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21"/>
  </p:handoutMasterIdLst>
  <p:sldIdLst>
    <p:sldId id="256" r:id="rId5"/>
    <p:sldId id="281" r:id="rId6"/>
    <p:sldId id="258" r:id="rId7"/>
    <p:sldId id="262" r:id="rId8"/>
    <p:sldId id="257" r:id="rId9"/>
    <p:sldId id="263" r:id="rId10"/>
    <p:sldId id="271" r:id="rId11"/>
    <p:sldId id="272" r:id="rId12"/>
    <p:sldId id="273" r:id="rId13"/>
    <p:sldId id="274" r:id="rId14"/>
    <p:sldId id="275" r:id="rId15"/>
    <p:sldId id="278" r:id="rId16"/>
    <p:sldId id="277" r:id="rId17"/>
    <p:sldId id="279" r:id="rId18"/>
    <p:sldId id="28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85" d="100"/>
          <a:sy n="85" d="100"/>
        </p:scale>
        <p:origin x="451"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2021/5/6</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p:txBody>
          <a:bodyPr/>
          <a:lstStyle/>
          <a:p>
            <a:r>
              <a:rPr lang="ja-JP" altLang="en-US" dirty="0"/>
              <a:t>日次・週次業務</a:t>
            </a:r>
            <a:endParaRPr kumimoji="1" lang="ja-JP" altLang="en-US" dirty="0"/>
          </a:p>
        </p:txBody>
      </p:sp>
      <p:pic>
        <p:nvPicPr>
          <p:cNvPr id="4" name="図 3">
            <a:extLst>
              <a:ext uri="{FF2B5EF4-FFF2-40B4-BE49-F238E27FC236}">
                <a16:creationId xmlns:a16="http://schemas.microsoft.com/office/drawing/2014/main" id="{A7A440AD-A8BF-4235-8150-62A42BC09E64}"/>
              </a:ext>
            </a:extLst>
          </p:cNvPr>
          <p:cNvPicPr>
            <a:picLocks noChangeAspect="1"/>
          </p:cNvPicPr>
          <p:nvPr/>
        </p:nvPicPr>
        <p:blipFill>
          <a:blip r:embed="rId2"/>
          <a:stretch>
            <a:fillRect/>
          </a:stretch>
        </p:blipFill>
        <p:spPr>
          <a:xfrm>
            <a:off x="3095625" y="1306667"/>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6596E7B-0ECA-483B-9E04-4466752ED27B}"/>
              </a:ext>
            </a:extLst>
          </p:cNvPr>
          <p:cNvPicPr>
            <a:picLocks noChangeAspect="1"/>
          </p:cNvPicPr>
          <p:nvPr/>
        </p:nvPicPr>
        <p:blipFill>
          <a:blip r:embed="rId2"/>
          <a:stretch>
            <a:fillRect/>
          </a:stretch>
        </p:blipFill>
        <p:spPr>
          <a:xfrm>
            <a:off x="2752756" y="2694884"/>
            <a:ext cx="8772493" cy="3905499"/>
          </a:xfrm>
          <a:prstGeom prst="rect">
            <a:avLst/>
          </a:prstGeom>
          <a:ln w="12700">
            <a:solidFill>
              <a:schemeClr val="bg1">
                <a:lumMod val="50000"/>
              </a:schemeClr>
            </a:solidFill>
          </a:ln>
        </p:spPr>
      </p:pic>
      <p:pic>
        <p:nvPicPr>
          <p:cNvPr id="14" name="図 13">
            <a:extLst>
              <a:ext uri="{FF2B5EF4-FFF2-40B4-BE49-F238E27FC236}">
                <a16:creationId xmlns:a16="http://schemas.microsoft.com/office/drawing/2014/main" id="{D109FA47-C002-4499-8969-B3387C57FED5}"/>
              </a:ext>
            </a:extLst>
          </p:cNvPr>
          <p:cNvPicPr>
            <a:picLocks noChangeAspect="1"/>
          </p:cNvPicPr>
          <p:nvPr/>
        </p:nvPicPr>
        <p:blipFill>
          <a:blip r:embed="rId3"/>
          <a:stretch>
            <a:fillRect/>
          </a:stretch>
        </p:blipFill>
        <p:spPr>
          <a:xfrm>
            <a:off x="555792" y="1697670"/>
            <a:ext cx="2006433" cy="1563454"/>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（参考）月次業務</a:t>
            </a:r>
            <a:r>
              <a:rPr lang="en-US" altLang="ja-JP" dirty="0"/>
              <a:t>‐</a:t>
            </a:r>
            <a:r>
              <a:rPr lang="ja-JP" altLang="en-US" dirty="0"/>
              <a:t>勤務実績・工数の入力状況の確認</a:t>
            </a:r>
          </a:p>
          <a:p>
            <a:endParaRPr lang="ja-JP" altLang="en-US" dirty="0"/>
          </a:p>
        </p:txBody>
      </p:sp>
      <p:sp>
        <p:nvSpPr>
          <p:cNvPr id="5" name="正方形/長方形 4">
            <a:extLst>
              <a:ext uri="{FF2B5EF4-FFF2-40B4-BE49-F238E27FC236}">
                <a16:creationId xmlns:a16="http://schemas.microsoft.com/office/drawing/2014/main" id="{1C6170E7-FF54-4549-A9F6-E41E4CC4DD70}"/>
              </a:ext>
            </a:extLst>
          </p:cNvPr>
          <p:cNvSpPr/>
          <p:nvPr/>
        </p:nvSpPr>
        <p:spPr>
          <a:xfrm>
            <a:off x="9608365" y="4376846"/>
            <a:ext cx="230959" cy="22208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 name="正方形/長方形 5">
            <a:extLst>
              <a:ext uri="{FF2B5EF4-FFF2-40B4-BE49-F238E27FC236}">
                <a16:creationId xmlns:a16="http://schemas.microsoft.com/office/drawing/2014/main" id="{02A5F94C-4C41-43E1-A324-00552151990E}"/>
              </a:ext>
            </a:extLst>
          </p:cNvPr>
          <p:cNvSpPr/>
          <p:nvPr/>
        </p:nvSpPr>
        <p:spPr>
          <a:xfrm>
            <a:off x="8183102" y="4376846"/>
            <a:ext cx="230959" cy="22208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 name="正方形/長方形 6">
            <a:extLst>
              <a:ext uri="{FF2B5EF4-FFF2-40B4-BE49-F238E27FC236}">
                <a16:creationId xmlns:a16="http://schemas.microsoft.com/office/drawing/2014/main" id="{E8790978-B604-44F0-85AB-94AA48738546}"/>
              </a:ext>
            </a:extLst>
          </p:cNvPr>
          <p:cNvSpPr/>
          <p:nvPr/>
        </p:nvSpPr>
        <p:spPr>
          <a:xfrm>
            <a:off x="555792" y="1210934"/>
            <a:ext cx="8101730" cy="3966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勤務実績表一覧</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画面を使うことで、月の入力完了状況を一覧で確認することができます。</a:t>
            </a:r>
          </a:p>
        </p:txBody>
      </p:sp>
      <p:sp>
        <p:nvSpPr>
          <p:cNvPr id="9" name="正方形/長方形 8">
            <a:extLst>
              <a:ext uri="{FF2B5EF4-FFF2-40B4-BE49-F238E27FC236}">
                <a16:creationId xmlns:a16="http://schemas.microsoft.com/office/drawing/2014/main" id="{5A905CF6-09AB-4D60-B174-9CEF81F891AD}"/>
              </a:ext>
            </a:extLst>
          </p:cNvPr>
          <p:cNvSpPr/>
          <p:nvPr/>
        </p:nvSpPr>
        <p:spPr>
          <a:xfrm>
            <a:off x="571694" y="2988816"/>
            <a:ext cx="936104" cy="1440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屈折矢印 8">
            <a:extLst>
              <a:ext uri="{FF2B5EF4-FFF2-40B4-BE49-F238E27FC236}">
                <a16:creationId xmlns:a16="http://schemas.microsoft.com/office/drawing/2014/main" id="{F6D7DE33-C42D-4505-9E7A-2CA79E7FA3E6}"/>
              </a:ext>
            </a:extLst>
          </p:cNvPr>
          <p:cNvSpPr/>
          <p:nvPr/>
        </p:nvSpPr>
        <p:spPr>
          <a:xfrm rot="5400000">
            <a:off x="1787688" y="3669094"/>
            <a:ext cx="1319995" cy="50405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四角形吹き出し 18">
            <a:extLst>
              <a:ext uri="{FF2B5EF4-FFF2-40B4-BE49-F238E27FC236}">
                <a16:creationId xmlns:a16="http://schemas.microsoft.com/office/drawing/2014/main" id="{7FB2A918-A266-4FCF-8405-4DFD74C20168}"/>
              </a:ext>
            </a:extLst>
          </p:cNvPr>
          <p:cNvSpPr/>
          <p:nvPr/>
        </p:nvSpPr>
        <p:spPr>
          <a:xfrm>
            <a:off x="4515128" y="4061114"/>
            <a:ext cx="3423501" cy="2440876"/>
          </a:xfrm>
          <a:prstGeom prst="wedgeRectCallout">
            <a:avLst>
              <a:gd name="adj1" fmla="val 56688"/>
              <a:gd name="adj2" fmla="val -27990"/>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latin typeface="Meiryo UI" panose="020B0604030504040204" pitchFamily="50" charset="-128"/>
                <a:ea typeface="Meiryo UI" panose="020B0604030504040204" pitchFamily="50" charset="-128"/>
              </a:rPr>
              <a:t>入力が完了している場合、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［完了］欄に「✓」が表示されます。</a:t>
            </a: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入力が未完了の場合、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［完了］欄は無印となります。</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入力が必須でない担当者については、</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アカウント登録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で［省略可］の設定をすることで</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」となります。</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86D875-7F01-4DCF-AC10-27E69F3F207E}"/>
              </a:ext>
            </a:extLst>
          </p:cNvPr>
          <p:cNvPicPr>
            <a:picLocks noChangeAspect="1"/>
          </p:cNvPicPr>
          <p:nvPr/>
        </p:nvPicPr>
        <p:blipFill>
          <a:blip r:embed="rId4"/>
          <a:stretch>
            <a:fillRect/>
          </a:stretch>
        </p:blipFill>
        <p:spPr>
          <a:xfrm>
            <a:off x="4622559" y="5937436"/>
            <a:ext cx="3176313" cy="409167"/>
          </a:xfrm>
          <a:prstGeom prst="rect">
            <a:avLst/>
          </a:prstGeom>
          <a:ln w="12700">
            <a:solidFill>
              <a:schemeClr val="bg1">
                <a:lumMod val="50000"/>
              </a:schemeClr>
            </a:solidFill>
          </a:ln>
        </p:spPr>
      </p:pic>
    </p:spTree>
    <p:extLst>
      <p:ext uri="{BB962C8B-B14F-4D97-AF65-F5344CB8AC3E}">
        <p14:creationId xmlns:p14="http://schemas.microsoft.com/office/powerpoint/2010/main" val="245146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6699739-08DA-422A-8EB2-7C56F4CF09A3}"/>
              </a:ext>
            </a:extLst>
          </p:cNvPr>
          <p:cNvPicPr>
            <a:picLocks noChangeAspect="1"/>
          </p:cNvPicPr>
          <p:nvPr/>
        </p:nvPicPr>
        <p:blipFill>
          <a:blip r:embed="rId2"/>
          <a:stretch>
            <a:fillRect/>
          </a:stretch>
        </p:blipFill>
        <p:spPr>
          <a:xfrm>
            <a:off x="2987829" y="2833939"/>
            <a:ext cx="7947498" cy="3642603"/>
          </a:xfrm>
          <a:prstGeom prst="rect">
            <a:avLst/>
          </a:prstGeom>
          <a:ln w="12700">
            <a:solidFill>
              <a:schemeClr val="bg1">
                <a:lumMod val="50000"/>
              </a:schemeClr>
            </a:solidFill>
          </a:ln>
        </p:spPr>
      </p:pic>
      <p:sp>
        <p:nvSpPr>
          <p:cNvPr id="15" name="Rectangle 10">
            <a:extLst>
              <a:ext uri="{FF2B5EF4-FFF2-40B4-BE49-F238E27FC236}">
                <a16:creationId xmlns:a16="http://schemas.microsoft.com/office/drawing/2014/main" id="{BA74E42F-2E4C-46A1-A36F-A2F2FFCCDD2F}"/>
              </a:ext>
            </a:extLst>
          </p:cNvPr>
          <p:cNvSpPr>
            <a:spLocks noChangeArrowheads="1"/>
          </p:cNvSpPr>
          <p:nvPr/>
        </p:nvSpPr>
        <p:spPr bwMode="auto">
          <a:xfrm>
            <a:off x="6955479" y="4755968"/>
            <a:ext cx="628890" cy="614256"/>
          </a:xfrm>
          <a:prstGeom prst="rect">
            <a:avLst/>
          </a:prstGeom>
          <a:noFill/>
          <a:ln w="38100" algn="ctr">
            <a:solidFill>
              <a:srgbClr val="FF0000"/>
            </a:solidFill>
            <a:miter lim="800000"/>
            <a:headEnd/>
            <a:tailEnd/>
          </a:ln>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２－４．ガントチャート</a:t>
            </a:r>
          </a:p>
        </p:txBody>
      </p:sp>
      <p:pic>
        <p:nvPicPr>
          <p:cNvPr id="5" name="Picture 3">
            <a:extLst>
              <a:ext uri="{FF2B5EF4-FFF2-40B4-BE49-F238E27FC236}">
                <a16:creationId xmlns:a16="http://schemas.microsoft.com/office/drawing/2014/main" id="{F47F99A9-9181-4E4E-AB6A-956A5A3CD654}"/>
              </a:ext>
            </a:extLst>
          </p:cNvPr>
          <p:cNvPicPr>
            <a:picLocks noChangeAspect="1" noChangeArrowheads="1"/>
          </p:cNvPicPr>
          <p:nvPr/>
        </p:nvPicPr>
        <p:blipFill>
          <a:blip r:embed="rId3" cstate="print"/>
          <a:srcRect/>
          <a:stretch>
            <a:fillRect/>
          </a:stretch>
        </p:blipFill>
        <p:spPr bwMode="auto">
          <a:xfrm>
            <a:off x="691230" y="1222439"/>
            <a:ext cx="752381" cy="1214286"/>
          </a:xfrm>
          <a:prstGeom prst="rect">
            <a:avLst/>
          </a:prstGeom>
          <a:noFill/>
          <a:ln w="9525">
            <a:noFill/>
            <a:miter lim="800000"/>
            <a:headEnd/>
            <a:tailEnd/>
          </a:ln>
        </p:spPr>
      </p:pic>
      <p:sp>
        <p:nvSpPr>
          <p:cNvPr id="6" name="コンテンツ プレースホルダ 2">
            <a:extLst>
              <a:ext uri="{FF2B5EF4-FFF2-40B4-BE49-F238E27FC236}">
                <a16:creationId xmlns:a16="http://schemas.microsoft.com/office/drawing/2014/main" id="{9BF236BB-4B1C-495A-973A-F73A8AB2A086}"/>
              </a:ext>
            </a:extLst>
          </p:cNvPr>
          <p:cNvSpPr txBox="1">
            <a:spLocks/>
          </p:cNvSpPr>
          <p:nvPr/>
        </p:nvSpPr>
        <p:spPr bwMode="auto">
          <a:xfrm>
            <a:off x="4421768" y="931097"/>
            <a:ext cx="6513559" cy="171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担当明細に進捗率を入力します。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ja-JP" altLang="en-US" sz="1200" kern="0" dirty="0">
                <a:latin typeface="Meiryo UI" panose="020B0604030504040204" pitchFamily="50" charset="-128"/>
                <a:ea typeface="Meiryo UI" panose="020B0604030504040204" pitchFamily="50" charset="-128"/>
              </a:rPr>
              <a:t>作業に費やした工数を加算して、実績工数へ上書きします。</a:t>
            </a:r>
            <a:endParaRPr lang="en-US" altLang="ja-JP" sz="1200" kern="0" dirty="0">
              <a:latin typeface="Meiryo UI" panose="020B0604030504040204" pitchFamily="50" charset="-128"/>
              <a:ea typeface="Meiryo UI" panose="020B0604030504040204" pitchFamily="50" charset="-128"/>
            </a:endParaRPr>
          </a:p>
          <a:p>
            <a:pPr marL="0" indent="0"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自社マスタ設定</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で工数入力単位を「タスク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明細別に設定している場合、</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実績工数に</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工数入力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で入力した工数が自動で集計されるため、</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実績工数を手動で入力する必要はありません。</a:t>
            </a:r>
          </a:p>
        </p:txBody>
      </p:sp>
      <p:sp>
        <p:nvSpPr>
          <p:cNvPr id="7" name="正方形/長方形 6">
            <a:extLst>
              <a:ext uri="{FF2B5EF4-FFF2-40B4-BE49-F238E27FC236}">
                <a16:creationId xmlns:a16="http://schemas.microsoft.com/office/drawing/2014/main" id="{24232C46-5ED6-46AD-9159-AE206E7A5972}"/>
              </a:ext>
            </a:extLst>
          </p:cNvPr>
          <p:cNvSpPr/>
          <p:nvPr/>
        </p:nvSpPr>
        <p:spPr>
          <a:xfrm>
            <a:off x="707421" y="1829582"/>
            <a:ext cx="720000" cy="879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下矢印 10">
            <a:extLst>
              <a:ext uri="{FF2B5EF4-FFF2-40B4-BE49-F238E27FC236}">
                <a16:creationId xmlns:a16="http://schemas.microsoft.com/office/drawing/2014/main" id="{A6004574-153D-4E72-9124-03F1A2464326}"/>
              </a:ext>
            </a:extLst>
          </p:cNvPr>
          <p:cNvSpPr/>
          <p:nvPr/>
        </p:nvSpPr>
        <p:spPr>
          <a:xfrm>
            <a:off x="899592" y="1988840"/>
            <a:ext cx="360362" cy="28803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pic>
        <p:nvPicPr>
          <p:cNvPr id="13" name="図 12">
            <a:extLst>
              <a:ext uri="{FF2B5EF4-FFF2-40B4-BE49-F238E27FC236}">
                <a16:creationId xmlns:a16="http://schemas.microsoft.com/office/drawing/2014/main" id="{ECF938EE-3E6D-42C5-B7F9-2A10AB7CA9F6}"/>
              </a:ext>
            </a:extLst>
          </p:cNvPr>
          <p:cNvPicPr>
            <a:picLocks noChangeAspect="1"/>
          </p:cNvPicPr>
          <p:nvPr/>
        </p:nvPicPr>
        <p:blipFill>
          <a:blip r:embed="rId4"/>
          <a:stretch>
            <a:fillRect/>
          </a:stretch>
        </p:blipFill>
        <p:spPr>
          <a:xfrm>
            <a:off x="499256" y="1179692"/>
            <a:ext cx="2409122" cy="1775555"/>
          </a:xfrm>
          <a:prstGeom prst="rect">
            <a:avLst/>
          </a:prstGeom>
          <a:ln w="12700">
            <a:solidFill>
              <a:schemeClr val="bg1">
                <a:lumMod val="50000"/>
              </a:schemeClr>
            </a:solidFill>
          </a:ln>
        </p:spPr>
      </p:pic>
      <p:sp>
        <p:nvSpPr>
          <p:cNvPr id="16" name="円/楕円 13">
            <a:extLst>
              <a:ext uri="{FF2B5EF4-FFF2-40B4-BE49-F238E27FC236}">
                <a16:creationId xmlns:a16="http://schemas.microsoft.com/office/drawing/2014/main" id="{770019A8-AEC2-4461-85F9-828598C8DF8A}"/>
              </a:ext>
            </a:extLst>
          </p:cNvPr>
          <p:cNvSpPr/>
          <p:nvPr/>
        </p:nvSpPr>
        <p:spPr>
          <a:xfrm>
            <a:off x="7064447" y="4245210"/>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18" name="屈折矢印 8">
            <a:extLst>
              <a:ext uri="{FF2B5EF4-FFF2-40B4-BE49-F238E27FC236}">
                <a16:creationId xmlns:a16="http://schemas.microsoft.com/office/drawing/2014/main" id="{331FC462-FA4A-406F-B06F-DB56B21D8F14}"/>
              </a:ext>
            </a:extLst>
          </p:cNvPr>
          <p:cNvSpPr/>
          <p:nvPr/>
        </p:nvSpPr>
        <p:spPr>
          <a:xfrm rot="5400000">
            <a:off x="2036078" y="3363217"/>
            <a:ext cx="1319995" cy="50405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0833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2D5BF-0076-4D9D-A1DA-51B599BAA94D}"/>
              </a:ext>
            </a:extLst>
          </p:cNvPr>
          <p:cNvSpPr>
            <a:spLocks noGrp="1"/>
          </p:cNvSpPr>
          <p:nvPr>
            <p:ph type="title"/>
          </p:nvPr>
        </p:nvSpPr>
        <p:spPr/>
        <p:txBody>
          <a:bodyPr/>
          <a:lstStyle/>
          <a:p>
            <a:r>
              <a:rPr lang="zh-TW" altLang="en-US" dirty="0"/>
              <a:t>３．週次業務</a:t>
            </a:r>
            <a:endParaRPr kumimoji="1" lang="ja-JP" altLang="en-US" dirty="0"/>
          </a:p>
        </p:txBody>
      </p:sp>
    </p:spTree>
    <p:extLst>
      <p:ext uri="{BB962C8B-B14F-4D97-AF65-F5344CB8AC3E}">
        <p14:creationId xmlns:p14="http://schemas.microsoft.com/office/powerpoint/2010/main" val="28867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618E319A-61ED-4F74-A12B-AA1672CD7E75}"/>
              </a:ext>
            </a:extLst>
          </p:cNvPr>
          <p:cNvPicPr>
            <a:picLocks noChangeAspect="1"/>
          </p:cNvPicPr>
          <p:nvPr/>
        </p:nvPicPr>
        <p:blipFill>
          <a:blip r:embed="rId2"/>
          <a:stretch>
            <a:fillRect/>
          </a:stretch>
        </p:blipFill>
        <p:spPr>
          <a:xfrm>
            <a:off x="5025883" y="3126466"/>
            <a:ext cx="6698487" cy="3565773"/>
          </a:xfrm>
          <a:prstGeom prst="rect">
            <a:avLst/>
          </a:prstGeom>
          <a:ln w="12700">
            <a:solidFill>
              <a:schemeClr val="bg1">
                <a:lumMod val="50000"/>
              </a:schemeClr>
            </a:solidFill>
          </a:ln>
        </p:spPr>
      </p:pic>
      <p:pic>
        <p:nvPicPr>
          <p:cNvPr id="24" name="図 23">
            <a:extLst>
              <a:ext uri="{FF2B5EF4-FFF2-40B4-BE49-F238E27FC236}">
                <a16:creationId xmlns:a16="http://schemas.microsoft.com/office/drawing/2014/main" id="{71FF3535-15A6-439A-ACFD-F551C211528D}"/>
              </a:ext>
            </a:extLst>
          </p:cNvPr>
          <p:cNvPicPr>
            <a:picLocks noChangeAspect="1"/>
          </p:cNvPicPr>
          <p:nvPr/>
        </p:nvPicPr>
        <p:blipFill rotWithShape="1">
          <a:blip r:embed="rId3"/>
          <a:srcRect b="53212"/>
          <a:stretch/>
        </p:blipFill>
        <p:spPr>
          <a:xfrm>
            <a:off x="5051130" y="1164182"/>
            <a:ext cx="6673240" cy="1649811"/>
          </a:xfrm>
          <a:prstGeom prst="rect">
            <a:avLst/>
          </a:prstGeom>
          <a:ln>
            <a:solidFill>
              <a:schemeClr val="bg1">
                <a:lumMod val="50000"/>
              </a:schemeClr>
            </a:solidFill>
          </a:ln>
        </p:spPr>
      </p:pic>
      <p:pic>
        <p:nvPicPr>
          <p:cNvPr id="23" name="図 22">
            <a:extLst>
              <a:ext uri="{FF2B5EF4-FFF2-40B4-BE49-F238E27FC236}">
                <a16:creationId xmlns:a16="http://schemas.microsoft.com/office/drawing/2014/main" id="{B2C9298D-1B32-40FD-85D9-B7D9F1A4D128}"/>
              </a:ext>
            </a:extLst>
          </p:cNvPr>
          <p:cNvPicPr>
            <a:picLocks noChangeAspect="1"/>
          </p:cNvPicPr>
          <p:nvPr/>
        </p:nvPicPr>
        <p:blipFill rotWithShape="1">
          <a:blip r:embed="rId4"/>
          <a:srcRect r="29224"/>
          <a:stretch/>
        </p:blipFill>
        <p:spPr>
          <a:xfrm>
            <a:off x="426213" y="1178471"/>
            <a:ext cx="1967223" cy="1635522"/>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zh-TW" altLang="en-US" dirty="0"/>
              <a:t>３－１．進捗報告登録</a:t>
            </a:r>
          </a:p>
        </p:txBody>
      </p:sp>
      <p:sp>
        <p:nvSpPr>
          <p:cNvPr id="7" name="コンテンツ プレースホルダ 2">
            <a:extLst>
              <a:ext uri="{FF2B5EF4-FFF2-40B4-BE49-F238E27FC236}">
                <a16:creationId xmlns:a16="http://schemas.microsoft.com/office/drawing/2014/main" id="{579F4018-9CFB-4F98-B020-0141EC3ECFC3}"/>
              </a:ext>
            </a:extLst>
          </p:cNvPr>
          <p:cNvSpPr txBox="1">
            <a:spLocks/>
          </p:cNvSpPr>
          <p:nvPr/>
        </p:nvSpPr>
        <p:spPr bwMode="auto">
          <a:xfrm>
            <a:off x="156000" y="3222890"/>
            <a:ext cx="4641637" cy="328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100" kern="0" dirty="0">
                <a:latin typeface="Meiryo UI" panose="020B0604030504040204" pitchFamily="50" charset="-128"/>
                <a:ea typeface="Meiryo UI" panose="020B0604030504040204" pitchFamily="50" charset="-128"/>
              </a:rPr>
              <a:t>1. </a:t>
            </a:r>
            <a:r>
              <a:rPr lang="ja-JP" altLang="en-US" sz="1100" kern="0" dirty="0">
                <a:latin typeface="Meiryo UI" panose="020B0604030504040204" pitchFamily="50" charset="-128"/>
                <a:ea typeface="Meiryo UI" panose="020B0604030504040204" pitchFamily="50" charset="-128"/>
              </a:rPr>
              <a:t>報告区分を選択します。週次報告の場合は「通常報告」を選択します。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2. </a:t>
            </a:r>
            <a:r>
              <a:rPr lang="ja-JP" altLang="en-US" sz="1100" kern="0" dirty="0">
                <a:latin typeface="Meiryo UI" panose="020B0604030504040204" pitchFamily="50" charset="-128"/>
                <a:ea typeface="Meiryo UI" panose="020B0604030504040204" pitchFamily="50" charset="-128"/>
              </a:rPr>
              <a:t>工程を選択します。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3. </a:t>
            </a:r>
            <a:r>
              <a:rPr lang="ja-JP" altLang="en-US" sz="1100" kern="0" dirty="0">
                <a:latin typeface="Meiryo UI" panose="020B0604030504040204" pitchFamily="50" charset="-128"/>
                <a:ea typeface="Meiryo UI" panose="020B0604030504040204" pitchFamily="50" charset="-128"/>
              </a:rPr>
              <a:t>工程を選択すると、選択した工程に応じた定量報告が自動作成されます。</a:t>
            </a:r>
            <a:endParaRPr lang="en-US" altLang="ja-JP" sz="1100" kern="0" dirty="0">
              <a:latin typeface="Meiryo UI" panose="020B0604030504040204" pitchFamily="50" charset="-128"/>
              <a:ea typeface="Meiryo UI" panose="020B0604030504040204" pitchFamily="50" charset="-128"/>
            </a:endParaRPr>
          </a:p>
          <a:p>
            <a:pPr marL="0" indent="0"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100" kern="0" dirty="0">
                <a:latin typeface="Meiryo UI" panose="020B0604030504040204" pitchFamily="50" charset="-128"/>
                <a:ea typeface="Meiryo UI" panose="020B0604030504040204" pitchFamily="50" charset="-128"/>
              </a:rPr>
              <a:t>定量報告はプロジェクトの実績工数や進捗情報から作成されます。進捗報告登録をする前には、メンバーに実績の入力（</a:t>
            </a:r>
            <a:r>
              <a:rPr lang="en-US" altLang="ja-JP" sz="1100" kern="0" dirty="0">
                <a:latin typeface="Meiryo UI" panose="020B0604030504040204" pitchFamily="50" charset="-128"/>
                <a:ea typeface="Meiryo UI" panose="020B0604030504040204" pitchFamily="50" charset="-128"/>
                <a:hlinkClick r:id="rId5" action="ppaction://hlinksldjump"/>
              </a:rPr>
              <a:t>【</a:t>
            </a:r>
            <a:r>
              <a:rPr lang="ja-JP" altLang="en-US" sz="1100" kern="0" dirty="0">
                <a:latin typeface="Meiryo UI" panose="020B0604030504040204" pitchFamily="50" charset="-128"/>
                <a:ea typeface="Meiryo UI" panose="020B0604030504040204" pitchFamily="50" charset="-128"/>
                <a:hlinkClick r:id="rId5" action="ppaction://hlinksldjump"/>
              </a:rPr>
              <a:t>工数入力</a:t>
            </a:r>
            <a:r>
              <a:rPr lang="en-US" altLang="ja-JP" sz="1100" kern="0" dirty="0">
                <a:latin typeface="Meiryo UI" panose="020B0604030504040204" pitchFamily="50" charset="-128"/>
                <a:ea typeface="Meiryo UI" panose="020B0604030504040204" pitchFamily="50" charset="-128"/>
                <a:hlinkClick r:id="rId5" action="ppaction://hlinksldjump"/>
              </a:rPr>
              <a:t>】</a:t>
            </a:r>
            <a:r>
              <a:rPr lang="ja-JP" altLang="en-US" sz="1100" kern="0" dirty="0">
                <a:latin typeface="Meiryo UI" panose="020B0604030504040204" pitchFamily="50" charset="-128"/>
                <a:ea typeface="Meiryo UI" panose="020B0604030504040204" pitchFamily="50" charset="-128"/>
              </a:rPr>
              <a:t>、</a:t>
            </a:r>
            <a:r>
              <a:rPr lang="en-US" altLang="ja-JP" sz="1100" kern="0" dirty="0">
                <a:latin typeface="Meiryo UI" panose="020B0604030504040204" pitchFamily="50" charset="-128"/>
                <a:ea typeface="Meiryo UI" panose="020B0604030504040204" pitchFamily="50" charset="-128"/>
                <a:hlinkClick r:id="rId6" action="ppaction://hlinksldjump"/>
              </a:rPr>
              <a:t>【</a:t>
            </a:r>
            <a:r>
              <a:rPr lang="ja-JP" altLang="en-US" sz="1100" kern="0" dirty="0">
                <a:latin typeface="Meiryo UI" panose="020B0604030504040204" pitchFamily="50" charset="-128"/>
                <a:ea typeface="Meiryo UI" panose="020B0604030504040204" pitchFamily="50" charset="-128"/>
                <a:hlinkClick r:id="rId6" action="ppaction://hlinksldjump"/>
              </a:rPr>
              <a:t>ガントチャート</a:t>
            </a:r>
            <a:r>
              <a:rPr lang="en-US" altLang="ja-JP" sz="1100" kern="0" dirty="0">
                <a:latin typeface="Meiryo UI" panose="020B0604030504040204" pitchFamily="50" charset="-128"/>
                <a:ea typeface="Meiryo UI" panose="020B0604030504040204" pitchFamily="50" charset="-128"/>
                <a:hlinkClick r:id="rId6" action="ppaction://hlinksldjump"/>
              </a:rPr>
              <a:t>】</a:t>
            </a:r>
            <a:r>
              <a:rPr lang="ja-JP" altLang="en-US" sz="1100" kern="0" dirty="0">
                <a:latin typeface="Meiryo UI" panose="020B0604030504040204" pitchFamily="50" charset="-128"/>
                <a:ea typeface="Meiryo UI" panose="020B0604030504040204" pitchFamily="50" charset="-128"/>
              </a:rPr>
              <a:t>）が完了しているか確認します。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4. </a:t>
            </a:r>
            <a:r>
              <a:rPr lang="ja-JP" altLang="en-US" sz="1100" kern="0" dirty="0">
                <a:latin typeface="Meiryo UI" panose="020B0604030504040204" pitchFamily="50" charset="-128"/>
                <a:ea typeface="Meiryo UI" panose="020B0604030504040204" pitchFamily="50" charset="-128"/>
              </a:rPr>
              <a:t>定性報告を入力します。</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AutoNum type="arabicPeriod" startAt="4"/>
            </a:pPr>
            <a:endParaRPr lang="en-US" altLang="ja-JP" sz="11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100" kern="0" dirty="0">
                <a:latin typeface="Meiryo UI" panose="020B0604030504040204" pitchFamily="50" charset="-128"/>
                <a:ea typeface="Meiryo UI" panose="020B0604030504040204" pitchFamily="50" charset="-128"/>
              </a:rPr>
              <a:t>報告区分の「月次報告」について</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	</a:t>
            </a:r>
            <a:r>
              <a:rPr lang="ja-JP" altLang="en-US" sz="1100" kern="0" dirty="0">
                <a:latin typeface="Meiryo UI" panose="020B0604030504040204" pitchFamily="50" charset="-128"/>
                <a:ea typeface="Meiryo UI" panose="020B0604030504040204" pitchFamily="50" charset="-128"/>
              </a:rPr>
              <a:t>月次報告の場合には、「月次報告」を選択します。月に１つしか作成できません。月次報告を作成していない場合、仮締め処理にて必要に応じて自動で作成されます。</a:t>
            </a:r>
          </a:p>
        </p:txBody>
      </p:sp>
      <p:sp>
        <p:nvSpPr>
          <p:cNvPr id="9" name="正方形/長方形 8">
            <a:extLst>
              <a:ext uri="{FF2B5EF4-FFF2-40B4-BE49-F238E27FC236}">
                <a16:creationId xmlns:a16="http://schemas.microsoft.com/office/drawing/2014/main" id="{A068123E-4E45-45B8-B9B1-5A3AB7F3A1C5}"/>
              </a:ext>
            </a:extLst>
          </p:cNvPr>
          <p:cNvSpPr/>
          <p:nvPr/>
        </p:nvSpPr>
        <p:spPr>
          <a:xfrm flipV="1">
            <a:off x="464938" y="2415548"/>
            <a:ext cx="864096" cy="2133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3" name="下矢印 13">
            <a:extLst>
              <a:ext uri="{FF2B5EF4-FFF2-40B4-BE49-F238E27FC236}">
                <a16:creationId xmlns:a16="http://schemas.microsoft.com/office/drawing/2014/main" id="{C9122AC9-23D4-4400-A970-E31DD08EC692}"/>
              </a:ext>
            </a:extLst>
          </p:cNvPr>
          <p:cNvSpPr/>
          <p:nvPr/>
        </p:nvSpPr>
        <p:spPr>
          <a:xfrm rot="2188710" flipH="1">
            <a:off x="11041870" y="1756987"/>
            <a:ext cx="312400" cy="136977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4" name="下矢印 14">
            <a:extLst>
              <a:ext uri="{FF2B5EF4-FFF2-40B4-BE49-F238E27FC236}">
                <a16:creationId xmlns:a16="http://schemas.microsoft.com/office/drawing/2014/main" id="{2CB4AC7E-4EEC-4978-A688-36304A9FDCFC}"/>
              </a:ext>
            </a:extLst>
          </p:cNvPr>
          <p:cNvSpPr/>
          <p:nvPr/>
        </p:nvSpPr>
        <p:spPr>
          <a:xfrm rot="16200000">
            <a:off x="3506142" y="1833955"/>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5" name="正方形/長方形 14">
            <a:extLst>
              <a:ext uri="{FF2B5EF4-FFF2-40B4-BE49-F238E27FC236}">
                <a16:creationId xmlns:a16="http://schemas.microsoft.com/office/drawing/2014/main" id="{C9769AA3-CED4-47FD-8020-301A6FB6E176}"/>
              </a:ext>
            </a:extLst>
          </p:cNvPr>
          <p:cNvSpPr/>
          <p:nvPr/>
        </p:nvSpPr>
        <p:spPr>
          <a:xfrm>
            <a:off x="7002284" y="3265523"/>
            <a:ext cx="1216539" cy="2408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7" name="正方形/長方形 16">
            <a:extLst>
              <a:ext uri="{FF2B5EF4-FFF2-40B4-BE49-F238E27FC236}">
                <a16:creationId xmlns:a16="http://schemas.microsoft.com/office/drawing/2014/main" id="{179EECB8-EDB8-4544-9C16-72E6233F8F15}"/>
              </a:ext>
            </a:extLst>
          </p:cNvPr>
          <p:cNvSpPr/>
          <p:nvPr/>
        </p:nvSpPr>
        <p:spPr>
          <a:xfrm>
            <a:off x="7002284" y="3692308"/>
            <a:ext cx="1267588" cy="2408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8" name="正方形/長方形 17">
            <a:extLst>
              <a:ext uri="{FF2B5EF4-FFF2-40B4-BE49-F238E27FC236}">
                <a16:creationId xmlns:a16="http://schemas.microsoft.com/office/drawing/2014/main" id="{55D162B1-BF02-45A7-8F79-E4F6CC6DEC98}"/>
              </a:ext>
            </a:extLst>
          </p:cNvPr>
          <p:cNvSpPr/>
          <p:nvPr/>
        </p:nvSpPr>
        <p:spPr>
          <a:xfrm>
            <a:off x="9352299" y="3461600"/>
            <a:ext cx="2282897" cy="2983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9" name="正方形/長方形 18">
            <a:extLst>
              <a:ext uri="{FF2B5EF4-FFF2-40B4-BE49-F238E27FC236}">
                <a16:creationId xmlns:a16="http://schemas.microsoft.com/office/drawing/2014/main" id="{90BB7E06-4B3C-485F-B774-2A088777B1E6}"/>
              </a:ext>
            </a:extLst>
          </p:cNvPr>
          <p:cNvSpPr/>
          <p:nvPr/>
        </p:nvSpPr>
        <p:spPr>
          <a:xfrm>
            <a:off x="7002284" y="4153962"/>
            <a:ext cx="2350015" cy="14241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6" name="円/楕円 13">
            <a:extLst>
              <a:ext uri="{FF2B5EF4-FFF2-40B4-BE49-F238E27FC236}">
                <a16:creationId xmlns:a16="http://schemas.microsoft.com/office/drawing/2014/main" id="{262870D9-E0C3-46AB-A06F-AE93F50A3ADE}"/>
              </a:ext>
            </a:extLst>
          </p:cNvPr>
          <p:cNvSpPr/>
          <p:nvPr/>
        </p:nvSpPr>
        <p:spPr>
          <a:xfrm>
            <a:off x="6582082" y="4164313"/>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4</a:t>
            </a:r>
            <a:endParaRPr lang="ja-JP" altLang="en-US" sz="1200" dirty="0"/>
          </a:p>
        </p:txBody>
      </p:sp>
      <p:sp>
        <p:nvSpPr>
          <p:cNvPr id="27" name="円/楕円 13">
            <a:extLst>
              <a:ext uri="{FF2B5EF4-FFF2-40B4-BE49-F238E27FC236}">
                <a16:creationId xmlns:a16="http://schemas.microsoft.com/office/drawing/2014/main" id="{6B43B878-59EE-401B-B5C3-90A141FA27AC}"/>
              </a:ext>
            </a:extLst>
          </p:cNvPr>
          <p:cNvSpPr/>
          <p:nvPr/>
        </p:nvSpPr>
        <p:spPr>
          <a:xfrm>
            <a:off x="9297252" y="3090967"/>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
        <p:nvSpPr>
          <p:cNvPr id="28" name="円/楕円 13">
            <a:extLst>
              <a:ext uri="{FF2B5EF4-FFF2-40B4-BE49-F238E27FC236}">
                <a16:creationId xmlns:a16="http://schemas.microsoft.com/office/drawing/2014/main" id="{6FE4488A-0ADF-4D4D-B85B-D2202A33E730}"/>
              </a:ext>
            </a:extLst>
          </p:cNvPr>
          <p:cNvSpPr/>
          <p:nvPr/>
        </p:nvSpPr>
        <p:spPr>
          <a:xfrm>
            <a:off x="6551441" y="3540399"/>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
        <p:nvSpPr>
          <p:cNvPr id="29" name="円/楕円 13">
            <a:extLst>
              <a:ext uri="{FF2B5EF4-FFF2-40B4-BE49-F238E27FC236}">
                <a16:creationId xmlns:a16="http://schemas.microsoft.com/office/drawing/2014/main" id="{5E281299-40CD-4001-852A-D864D67DF183}"/>
              </a:ext>
            </a:extLst>
          </p:cNvPr>
          <p:cNvSpPr/>
          <p:nvPr/>
        </p:nvSpPr>
        <p:spPr>
          <a:xfrm>
            <a:off x="7002284" y="2856725"/>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30" name="正方形/長方形 29">
            <a:extLst>
              <a:ext uri="{FF2B5EF4-FFF2-40B4-BE49-F238E27FC236}">
                <a16:creationId xmlns:a16="http://schemas.microsoft.com/office/drawing/2014/main" id="{B9EB3716-C185-4C78-9DB6-99A63D9BA4CC}"/>
              </a:ext>
            </a:extLst>
          </p:cNvPr>
          <p:cNvSpPr/>
          <p:nvPr/>
        </p:nvSpPr>
        <p:spPr>
          <a:xfrm>
            <a:off x="11411795" y="1564556"/>
            <a:ext cx="282250" cy="1956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419737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CC10EEF1-0721-49AF-B0F8-21D7DB6A880E}"/>
              </a:ext>
            </a:extLst>
          </p:cNvPr>
          <p:cNvPicPr>
            <a:picLocks noChangeAspect="1"/>
          </p:cNvPicPr>
          <p:nvPr/>
        </p:nvPicPr>
        <p:blipFill rotWithShape="1">
          <a:blip r:embed="rId2"/>
          <a:srcRect r="34357" b="4055"/>
          <a:stretch/>
        </p:blipFill>
        <p:spPr>
          <a:xfrm>
            <a:off x="6528918" y="1314156"/>
            <a:ext cx="4320057" cy="2905159"/>
          </a:xfrm>
          <a:prstGeom prst="rect">
            <a:avLst/>
          </a:prstGeom>
          <a:ln w="12700">
            <a:solidFill>
              <a:schemeClr val="bg1">
                <a:lumMod val="50000"/>
              </a:schemeClr>
            </a:solidFill>
          </a:ln>
        </p:spPr>
      </p:pic>
      <p:pic>
        <p:nvPicPr>
          <p:cNvPr id="20" name="図 19">
            <a:extLst>
              <a:ext uri="{FF2B5EF4-FFF2-40B4-BE49-F238E27FC236}">
                <a16:creationId xmlns:a16="http://schemas.microsoft.com/office/drawing/2014/main" id="{2FF10783-7E9D-427F-BDBD-C19E01D024D2}"/>
              </a:ext>
            </a:extLst>
          </p:cNvPr>
          <p:cNvPicPr>
            <a:picLocks noChangeAspect="1"/>
          </p:cNvPicPr>
          <p:nvPr/>
        </p:nvPicPr>
        <p:blipFill rotWithShape="1">
          <a:blip r:embed="rId3"/>
          <a:srcRect r="30661"/>
          <a:stretch/>
        </p:blipFill>
        <p:spPr>
          <a:xfrm>
            <a:off x="6528918" y="3747610"/>
            <a:ext cx="4320057" cy="2850040"/>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7222FA97-E508-42E8-9080-953E61DFAAB6}"/>
              </a:ext>
            </a:extLst>
          </p:cNvPr>
          <p:cNvPicPr>
            <a:picLocks noChangeAspect="1"/>
          </p:cNvPicPr>
          <p:nvPr/>
        </p:nvPicPr>
        <p:blipFill rotWithShape="1">
          <a:blip r:embed="rId4"/>
          <a:srcRect r="34886"/>
          <a:stretch/>
        </p:blipFill>
        <p:spPr>
          <a:xfrm>
            <a:off x="532970" y="1277008"/>
            <a:ext cx="5173257" cy="3647161"/>
          </a:xfrm>
          <a:prstGeom prst="rect">
            <a:avLst/>
          </a:prstGeom>
          <a:ln w="12700">
            <a:solidFill>
              <a:schemeClr val="bg1">
                <a:lumMod val="50000"/>
              </a:schemeClr>
            </a:solidFill>
          </a:ln>
        </p:spPr>
      </p:pic>
      <p:pic>
        <p:nvPicPr>
          <p:cNvPr id="21" name="図 20">
            <a:extLst>
              <a:ext uri="{FF2B5EF4-FFF2-40B4-BE49-F238E27FC236}">
                <a16:creationId xmlns:a16="http://schemas.microsoft.com/office/drawing/2014/main" id="{31D9EF53-F6BC-403F-BE29-C20F66682417}"/>
              </a:ext>
            </a:extLst>
          </p:cNvPr>
          <p:cNvPicPr>
            <a:picLocks noChangeAspect="1"/>
          </p:cNvPicPr>
          <p:nvPr/>
        </p:nvPicPr>
        <p:blipFill rotWithShape="1">
          <a:blip r:embed="rId5"/>
          <a:srcRect r="35596" b="5373"/>
          <a:stretch/>
        </p:blipFill>
        <p:spPr>
          <a:xfrm>
            <a:off x="541760" y="3098604"/>
            <a:ext cx="5164467" cy="3493654"/>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（参考）進捗報告時の履歴データについて</a:t>
            </a:r>
          </a:p>
        </p:txBody>
      </p:sp>
      <p:sp>
        <p:nvSpPr>
          <p:cNvPr id="8" name="正方形/長方形 7">
            <a:extLst>
              <a:ext uri="{FF2B5EF4-FFF2-40B4-BE49-F238E27FC236}">
                <a16:creationId xmlns:a16="http://schemas.microsoft.com/office/drawing/2014/main" id="{7C0CD941-970F-4D71-9324-93E102367579}"/>
              </a:ext>
            </a:extLst>
          </p:cNvPr>
          <p:cNvSpPr/>
          <p:nvPr/>
        </p:nvSpPr>
        <p:spPr>
          <a:xfrm>
            <a:off x="6177098" y="469736"/>
            <a:ext cx="4871902" cy="7752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進捗報告登録を行った際、その時点のガントチャート、プロジェクト別採算登録、リソースヒストグラムのデータを保持し、後から履歴として参照することができます。</a:t>
            </a:r>
            <a:endParaRPr lang="en-US" altLang="ja-JP" sz="1200" dirty="0">
              <a:latin typeface="Meiryo UI" panose="020B0604030504040204" pitchFamily="50" charset="-128"/>
              <a:ea typeface="Meiryo UI" panose="020B0604030504040204" pitchFamily="50" charset="-128"/>
            </a:endParaRPr>
          </a:p>
        </p:txBody>
      </p:sp>
      <p:sp>
        <p:nvSpPr>
          <p:cNvPr id="9" name="下矢印 14">
            <a:extLst>
              <a:ext uri="{FF2B5EF4-FFF2-40B4-BE49-F238E27FC236}">
                <a16:creationId xmlns:a16="http://schemas.microsoft.com/office/drawing/2014/main" id="{036224EB-4ED4-43E5-9FE3-F236C2BAC0EF}"/>
              </a:ext>
            </a:extLst>
          </p:cNvPr>
          <p:cNvSpPr/>
          <p:nvPr/>
        </p:nvSpPr>
        <p:spPr>
          <a:xfrm>
            <a:off x="4327055" y="2184110"/>
            <a:ext cx="288032" cy="158417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0" name="正方形/長方形 9">
            <a:extLst>
              <a:ext uri="{FF2B5EF4-FFF2-40B4-BE49-F238E27FC236}">
                <a16:creationId xmlns:a16="http://schemas.microsoft.com/office/drawing/2014/main" id="{95D13B60-403F-4631-B43B-A87D29B76431}"/>
              </a:ext>
            </a:extLst>
          </p:cNvPr>
          <p:cNvSpPr/>
          <p:nvPr/>
        </p:nvSpPr>
        <p:spPr>
          <a:xfrm>
            <a:off x="4373697" y="2045995"/>
            <a:ext cx="180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1" name="正方形/長方形 10">
            <a:extLst>
              <a:ext uri="{FF2B5EF4-FFF2-40B4-BE49-F238E27FC236}">
                <a16:creationId xmlns:a16="http://schemas.microsoft.com/office/drawing/2014/main" id="{8C1BAAD3-5D7E-4C36-92F0-539F878CD235}"/>
              </a:ext>
            </a:extLst>
          </p:cNvPr>
          <p:cNvSpPr/>
          <p:nvPr/>
        </p:nvSpPr>
        <p:spPr>
          <a:xfrm>
            <a:off x="1725412" y="3655523"/>
            <a:ext cx="3980815" cy="28829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2" name="正方形/長方形 11">
            <a:extLst>
              <a:ext uri="{FF2B5EF4-FFF2-40B4-BE49-F238E27FC236}">
                <a16:creationId xmlns:a16="http://schemas.microsoft.com/office/drawing/2014/main" id="{E457F3FC-7F0C-49FC-8D02-E3B68B3FBF82}"/>
              </a:ext>
            </a:extLst>
          </p:cNvPr>
          <p:cNvSpPr/>
          <p:nvPr/>
        </p:nvSpPr>
        <p:spPr>
          <a:xfrm>
            <a:off x="6528917" y="1625578"/>
            <a:ext cx="4205757" cy="2122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3" name="下矢印 22">
            <a:extLst>
              <a:ext uri="{FF2B5EF4-FFF2-40B4-BE49-F238E27FC236}">
                <a16:creationId xmlns:a16="http://schemas.microsoft.com/office/drawing/2014/main" id="{2E8EDA6D-0AA5-4F9E-85A6-332F9EB8BB90}"/>
              </a:ext>
            </a:extLst>
          </p:cNvPr>
          <p:cNvSpPr/>
          <p:nvPr/>
        </p:nvSpPr>
        <p:spPr>
          <a:xfrm rot="16200000">
            <a:off x="5569919" y="1296862"/>
            <a:ext cx="288032" cy="160626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4" name="正方形/長方形 13">
            <a:extLst>
              <a:ext uri="{FF2B5EF4-FFF2-40B4-BE49-F238E27FC236}">
                <a16:creationId xmlns:a16="http://schemas.microsoft.com/office/drawing/2014/main" id="{2E796A62-1140-499E-BBD7-971275D58F49}"/>
              </a:ext>
            </a:extLst>
          </p:cNvPr>
          <p:cNvSpPr/>
          <p:nvPr/>
        </p:nvSpPr>
        <p:spPr>
          <a:xfrm>
            <a:off x="6528917" y="4148608"/>
            <a:ext cx="4205756" cy="23340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5" name="下矢印 19">
            <a:extLst>
              <a:ext uri="{FF2B5EF4-FFF2-40B4-BE49-F238E27FC236}">
                <a16:creationId xmlns:a16="http://schemas.microsoft.com/office/drawing/2014/main" id="{514ED91D-EC7B-4DAF-8F8B-343B83765494}"/>
              </a:ext>
            </a:extLst>
          </p:cNvPr>
          <p:cNvSpPr/>
          <p:nvPr/>
        </p:nvSpPr>
        <p:spPr>
          <a:xfrm rot="19117560">
            <a:off x="5459765" y="1864754"/>
            <a:ext cx="288032" cy="265688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24" name="正方形/長方形 23">
            <a:extLst>
              <a:ext uri="{FF2B5EF4-FFF2-40B4-BE49-F238E27FC236}">
                <a16:creationId xmlns:a16="http://schemas.microsoft.com/office/drawing/2014/main" id="{75A6235E-BD0C-4525-B459-4971ED0F5BF7}"/>
              </a:ext>
            </a:extLst>
          </p:cNvPr>
          <p:cNvSpPr/>
          <p:nvPr/>
        </p:nvSpPr>
        <p:spPr>
          <a:xfrm>
            <a:off x="4554672" y="2045995"/>
            <a:ext cx="180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5" name="正方形/長方形 24">
            <a:extLst>
              <a:ext uri="{FF2B5EF4-FFF2-40B4-BE49-F238E27FC236}">
                <a16:creationId xmlns:a16="http://schemas.microsoft.com/office/drawing/2014/main" id="{B27EF62C-F2C5-4578-AAD3-36D642E87A82}"/>
              </a:ext>
            </a:extLst>
          </p:cNvPr>
          <p:cNvSpPr/>
          <p:nvPr/>
        </p:nvSpPr>
        <p:spPr>
          <a:xfrm>
            <a:off x="4735647" y="2045995"/>
            <a:ext cx="180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81436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9C7B64A-BF8C-4C5C-A976-BA60EBF09EFF}"/>
              </a:ext>
            </a:extLst>
          </p:cNvPr>
          <p:cNvPicPr>
            <a:picLocks noChangeAspect="1"/>
          </p:cNvPicPr>
          <p:nvPr/>
        </p:nvPicPr>
        <p:blipFill>
          <a:blip r:embed="rId2"/>
          <a:stretch>
            <a:fillRect/>
          </a:stretch>
        </p:blipFill>
        <p:spPr>
          <a:xfrm>
            <a:off x="2076450" y="2145937"/>
            <a:ext cx="8039100" cy="4266585"/>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a:t>
            </a:r>
            <a:r>
              <a:rPr lang="en-US" altLang="ja-JP" dirty="0"/>
              <a:t>EVM</a:t>
            </a:r>
            <a:r>
              <a:rPr lang="ja-JP" altLang="en-US" dirty="0"/>
              <a:t>のプロットの作成</a:t>
            </a:r>
          </a:p>
        </p:txBody>
      </p:sp>
      <p:sp>
        <p:nvSpPr>
          <p:cNvPr id="5" name="正方形/長方形 4">
            <a:extLst>
              <a:ext uri="{FF2B5EF4-FFF2-40B4-BE49-F238E27FC236}">
                <a16:creationId xmlns:a16="http://schemas.microsoft.com/office/drawing/2014/main" id="{F967D183-D36C-40EC-8FB3-77E41A41FF84}"/>
              </a:ext>
            </a:extLst>
          </p:cNvPr>
          <p:cNvSpPr/>
          <p:nvPr/>
        </p:nvSpPr>
        <p:spPr>
          <a:xfrm>
            <a:off x="2449626" y="1426799"/>
            <a:ext cx="5878484"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進捗予測表（</a:t>
            </a:r>
            <a:r>
              <a:rPr lang="en-US" altLang="ja-JP" sz="1200" dirty="0">
                <a:latin typeface="Meiryo UI" panose="020B0604030504040204" pitchFamily="50" charset="-128"/>
                <a:ea typeface="Meiryo UI" panose="020B0604030504040204" pitchFamily="50" charset="-128"/>
              </a:rPr>
              <a:t>EVM</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のプロットは進捗報告登録を行った日に作成されます。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こまめに進捗報告登録を行うことで、</a:t>
            </a:r>
            <a:r>
              <a:rPr lang="en-US" altLang="ja-JP" sz="1200" dirty="0">
                <a:latin typeface="Meiryo UI" panose="020B0604030504040204" pitchFamily="50" charset="-128"/>
                <a:ea typeface="Meiryo UI" panose="020B0604030504040204" pitchFamily="50" charset="-128"/>
              </a:rPr>
              <a:t>EVM</a:t>
            </a:r>
            <a:r>
              <a:rPr lang="ja-JP" altLang="en-US" sz="1200" dirty="0">
                <a:latin typeface="Meiryo UI" panose="020B0604030504040204" pitchFamily="50" charset="-128"/>
                <a:ea typeface="Meiryo UI" panose="020B0604030504040204" pitchFamily="50" charset="-128"/>
              </a:rPr>
              <a:t>のグラフが細かく、滑らかに表示されるようになります。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通常は、週次で進捗報告登録を行うため、週次のプロットが表示されます。</a:t>
            </a:r>
            <a:endParaRPr lang="en-US" altLang="ja-JP" sz="12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650B5B1-453C-4583-94F3-B72CC27DE1EC}"/>
              </a:ext>
            </a:extLst>
          </p:cNvPr>
          <p:cNvSpPr/>
          <p:nvPr/>
        </p:nvSpPr>
        <p:spPr>
          <a:xfrm>
            <a:off x="5250178" y="5358996"/>
            <a:ext cx="141947"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7" name="四角形吹き出し 27">
            <a:extLst>
              <a:ext uri="{FF2B5EF4-FFF2-40B4-BE49-F238E27FC236}">
                <a16:creationId xmlns:a16="http://schemas.microsoft.com/office/drawing/2014/main" id="{C7269C55-5AD0-45D3-B63A-C59EC620C618}"/>
              </a:ext>
            </a:extLst>
          </p:cNvPr>
          <p:cNvSpPr/>
          <p:nvPr/>
        </p:nvSpPr>
        <p:spPr>
          <a:xfrm>
            <a:off x="3766358" y="4472250"/>
            <a:ext cx="1800201" cy="477744"/>
          </a:xfrm>
          <a:prstGeom prst="wedgeRectCallout">
            <a:avLst>
              <a:gd name="adj1" fmla="val 31220"/>
              <a:gd name="adj2" fmla="val 126645"/>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dirty="0">
                <a:solidFill>
                  <a:schemeClr val="tx1"/>
                </a:solidFill>
                <a:latin typeface="Meiryo UI" panose="020B0604030504040204" pitchFamily="50" charset="-128"/>
                <a:ea typeface="Meiryo UI" panose="020B0604030504040204" pitchFamily="50" charset="-128"/>
              </a:rPr>
              <a:t>進捗報告登録を行なった日に</a:t>
            </a:r>
            <a:endParaRPr lang="en-US" altLang="ja-JP" sz="1000" dirty="0">
              <a:solidFill>
                <a:schemeClr val="tx1"/>
              </a:solidFill>
              <a:latin typeface="Meiryo UI" panose="020B0604030504040204" pitchFamily="50" charset="-128"/>
              <a:ea typeface="Meiryo UI" panose="020B0604030504040204" pitchFamily="50" charset="-128"/>
            </a:endParaRPr>
          </a:p>
          <a:p>
            <a:pPr>
              <a:defRPr/>
            </a:pPr>
            <a:r>
              <a:rPr lang="ja-JP" altLang="en-US" sz="1000" dirty="0">
                <a:solidFill>
                  <a:schemeClr val="tx1"/>
                </a:solidFill>
                <a:latin typeface="Meiryo UI" panose="020B0604030504040204" pitchFamily="50" charset="-128"/>
                <a:ea typeface="Meiryo UI" panose="020B0604030504040204" pitchFamily="50" charset="-128"/>
              </a:rPr>
              <a:t>プロットが打たれます。</a:t>
            </a:r>
          </a:p>
        </p:txBody>
      </p:sp>
    </p:spTree>
    <p:extLst>
      <p:ext uri="{BB962C8B-B14F-4D97-AF65-F5344CB8AC3E}">
        <p14:creationId xmlns:p14="http://schemas.microsoft.com/office/powerpoint/2010/main" val="402061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en-US" altLang="ja-JP" dirty="0"/>
              <a:t>OBPM</a:t>
            </a:r>
            <a:r>
              <a:rPr lang="ja-JP" altLang="en-US" dirty="0"/>
              <a:t>でプロジェクトを登録してから、プロジェクトメンバが日次入力を開始できるようになるまでの手順を説明します。</a:t>
            </a:r>
          </a:p>
        </p:txBody>
      </p:sp>
      <p:graphicFrame>
        <p:nvGraphicFramePr>
          <p:cNvPr id="5" name="表 4">
            <a:extLst>
              <a:ext uri="{FF2B5EF4-FFF2-40B4-BE49-F238E27FC236}">
                <a16:creationId xmlns:a16="http://schemas.microsoft.com/office/drawing/2014/main" id="{51930AD9-03A1-4D46-8849-279D03AA949E}"/>
              </a:ext>
            </a:extLst>
          </p:cNvPr>
          <p:cNvGraphicFramePr>
            <a:graphicFrameLocks noGrp="1"/>
          </p:cNvGraphicFramePr>
          <p:nvPr>
            <p:extLst>
              <p:ext uri="{D42A27DB-BD31-4B8C-83A1-F6EECF244321}">
                <p14:modId xmlns:p14="http://schemas.microsoft.com/office/powerpoint/2010/main" val="2222664391"/>
              </p:ext>
            </p:extLst>
          </p:nvPr>
        </p:nvGraphicFramePr>
        <p:xfrm>
          <a:off x="482338" y="1484313"/>
          <a:ext cx="11227324" cy="4888767"/>
        </p:xfrm>
        <a:graphic>
          <a:graphicData uri="http://schemas.openxmlformats.org/drawingml/2006/table">
            <a:tbl>
              <a:tblPr firstRow="1" bandRow="1">
                <a:effectLst/>
                <a:tableStyleId>{5C22544A-7EE6-4342-B048-85BDC9FD1C3A}</a:tableStyleId>
              </a:tblPr>
              <a:tblGrid>
                <a:gridCol w="3233394">
                  <a:extLst>
                    <a:ext uri="{9D8B030D-6E8A-4147-A177-3AD203B41FA5}">
                      <a16:colId xmlns:a16="http://schemas.microsoft.com/office/drawing/2014/main" val="20000"/>
                    </a:ext>
                  </a:extLst>
                </a:gridCol>
                <a:gridCol w="7993930">
                  <a:extLst>
                    <a:ext uri="{9D8B030D-6E8A-4147-A177-3AD203B41FA5}">
                      <a16:colId xmlns:a16="http://schemas.microsoft.com/office/drawing/2014/main" val="20001"/>
                    </a:ext>
                  </a:extLst>
                </a:gridCol>
              </a:tblGrid>
              <a:tr h="374805">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１．プロジェクトの立ち上げ準備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１－１．プロジェクト登録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プロジェクトの基本情報を入力します。</a:t>
                      </a:r>
                    </a:p>
                  </a:txBody>
                  <a:tcPr/>
                </a:tc>
                <a:extLst>
                  <a:ext uri="{0D108BD9-81ED-4DB2-BD59-A6C34878D82A}">
                    <a16:rowId xmlns:a16="http://schemas.microsoft.com/office/drawing/2014/main" val="10001"/>
                  </a:ext>
                </a:extLst>
              </a:tr>
              <a:tr h="458047">
                <a:tc>
                  <a:txBody>
                    <a:bodyPr/>
                    <a:lstStyle/>
                    <a:p>
                      <a:r>
                        <a:rPr kumimoji="1" lang="ja-JP" altLang="en-US" sz="1600" b="0" u="none" dirty="0">
                          <a:latin typeface="Meiryo UI" panose="020B0604030504040204" pitchFamily="50" charset="-128"/>
                          <a:ea typeface="Meiryo UI" panose="020B0604030504040204" pitchFamily="50" charset="-128"/>
                        </a:rPr>
                        <a:t>１－２．工程タスク成果物登録</a:t>
                      </a:r>
                      <a:endParaRPr kumimoji="1" lang="en-US" altLang="ja-JP" sz="1600" b="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プロジェクトのスコープを作成します。ドメイン情報から初期データがコピーされていますので、プロジェクト独自のスコープへ調整します。</a:t>
                      </a:r>
                    </a:p>
                  </a:txBody>
                  <a:tcPr/>
                </a:tc>
                <a:extLst>
                  <a:ext uri="{0D108BD9-81ED-4DB2-BD59-A6C34878D82A}">
                    <a16:rowId xmlns:a16="http://schemas.microsoft.com/office/drawing/2014/main" val="10002"/>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１－３．ガントチャート</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プロジェクトの全体スケジュールを計画します。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（詳細なスケジュールは、リソースヒストグラム作成後に計画します。）</a:t>
                      </a:r>
                    </a:p>
                  </a:txBody>
                  <a:tcPr/>
                </a:tc>
                <a:extLst>
                  <a:ext uri="{0D108BD9-81ED-4DB2-BD59-A6C34878D82A}">
                    <a16:rowId xmlns:a16="http://schemas.microsoft.com/office/drawing/2014/main" val="10003"/>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１－４．プロジェクトメンバ登録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プロジェクトに参画するメンバを指定します。自社、委託先、顧客、匿名の種類で指定します。本手順はリソースヒストグラムを作成するために必要です。</a:t>
                      </a:r>
                    </a:p>
                  </a:txBody>
                  <a:tcPr/>
                </a:tc>
                <a:extLst>
                  <a:ext uri="{0D108BD9-81ED-4DB2-BD59-A6C34878D82A}">
                    <a16:rowId xmlns:a16="http://schemas.microsoft.com/office/drawing/2014/main" val="10004"/>
                  </a:ext>
                </a:extLst>
              </a:tr>
              <a:tr h="641265">
                <a:tc>
                  <a:txBody>
                    <a:bodyPr/>
                    <a:lstStyle/>
                    <a:p>
                      <a:r>
                        <a:rPr kumimoji="1" lang="ja-JP" altLang="en-US" sz="1600" b="0" dirty="0">
                          <a:latin typeface="Meiryo UI" panose="020B0604030504040204" pitchFamily="50" charset="-128"/>
                          <a:ea typeface="Meiryo UI" panose="020B0604030504040204" pitchFamily="50" charset="-128"/>
                        </a:rPr>
                        <a:t>１－５．リソースヒストグラム</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プロジェクトメンバの稼働予定を登録します。メンバ毎に、誰がどの工程にどれだけ作業するかを登録します。登録すると月々の工程にかかる人件費（見込）が計算されます。</a:t>
                      </a:r>
                    </a:p>
                  </a:txBody>
                  <a:tcPr/>
                </a:tc>
                <a:extLst>
                  <a:ext uri="{0D108BD9-81ED-4DB2-BD59-A6C34878D82A}">
                    <a16:rowId xmlns:a16="http://schemas.microsoft.com/office/drawing/2014/main" val="10005"/>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１－６．原価見積／実行予算</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リソースヒストグラムから原価見積、実行予算を作成します。</a:t>
                      </a:r>
                    </a:p>
                  </a:txBody>
                  <a:tcPr/>
                </a:tc>
                <a:extLst>
                  <a:ext uri="{0D108BD9-81ED-4DB2-BD59-A6C34878D82A}">
                    <a16:rowId xmlns:a16="http://schemas.microsoft.com/office/drawing/2014/main" val="10006"/>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１－７．プロジェクト登録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作成した原価見積とプロジェクトを関連付けます。設定により、原価見積の承認ワークフローを回すことができます。</a:t>
                      </a:r>
                    </a:p>
                  </a:txBody>
                  <a:tcPr/>
                </a:tc>
                <a:extLst>
                  <a:ext uri="{0D108BD9-81ED-4DB2-BD59-A6C34878D82A}">
                    <a16:rowId xmlns:a16="http://schemas.microsoft.com/office/drawing/2014/main" val="10007"/>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１－８．プロジェクト登録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プロジェクトの状況を「先行着手」または「受注」にします。この段階で、プロジェクトメンバが工数を入力できるようになります。</a:t>
                      </a:r>
                    </a:p>
                  </a:txBody>
                  <a:tcPr/>
                </a:tc>
                <a:extLst>
                  <a:ext uri="{0D108BD9-81ED-4DB2-BD59-A6C34878D82A}">
                    <a16:rowId xmlns:a16="http://schemas.microsoft.com/office/drawing/2014/main" val="10008"/>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１－９．プロジェクト別採算登録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プロジェクトの採算情報を登録します。</a:t>
                      </a:r>
                    </a:p>
                  </a:txBody>
                  <a:tcPr/>
                </a:tc>
                <a:extLst>
                  <a:ext uri="{0D108BD9-81ED-4DB2-BD59-A6C34878D82A}">
                    <a16:rowId xmlns:a16="http://schemas.microsoft.com/office/drawing/2014/main" val="10009"/>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１－１０．ガントチャート</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作業期間や担当者、タスクにかかる計画工数を設定し、詳細なスケジュールを作成します。</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0055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C72E3-38A8-4EE1-9053-CD9A7E8028A8}"/>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sp>
        <p:nvSpPr>
          <p:cNvPr id="3" name="コンテンツ プレースホルダー 2">
            <a:extLst>
              <a:ext uri="{FF2B5EF4-FFF2-40B4-BE49-F238E27FC236}">
                <a16:creationId xmlns:a16="http://schemas.microsoft.com/office/drawing/2014/main" id="{83CD0FDD-7CD4-4EC3-ABF7-684965E65E4C}"/>
              </a:ext>
            </a:extLst>
          </p:cNvPr>
          <p:cNvSpPr>
            <a:spLocks noGrp="1"/>
          </p:cNvSpPr>
          <p:nvPr>
            <p:ph idx="1"/>
          </p:nvPr>
        </p:nvSpPr>
        <p:spPr/>
        <p:txBody>
          <a:bodyPr/>
          <a:lstStyle/>
          <a:p>
            <a:pPr marL="0" indent="0">
              <a:buNone/>
            </a:pPr>
            <a:r>
              <a:rPr lang="en-US" altLang="ja-JP" dirty="0"/>
              <a:t>OBPM</a:t>
            </a:r>
            <a:r>
              <a:rPr lang="ja-JP" altLang="en-US" dirty="0"/>
              <a:t>でプロジェクトを登録してから、プロジェクトメンバが日次入力を開始できるようになるまでの手順を説明します。</a:t>
            </a:r>
          </a:p>
          <a:p>
            <a:endParaRPr kumimoji="1" lang="ja-JP" altLang="en-US" dirty="0"/>
          </a:p>
        </p:txBody>
      </p:sp>
      <p:graphicFrame>
        <p:nvGraphicFramePr>
          <p:cNvPr id="4" name="表 3">
            <a:extLst>
              <a:ext uri="{FF2B5EF4-FFF2-40B4-BE49-F238E27FC236}">
                <a16:creationId xmlns:a16="http://schemas.microsoft.com/office/drawing/2014/main" id="{7A4D3858-E4AF-4999-8809-FDB89B040C94}"/>
              </a:ext>
            </a:extLst>
          </p:cNvPr>
          <p:cNvGraphicFramePr>
            <a:graphicFrameLocks noGrp="1"/>
          </p:cNvGraphicFramePr>
          <p:nvPr>
            <p:extLst>
              <p:ext uri="{D42A27DB-BD31-4B8C-83A1-F6EECF244321}">
                <p14:modId xmlns:p14="http://schemas.microsoft.com/office/powerpoint/2010/main" val="609272640"/>
              </p:ext>
            </p:extLst>
          </p:nvPr>
        </p:nvGraphicFramePr>
        <p:xfrm>
          <a:off x="462893" y="1671638"/>
          <a:ext cx="11266214" cy="1656080"/>
        </p:xfrm>
        <a:graphic>
          <a:graphicData uri="http://schemas.openxmlformats.org/drawingml/2006/table">
            <a:tbl>
              <a:tblPr firstRow="1" bandRow="1">
                <a:tableStyleId>{5C22544A-7EE6-4342-B048-85BDC9FD1C3A}</a:tableStyleId>
              </a:tblPr>
              <a:tblGrid>
                <a:gridCol w="3222987">
                  <a:extLst>
                    <a:ext uri="{9D8B030D-6E8A-4147-A177-3AD203B41FA5}">
                      <a16:colId xmlns:a16="http://schemas.microsoft.com/office/drawing/2014/main" val="20000"/>
                    </a:ext>
                  </a:extLst>
                </a:gridCol>
                <a:gridCol w="8043227">
                  <a:extLst>
                    <a:ext uri="{9D8B030D-6E8A-4147-A177-3AD203B41FA5}">
                      <a16:colId xmlns:a16="http://schemas.microsoft.com/office/drawing/2014/main" val="20001"/>
                    </a:ext>
                  </a:extLst>
                </a:gridCol>
              </a:tblGrid>
              <a:tr h="370840">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２．日次業務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2" action="ppaction://hlinksldjump"/>
                        </a:rPr>
                        <a:t>２－１．勤務実績表入力</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勤務実績を入力します。</a:t>
                      </a:r>
                    </a:p>
                  </a:txBody>
                  <a:tcPr/>
                </a:tc>
                <a:extLst>
                  <a:ext uri="{0D108BD9-81ED-4DB2-BD59-A6C34878D82A}">
                    <a16:rowId xmlns:a16="http://schemas.microsoft.com/office/drawing/2014/main" val="10001"/>
                  </a:ext>
                </a:extLst>
              </a:tr>
              <a:tr h="370840">
                <a:tc>
                  <a:txBody>
                    <a:bodyPr/>
                    <a:lstStyle/>
                    <a:p>
                      <a:r>
                        <a:rPr kumimoji="1" lang="ja-JP" altLang="en-US" sz="1600" u="none" dirty="0">
                          <a:latin typeface="Meiryo UI" panose="020B0604030504040204" pitchFamily="50" charset="-128"/>
                          <a:ea typeface="Meiryo UI" panose="020B0604030504040204" pitchFamily="50" charset="-128"/>
                          <a:hlinkClick r:id="rId3" action="ppaction://hlinksldjump"/>
                        </a:rPr>
                        <a:t>２－２．工数入力</a:t>
                      </a:r>
                      <a:endParaRPr kumimoji="1" lang="en-US" altLang="ja-JP" sz="160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プロジェクトの工数を工程別、あるいはタスク明細別に入力します。工数を入力することで、プロジェクト別採算原価や月中参考原価に反映されます。</a:t>
                      </a:r>
                    </a:p>
                  </a:txBody>
                  <a:tcPr/>
                </a:tc>
                <a:extLst>
                  <a:ext uri="{0D108BD9-81ED-4DB2-BD59-A6C34878D82A}">
                    <a16:rowId xmlns:a16="http://schemas.microsoft.com/office/drawing/2014/main" val="10002"/>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4" action="ppaction://hlinksldjump"/>
                        </a:rPr>
                        <a:t>２－３．ガントチャート</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メンバは、自分の作業スケジュールに対して進捗率と実績工数を入力します。この進捗率は上位タスクや上位工程に自動集計されます。</a:t>
                      </a:r>
                    </a:p>
                  </a:txBody>
                  <a:tcPr/>
                </a:tc>
                <a:extLst>
                  <a:ext uri="{0D108BD9-81ED-4DB2-BD59-A6C34878D82A}">
                    <a16:rowId xmlns:a16="http://schemas.microsoft.com/office/drawing/2014/main" val="10003"/>
                  </a:ext>
                </a:extLst>
              </a:tr>
            </a:tbl>
          </a:graphicData>
        </a:graphic>
      </p:graphicFrame>
      <p:graphicFrame>
        <p:nvGraphicFramePr>
          <p:cNvPr id="5" name="表 4">
            <a:extLst>
              <a:ext uri="{FF2B5EF4-FFF2-40B4-BE49-F238E27FC236}">
                <a16:creationId xmlns:a16="http://schemas.microsoft.com/office/drawing/2014/main" id="{1262F90A-3870-45D0-A27C-B53FCA2E7135}"/>
              </a:ext>
            </a:extLst>
          </p:cNvPr>
          <p:cNvGraphicFramePr>
            <a:graphicFrameLocks noGrp="1"/>
          </p:cNvGraphicFramePr>
          <p:nvPr>
            <p:extLst>
              <p:ext uri="{D42A27DB-BD31-4B8C-83A1-F6EECF244321}">
                <p14:modId xmlns:p14="http://schemas.microsoft.com/office/powerpoint/2010/main" val="1147955981"/>
              </p:ext>
            </p:extLst>
          </p:nvPr>
        </p:nvGraphicFramePr>
        <p:xfrm>
          <a:off x="462893" y="3666262"/>
          <a:ext cx="11266214" cy="828040"/>
        </p:xfrm>
        <a:graphic>
          <a:graphicData uri="http://schemas.openxmlformats.org/drawingml/2006/table">
            <a:tbl>
              <a:tblPr firstRow="1" bandRow="1">
                <a:tableStyleId>{5C22544A-7EE6-4342-B048-85BDC9FD1C3A}</a:tableStyleId>
              </a:tblPr>
              <a:tblGrid>
                <a:gridCol w="3222987">
                  <a:extLst>
                    <a:ext uri="{9D8B030D-6E8A-4147-A177-3AD203B41FA5}">
                      <a16:colId xmlns:a16="http://schemas.microsoft.com/office/drawing/2014/main" val="20000"/>
                    </a:ext>
                  </a:extLst>
                </a:gridCol>
                <a:gridCol w="8043227">
                  <a:extLst>
                    <a:ext uri="{9D8B030D-6E8A-4147-A177-3AD203B41FA5}">
                      <a16:colId xmlns:a16="http://schemas.microsoft.com/office/drawing/2014/main" val="20001"/>
                    </a:ext>
                  </a:extLst>
                </a:gridCol>
              </a:tblGrid>
              <a:tr h="370840">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３．週次業務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5" action="ppaction://hlinksldjump"/>
                        </a:rPr>
                        <a:t>３－１．進捗報告登録</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週次、月次の進捗報告を作成します。ガントチャートの情報から集計するため、進捗報告登録前に最新の進捗状況を入力しておく必要があります。</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10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zh-TW" altLang="en-US" dirty="0"/>
              <a:t>２．日次業務</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19AD5AC-6E70-443D-8477-3836CE8AC97E}"/>
              </a:ext>
            </a:extLst>
          </p:cNvPr>
          <p:cNvPicPr>
            <a:picLocks noChangeAspect="1"/>
          </p:cNvPicPr>
          <p:nvPr/>
        </p:nvPicPr>
        <p:blipFill>
          <a:blip r:embed="rId2"/>
          <a:stretch>
            <a:fillRect/>
          </a:stretch>
        </p:blipFill>
        <p:spPr>
          <a:xfrm>
            <a:off x="508096" y="3521212"/>
            <a:ext cx="6743700" cy="3110044"/>
          </a:xfrm>
          <a:prstGeom prst="rect">
            <a:avLst/>
          </a:prstGeom>
          <a:ln w="12700">
            <a:solidFill>
              <a:schemeClr val="bg1">
                <a:lumMod val="50000"/>
              </a:schemeClr>
            </a:solidFill>
          </a:ln>
        </p:spPr>
      </p:pic>
      <p:pic>
        <p:nvPicPr>
          <p:cNvPr id="19" name="図 18">
            <a:extLst>
              <a:ext uri="{FF2B5EF4-FFF2-40B4-BE49-F238E27FC236}">
                <a16:creationId xmlns:a16="http://schemas.microsoft.com/office/drawing/2014/main" id="{A4F79CBF-9899-4E50-95C0-8A5695B44123}"/>
              </a:ext>
            </a:extLst>
          </p:cNvPr>
          <p:cNvPicPr>
            <a:picLocks noChangeAspect="1"/>
          </p:cNvPicPr>
          <p:nvPr/>
        </p:nvPicPr>
        <p:blipFill>
          <a:blip r:embed="rId3"/>
          <a:stretch>
            <a:fillRect/>
          </a:stretch>
        </p:blipFill>
        <p:spPr>
          <a:xfrm>
            <a:off x="4087018" y="1118175"/>
            <a:ext cx="2280714" cy="2125666"/>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1E309209-DB12-42EC-886F-14FE2AC08FBB}"/>
              </a:ext>
            </a:extLst>
          </p:cNvPr>
          <p:cNvPicPr>
            <a:picLocks noChangeAspect="1"/>
          </p:cNvPicPr>
          <p:nvPr/>
        </p:nvPicPr>
        <p:blipFill>
          <a:blip r:embed="rId4"/>
          <a:stretch>
            <a:fillRect/>
          </a:stretch>
        </p:blipFill>
        <p:spPr>
          <a:xfrm>
            <a:off x="452796" y="1124744"/>
            <a:ext cx="2726446" cy="1592244"/>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a:xfrm>
            <a:off x="156000" y="765175"/>
            <a:ext cx="11880000" cy="353546"/>
          </a:xfrm>
        </p:spPr>
        <p:txBody>
          <a:bodyPr/>
          <a:lstStyle/>
          <a:p>
            <a:pPr marL="0" indent="0">
              <a:buNone/>
            </a:pPr>
            <a:r>
              <a:rPr lang="ja-JP" altLang="en-US" dirty="0"/>
              <a:t>２－１．勤務実績表入力＜日毎入力の場合＞</a:t>
            </a:r>
          </a:p>
        </p:txBody>
      </p:sp>
      <p:sp>
        <p:nvSpPr>
          <p:cNvPr id="6" name="コンテンツ プレースホルダ 2">
            <a:extLst>
              <a:ext uri="{FF2B5EF4-FFF2-40B4-BE49-F238E27FC236}">
                <a16:creationId xmlns:a16="http://schemas.microsoft.com/office/drawing/2014/main" id="{F4D0AFE9-6050-427F-A9B5-ADE21EF8480E}"/>
              </a:ext>
            </a:extLst>
          </p:cNvPr>
          <p:cNvSpPr txBox="1">
            <a:spLocks/>
          </p:cNvSpPr>
          <p:nvPr/>
        </p:nvSpPr>
        <p:spPr bwMode="auto">
          <a:xfrm>
            <a:off x="7359729" y="1211123"/>
            <a:ext cx="4639355" cy="5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勤務パターンを選択します。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2. </a:t>
            </a:r>
            <a:r>
              <a:rPr lang="ja-JP" altLang="en-US" sz="1200" kern="0" dirty="0">
                <a:latin typeface="Meiryo UI" panose="020B0604030504040204" pitchFamily="50" charset="-128"/>
                <a:ea typeface="Meiryo UI" panose="020B0604030504040204" pitchFamily="50" charset="-128"/>
              </a:rPr>
              <a:t>勤務時間の出社、退社を入力します。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3. </a:t>
            </a:r>
            <a:r>
              <a:rPr lang="ja-JP" altLang="en-US" sz="1200" kern="0" dirty="0">
                <a:latin typeface="Meiryo UI" panose="020B0604030504040204" pitchFamily="50" charset="-128"/>
                <a:ea typeface="Meiryo UI" panose="020B0604030504040204" pitchFamily="50" charset="-128"/>
              </a:rPr>
              <a:t>月の入力が完了したら、本人が「入力完了」にチェックを入れます。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ja-JP" altLang="en-US" sz="1200" kern="0" dirty="0">
                <a:latin typeface="Meiryo UI" panose="020B0604030504040204" pitchFamily="50" charset="-128"/>
                <a:ea typeface="Meiryo UI" panose="020B0604030504040204" pitchFamily="50" charset="-128"/>
              </a:rPr>
              <a:t>チェックを入れることで、担当者ごとの月の入力の完了状況が</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勤務実績表一覧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画面で確認することができます。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入力完了にチェックを入れると、当月の勤怠が確定し、</a:t>
            </a:r>
            <a:endParaRPr lang="en-US" altLang="ja-JP" sz="12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200" kern="0" dirty="0">
                <a:solidFill>
                  <a:srgbClr val="FF0000"/>
                </a:solidFill>
                <a:latin typeface="Meiryo UI" panose="020B0604030504040204" pitchFamily="50" charset="-128"/>
                <a:ea typeface="Meiryo UI" panose="020B0604030504040204" pitchFamily="50" charset="-128"/>
              </a:rPr>
              <a:t>修正することができなくなります。また、入力完了のチェックが外せなくなります。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当月の勤怠を修正したい場合は、上司など権限のある担当者へ依頼し、</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入力完了のチェックを外してもらいます。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入力完了のチェックが外れれば、当月の勤怠を修正することができます。</a:t>
            </a:r>
            <a:endParaRPr lang="en-US" altLang="ja-JP" sz="1200" kern="0" dirty="0">
              <a:solidFill>
                <a:srgbClr val="FF000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583D355-76DE-4B86-AD54-53595B087160}"/>
              </a:ext>
            </a:extLst>
          </p:cNvPr>
          <p:cNvSpPr/>
          <p:nvPr/>
        </p:nvSpPr>
        <p:spPr>
          <a:xfrm>
            <a:off x="508096" y="2559932"/>
            <a:ext cx="892850" cy="163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a:extLst>
              <a:ext uri="{FF2B5EF4-FFF2-40B4-BE49-F238E27FC236}">
                <a16:creationId xmlns:a16="http://schemas.microsoft.com/office/drawing/2014/main" id="{EF4BC0D3-D9D0-40CE-A64C-77E43F2DE488}"/>
              </a:ext>
            </a:extLst>
          </p:cNvPr>
          <p:cNvSpPr/>
          <p:nvPr/>
        </p:nvSpPr>
        <p:spPr>
          <a:xfrm>
            <a:off x="5325103" y="3105150"/>
            <a:ext cx="450000" cy="136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下矢印 11">
            <a:extLst>
              <a:ext uri="{FF2B5EF4-FFF2-40B4-BE49-F238E27FC236}">
                <a16:creationId xmlns:a16="http://schemas.microsoft.com/office/drawing/2014/main" id="{9FBFD4C8-806E-42CB-B045-080409977ECC}"/>
              </a:ext>
            </a:extLst>
          </p:cNvPr>
          <p:cNvSpPr/>
          <p:nvPr/>
        </p:nvSpPr>
        <p:spPr>
          <a:xfrm>
            <a:off x="4204561" y="3387566"/>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1" name="下矢印 12">
            <a:extLst>
              <a:ext uri="{FF2B5EF4-FFF2-40B4-BE49-F238E27FC236}">
                <a16:creationId xmlns:a16="http://schemas.microsoft.com/office/drawing/2014/main" id="{223C6386-C211-4C3E-9725-3BD03653CE00}"/>
              </a:ext>
            </a:extLst>
          </p:cNvPr>
          <p:cNvSpPr/>
          <p:nvPr/>
        </p:nvSpPr>
        <p:spPr>
          <a:xfrm rot="16200000">
            <a:off x="3448795" y="2458094"/>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2" name="正方形/長方形 11">
            <a:extLst>
              <a:ext uri="{FF2B5EF4-FFF2-40B4-BE49-F238E27FC236}">
                <a16:creationId xmlns:a16="http://schemas.microsoft.com/office/drawing/2014/main" id="{DA27329C-2C96-44B9-879C-178087389972}"/>
              </a:ext>
            </a:extLst>
          </p:cNvPr>
          <p:cNvSpPr/>
          <p:nvPr/>
        </p:nvSpPr>
        <p:spPr>
          <a:xfrm>
            <a:off x="2688401" y="3959493"/>
            <a:ext cx="497971" cy="21719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a:extLst>
              <a:ext uri="{FF2B5EF4-FFF2-40B4-BE49-F238E27FC236}">
                <a16:creationId xmlns:a16="http://schemas.microsoft.com/office/drawing/2014/main" id="{D24F98B6-B02A-486D-89F1-F6A1ECD51CAD}"/>
              </a:ext>
            </a:extLst>
          </p:cNvPr>
          <p:cNvSpPr/>
          <p:nvPr/>
        </p:nvSpPr>
        <p:spPr>
          <a:xfrm>
            <a:off x="3507353" y="3965768"/>
            <a:ext cx="497971" cy="12729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a:extLst>
              <a:ext uri="{FF2B5EF4-FFF2-40B4-BE49-F238E27FC236}">
                <a16:creationId xmlns:a16="http://schemas.microsoft.com/office/drawing/2014/main" id="{6D83FBA4-6980-4BE7-84C0-085C4C774808}"/>
              </a:ext>
            </a:extLst>
          </p:cNvPr>
          <p:cNvSpPr/>
          <p:nvPr/>
        </p:nvSpPr>
        <p:spPr>
          <a:xfrm>
            <a:off x="2190433" y="6219825"/>
            <a:ext cx="390035" cy="1615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 name="円/楕円 13">
            <a:extLst>
              <a:ext uri="{FF2B5EF4-FFF2-40B4-BE49-F238E27FC236}">
                <a16:creationId xmlns:a16="http://schemas.microsoft.com/office/drawing/2014/main" id="{079E487B-9B6E-46F0-AADE-19E12F682AA1}"/>
              </a:ext>
            </a:extLst>
          </p:cNvPr>
          <p:cNvSpPr/>
          <p:nvPr/>
        </p:nvSpPr>
        <p:spPr>
          <a:xfrm>
            <a:off x="2760364" y="3564276"/>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4" name="円/楕円 13">
            <a:extLst>
              <a:ext uri="{FF2B5EF4-FFF2-40B4-BE49-F238E27FC236}">
                <a16:creationId xmlns:a16="http://schemas.microsoft.com/office/drawing/2014/main" id="{226C402B-BC5C-4132-B9F2-35F976327C54}"/>
              </a:ext>
            </a:extLst>
          </p:cNvPr>
          <p:cNvSpPr/>
          <p:nvPr/>
        </p:nvSpPr>
        <p:spPr>
          <a:xfrm>
            <a:off x="2160266" y="5785237"/>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
        <p:nvSpPr>
          <p:cNvPr id="25" name="円/楕円 13">
            <a:extLst>
              <a:ext uri="{FF2B5EF4-FFF2-40B4-BE49-F238E27FC236}">
                <a16:creationId xmlns:a16="http://schemas.microsoft.com/office/drawing/2014/main" id="{357E7674-C624-41D1-8DE1-C7F23ABA95CA}"/>
              </a:ext>
            </a:extLst>
          </p:cNvPr>
          <p:cNvSpPr/>
          <p:nvPr/>
        </p:nvSpPr>
        <p:spPr>
          <a:xfrm>
            <a:off x="3572553" y="3550218"/>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Tree>
    <p:extLst>
      <p:ext uri="{BB962C8B-B14F-4D97-AF65-F5344CB8AC3E}">
        <p14:creationId xmlns:p14="http://schemas.microsoft.com/office/powerpoint/2010/main" val="30060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EEC1777F-027F-4F7C-AB42-E6C1E76DFCFE}"/>
              </a:ext>
            </a:extLst>
          </p:cNvPr>
          <p:cNvPicPr>
            <a:picLocks noChangeAspect="1"/>
          </p:cNvPicPr>
          <p:nvPr/>
        </p:nvPicPr>
        <p:blipFill>
          <a:blip r:embed="rId2"/>
          <a:stretch>
            <a:fillRect/>
          </a:stretch>
        </p:blipFill>
        <p:spPr>
          <a:xfrm>
            <a:off x="188662" y="3070261"/>
            <a:ext cx="7694564" cy="3542070"/>
          </a:xfrm>
          <a:prstGeom prst="rect">
            <a:avLst/>
          </a:prstGeom>
          <a:ln w="12700">
            <a:solidFill>
              <a:schemeClr val="bg1">
                <a:lumMod val="50000"/>
              </a:schemeClr>
            </a:solidFill>
          </a:ln>
        </p:spPr>
      </p:pic>
      <p:pic>
        <p:nvPicPr>
          <p:cNvPr id="22" name="図 21">
            <a:extLst>
              <a:ext uri="{FF2B5EF4-FFF2-40B4-BE49-F238E27FC236}">
                <a16:creationId xmlns:a16="http://schemas.microsoft.com/office/drawing/2014/main" id="{1FC78F98-1921-4C71-AF14-A2AF4D3E4E30}"/>
              </a:ext>
            </a:extLst>
          </p:cNvPr>
          <p:cNvPicPr>
            <a:picLocks noChangeAspect="1"/>
          </p:cNvPicPr>
          <p:nvPr/>
        </p:nvPicPr>
        <p:blipFill>
          <a:blip r:embed="rId3"/>
          <a:stretch>
            <a:fillRect/>
          </a:stretch>
        </p:blipFill>
        <p:spPr>
          <a:xfrm>
            <a:off x="4219027" y="1131354"/>
            <a:ext cx="1956567" cy="1818964"/>
          </a:xfrm>
          <a:prstGeom prst="rect">
            <a:avLst/>
          </a:prstGeom>
          <a:ln w="12700">
            <a:solidFill>
              <a:schemeClr val="bg1">
                <a:lumMod val="50000"/>
              </a:schemeClr>
            </a:solidFill>
          </a:ln>
        </p:spPr>
      </p:pic>
      <p:pic>
        <p:nvPicPr>
          <p:cNvPr id="16" name="図 15">
            <a:extLst>
              <a:ext uri="{FF2B5EF4-FFF2-40B4-BE49-F238E27FC236}">
                <a16:creationId xmlns:a16="http://schemas.microsoft.com/office/drawing/2014/main" id="{0C50DF7E-F70D-4039-B2DC-861C1918D21C}"/>
              </a:ext>
            </a:extLst>
          </p:cNvPr>
          <p:cNvPicPr>
            <a:picLocks noChangeAspect="1"/>
          </p:cNvPicPr>
          <p:nvPr/>
        </p:nvPicPr>
        <p:blipFill>
          <a:blip r:embed="rId4"/>
          <a:stretch>
            <a:fillRect/>
          </a:stretch>
        </p:blipFill>
        <p:spPr>
          <a:xfrm>
            <a:off x="188663" y="1176191"/>
            <a:ext cx="2726446" cy="1592244"/>
          </a:xfrm>
          <a:prstGeom prst="rect">
            <a:avLst/>
          </a:prstGeom>
          <a:ln w="12700">
            <a:solidFill>
              <a:schemeClr val="bg1">
                <a:lumMod val="50000"/>
              </a:schemeClr>
            </a:solidFill>
          </a:ln>
        </p:spPr>
      </p:pic>
      <p:sp>
        <p:nvSpPr>
          <p:cNvPr id="17" name="正方形/長方形 16">
            <a:extLst>
              <a:ext uri="{FF2B5EF4-FFF2-40B4-BE49-F238E27FC236}">
                <a16:creationId xmlns:a16="http://schemas.microsoft.com/office/drawing/2014/main" id="{79583C00-2915-4075-9FFD-AB81EE7CEA58}"/>
              </a:ext>
            </a:extLst>
          </p:cNvPr>
          <p:cNvSpPr/>
          <p:nvPr/>
        </p:nvSpPr>
        <p:spPr>
          <a:xfrm>
            <a:off x="243963" y="2611379"/>
            <a:ext cx="892850" cy="163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２－１．勤務実績表入力＜月次一括入力の場合＞</a:t>
            </a:r>
          </a:p>
        </p:txBody>
      </p:sp>
      <p:sp>
        <p:nvSpPr>
          <p:cNvPr id="8" name="正方形/長方形 7">
            <a:extLst>
              <a:ext uri="{FF2B5EF4-FFF2-40B4-BE49-F238E27FC236}">
                <a16:creationId xmlns:a16="http://schemas.microsoft.com/office/drawing/2014/main" id="{BCD253DD-56A4-4DB0-B022-CB332974525A}"/>
              </a:ext>
            </a:extLst>
          </p:cNvPr>
          <p:cNvSpPr/>
          <p:nvPr/>
        </p:nvSpPr>
        <p:spPr>
          <a:xfrm>
            <a:off x="5256603" y="2826009"/>
            <a:ext cx="423692" cy="1147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下矢印 9">
            <a:extLst>
              <a:ext uri="{FF2B5EF4-FFF2-40B4-BE49-F238E27FC236}">
                <a16:creationId xmlns:a16="http://schemas.microsoft.com/office/drawing/2014/main" id="{59055853-D36F-4D1B-AB7D-C46FC37886EA}"/>
              </a:ext>
            </a:extLst>
          </p:cNvPr>
          <p:cNvSpPr/>
          <p:nvPr/>
        </p:nvSpPr>
        <p:spPr>
          <a:xfrm>
            <a:off x="5288268" y="2949013"/>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0" name="下矢印 10">
            <a:extLst>
              <a:ext uri="{FF2B5EF4-FFF2-40B4-BE49-F238E27FC236}">
                <a16:creationId xmlns:a16="http://schemas.microsoft.com/office/drawing/2014/main" id="{F39A0916-9DBF-4EAA-939A-C7483D572C22}"/>
              </a:ext>
            </a:extLst>
          </p:cNvPr>
          <p:cNvSpPr/>
          <p:nvPr/>
        </p:nvSpPr>
        <p:spPr>
          <a:xfrm rot="16200000">
            <a:off x="3334363" y="2100696"/>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1" name="正方形/長方形 10">
            <a:extLst>
              <a:ext uri="{FF2B5EF4-FFF2-40B4-BE49-F238E27FC236}">
                <a16:creationId xmlns:a16="http://schemas.microsoft.com/office/drawing/2014/main" id="{269C963F-0AC0-47E4-9904-3E5239F7170A}"/>
              </a:ext>
            </a:extLst>
          </p:cNvPr>
          <p:cNvSpPr/>
          <p:nvPr/>
        </p:nvSpPr>
        <p:spPr>
          <a:xfrm>
            <a:off x="3316845" y="3565045"/>
            <a:ext cx="619125" cy="13912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a:extLst>
              <a:ext uri="{FF2B5EF4-FFF2-40B4-BE49-F238E27FC236}">
                <a16:creationId xmlns:a16="http://schemas.microsoft.com/office/drawing/2014/main" id="{BFAA6BA8-899B-4BD8-AF3C-A37A26E3DFA6}"/>
              </a:ext>
            </a:extLst>
          </p:cNvPr>
          <p:cNvSpPr/>
          <p:nvPr/>
        </p:nvSpPr>
        <p:spPr>
          <a:xfrm>
            <a:off x="2133230" y="6173463"/>
            <a:ext cx="441419" cy="163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コンテンツ プレースホルダ 2">
            <a:extLst>
              <a:ext uri="{FF2B5EF4-FFF2-40B4-BE49-F238E27FC236}">
                <a16:creationId xmlns:a16="http://schemas.microsoft.com/office/drawing/2014/main" id="{D2E961C2-16F3-4CD5-B2A2-C3F9E2B1E27A}"/>
              </a:ext>
            </a:extLst>
          </p:cNvPr>
          <p:cNvSpPr txBox="1">
            <a:spLocks/>
          </p:cNvSpPr>
          <p:nvPr/>
        </p:nvSpPr>
        <p:spPr bwMode="auto">
          <a:xfrm>
            <a:off x="8044014" y="1479909"/>
            <a:ext cx="4047286" cy="329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100" kern="0" dirty="0">
                <a:latin typeface="Meiryo UI" panose="020B0604030504040204" pitchFamily="50" charset="-128"/>
                <a:ea typeface="Meiryo UI" panose="020B0604030504040204" pitchFamily="50" charset="-128"/>
              </a:rPr>
              <a:t>1. </a:t>
            </a:r>
            <a:r>
              <a:rPr lang="ja-JP" altLang="en-US" sz="1100" kern="0" dirty="0">
                <a:latin typeface="Meiryo UI" panose="020B0604030504040204" pitchFamily="50" charset="-128"/>
                <a:ea typeface="Meiryo UI" panose="020B0604030504040204" pitchFamily="50" charset="-128"/>
              </a:rPr>
              <a:t>当月の合計労働時間を入力します。</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毎日上書きで入力することが出来ます。積み上げではありません。</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mj-lt"/>
              <a:buAutoNum type="arabicPeriod" startAt="2"/>
            </a:pPr>
            <a:r>
              <a:rPr lang="ja-JP" altLang="en-US" sz="1100" kern="0" dirty="0">
                <a:latin typeface="Meiryo UI" panose="020B0604030504040204" pitchFamily="50" charset="-128"/>
                <a:ea typeface="Meiryo UI" panose="020B0604030504040204" pitchFamily="50" charset="-128"/>
              </a:rPr>
              <a:t>月の入力が完了したら、本人が「入力完了」にチェックを入れます。</a:t>
            </a:r>
          </a:p>
          <a:p>
            <a:pPr marL="182563" indent="-182563" defTabSz="914400">
              <a:buFont typeface="Arial" panose="020B0604020202020204" pitchFamily="34" charset="0"/>
              <a:buNone/>
            </a:pPr>
            <a:r>
              <a:rPr lang="ja-JP" altLang="en-US" sz="1100" kern="0" dirty="0">
                <a:latin typeface="Meiryo UI" panose="020B0604030504040204" pitchFamily="50" charset="-128"/>
                <a:ea typeface="Meiryo UI" panose="020B0604030504040204" pitchFamily="50" charset="-128"/>
              </a:rPr>
              <a:t>チェックを入れることで、担当者ごとの月の入力の完了状況が</a:t>
            </a: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勤務実績表一覧</a:t>
            </a: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画面で確認することができます。</a:t>
            </a: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100" kern="0" dirty="0">
                <a:solidFill>
                  <a:srgbClr val="FF0000"/>
                </a:solidFill>
                <a:latin typeface="Meiryo UI" panose="020B0604030504040204" pitchFamily="50" charset="-128"/>
                <a:ea typeface="Meiryo UI" panose="020B0604030504040204" pitchFamily="50" charset="-128"/>
              </a:rPr>
              <a:t>入力完了にチェックを入れると、</a:t>
            </a:r>
            <a:endParaRPr lang="en-US" altLang="ja-JP" sz="11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100" kern="0" dirty="0">
                <a:solidFill>
                  <a:srgbClr val="FF0000"/>
                </a:solidFill>
                <a:latin typeface="Meiryo UI" panose="020B0604030504040204" pitchFamily="50" charset="-128"/>
                <a:ea typeface="Meiryo UI" panose="020B0604030504040204" pitchFamily="50" charset="-128"/>
              </a:rPr>
              <a:t>当月の勤怠が確定し、修正することができなくなります。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100" kern="0" dirty="0">
                <a:solidFill>
                  <a:srgbClr val="FF0000"/>
                </a:solidFill>
                <a:latin typeface="Meiryo UI" panose="020B0604030504040204" pitchFamily="50" charset="-128"/>
                <a:ea typeface="Meiryo UI" panose="020B0604030504040204" pitchFamily="50" charset="-128"/>
              </a:rPr>
              <a:t>また、入力完了のチェックが外せなくなります。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当月の勤怠を修正したい場合は、上司など権限のある担当者へ依頼し、</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入力完了のチェックを外してもらいます。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入力完了のチェックが外れれば、当月の勤怠を修正することができます。</a:t>
            </a:r>
            <a:endParaRPr lang="en-US" altLang="ja-JP" sz="1100" kern="0" dirty="0">
              <a:solidFill>
                <a:srgbClr val="FF0000"/>
              </a:solidFill>
              <a:latin typeface="Meiryo UI" panose="020B0604030504040204" pitchFamily="50" charset="-128"/>
              <a:ea typeface="Meiryo UI" panose="020B0604030504040204" pitchFamily="50" charset="-128"/>
            </a:endParaRPr>
          </a:p>
        </p:txBody>
      </p:sp>
      <p:sp>
        <p:nvSpPr>
          <p:cNvPr id="20" name="円/楕円 13">
            <a:extLst>
              <a:ext uri="{FF2B5EF4-FFF2-40B4-BE49-F238E27FC236}">
                <a16:creationId xmlns:a16="http://schemas.microsoft.com/office/drawing/2014/main" id="{4BCBE0B4-9BE1-4728-95D2-EDDE23853A64}"/>
              </a:ext>
            </a:extLst>
          </p:cNvPr>
          <p:cNvSpPr/>
          <p:nvPr/>
        </p:nvSpPr>
        <p:spPr>
          <a:xfrm>
            <a:off x="3206205" y="3166137"/>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1" name="円/楕円 13">
            <a:extLst>
              <a:ext uri="{FF2B5EF4-FFF2-40B4-BE49-F238E27FC236}">
                <a16:creationId xmlns:a16="http://schemas.microsoft.com/office/drawing/2014/main" id="{41AED012-5EA9-447E-B741-F06BD3D210AC}"/>
              </a:ext>
            </a:extLst>
          </p:cNvPr>
          <p:cNvSpPr/>
          <p:nvPr/>
        </p:nvSpPr>
        <p:spPr>
          <a:xfrm>
            <a:off x="2133230" y="5714591"/>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Tree>
    <p:extLst>
      <p:ext uri="{BB962C8B-B14F-4D97-AF65-F5344CB8AC3E}">
        <p14:creationId xmlns:p14="http://schemas.microsoft.com/office/powerpoint/2010/main" val="180983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5CADD73-EB37-436F-B2D4-23AD76B3F1B5}"/>
              </a:ext>
            </a:extLst>
          </p:cNvPr>
          <p:cNvPicPr>
            <a:picLocks noChangeAspect="1"/>
          </p:cNvPicPr>
          <p:nvPr/>
        </p:nvPicPr>
        <p:blipFill>
          <a:blip r:embed="rId2"/>
          <a:stretch>
            <a:fillRect/>
          </a:stretch>
        </p:blipFill>
        <p:spPr>
          <a:xfrm>
            <a:off x="674207" y="2923766"/>
            <a:ext cx="8019970" cy="3671642"/>
          </a:xfrm>
          <a:prstGeom prst="rect">
            <a:avLst/>
          </a:prstGeom>
          <a:ln w="12700">
            <a:solidFill>
              <a:schemeClr val="bg1">
                <a:lumMod val="50000"/>
              </a:schemeClr>
            </a:solidFill>
          </a:ln>
        </p:spPr>
      </p:pic>
      <p:pic>
        <p:nvPicPr>
          <p:cNvPr id="16" name="図 15">
            <a:extLst>
              <a:ext uri="{FF2B5EF4-FFF2-40B4-BE49-F238E27FC236}">
                <a16:creationId xmlns:a16="http://schemas.microsoft.com/office/drawing/2014/main" id="{2B452A58-54DA-4B39-90B3-FD915DA27D93}"/>
              </a:ext>
            </a:extLst>
          </p:cNvPr>
          <p:cNvPicPr>
            <a:picLocks noChangeAspect="1"/>
          </p:cNvPicPr>
          <p:nvPr/>
        </p:nvPicPr>
        <p:blipFill>
          <a:blip r:embed="rId3"/>
          <a:stretch>
            <a:fillRect/>
          </a:stretch>
        </p:blipFill>
        <p:spPr>
          <a:xfrm>
            <a:off x="674206" y="1149614"/>
            <a:ext cx="2305265" cy="1638453"/>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２－２．工数入力＜日毎入力の場合＞</a:t>
            </a:r>
          </a:p>
          <a:p>
            <a:endParaRPr lang="ja-JP" altLang="en-US" dirty="0"/>
          </a:p>
        </p:txBody>
      </p:sp>
      <p:sp>
        <p:nvSpPr>
          <p:cNvPr id="6" name="コンテンツ プレースホルダ 2">
            <a:extLst>
              <a:ext uri="{FF2B5EF4-FFF2-40B4-BE49-F238E27FC236}">
                <a16:creationId xmlns:a16="http://schemas.microsoft.com/office/drawing/2014/main" id="{25180F59-19F1-4510-9495-C46BD8B3955B}"/>
              </a:ext>
            </a:extLst>
          </p:cNvPr>
          <p:cNvSpPr txBox="1">
            <a:spLocks/>
          </p:cNvSpPr>
          <p:nvPr/>
        </p:nvSpPr>
        <p:spPr bwMode="auto">
          <a:xfrm>
            <a:off x="8772539" y="1313697"/>
            <a:ext cx="3185098" cy="228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r>
              <a:rPr lang="ja-JP" altLang="en-US" sz="1200" kern="0" dirty="0">
                <a:latin typeface="Meiryo UI" panose="020B0604030504040204" pitchFamily="50" charset="-128"/>
                <a:ea typeface="Meiryo UI" panose="020B0604030504040204" pitchFamily="50" charset="-128"/>
              </a:rPr>
              <a:t>日別に勤務したプロジェクトの工程に工数を入力します。</a:t>
            </a:r>
            <a:endParaRPr lang="en-US" altLang="ja-JP" sz="1200" kern="0" dirty="0">
              <a:latin typeface="Meiryo UI" panose="020B0604030504040204" pitchFamily="50" charset="-128"/>
              <a:ea typeface="Meiryo UI" panose="020B0604030504040204" pitchFamily="50" charset="-128"/>
            </a:endParaRPr>
          </a:p>
          <a:p>
            <a:pPr defTabSz="914400"/>
            <a:endParaRPr lang="ja-JP" altLang="en-US" sz="1200" kern="0" dirty="0">
              <a:latin typeface="Meiryo UI" panose="020B0604030504040204" pitchFamily="50" charset="-128"/>
              <a:ea typeface="Meiryo UI" panose="020B0604030504040204" pitchFamily="50" charset="-128"/>
            </a:endParaRPr>
          </a:p>
          <a:p>
            <a:pPr defTabSz="914400"/>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勤務実績表入力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で入力した工数が参考値として表示されています。各工程へ工数を割り振る際に参考にすることができます。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工数入力を行うことで、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プロジェクト別採算登録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の「月中参考原価」に反映されますので、毎日入力することをお勧めします。</a:t>
            </a:r>
          </a:p>
        </p:txBody>
      </p:sp>
      <p:sp>
        <p:nvSpPr>
          <p:cNvPr id="7" name="正方形/長方形 6">
            <a:extLst>
              <a:ext uri="{FF2B5EF4-FFF2-40B4-BE49-F238E27FC236}">
                <a16:creationId xmlns:a16="http://schemas.microsoft.com/office/drawing/2014/main" id="{AA9D2CAC-069D-44FF-B650-7287E8188479}"/>
              </a:ext>
            </a:extLst>
          </p:cNvPr>
          <p:cNvSpPr/>
          <p:nvPr/>
        </p:nvSpPr>
        <p:spPr>
          <a:xfrm>
            <a:off x="5766320" y="4256774"/>
            <a:ext cx="2758555" cy="13698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a:extLst>
              <a:ext uri="{FF2B5EF4-FFF2-40B4-BE49-F238E27FC236}">
                <a16:creationId xmlns:a16="http://schemas.microsoft.com/office/drawing/2014/main" id="{902978D6-A0EB-4521-96D7-1D96F415C5B4}"/>
              </a:ext>
            </a:extLst>
          </p:cNvPr>
          <p:cNvSpPr/>
          <p:nvPr/>
        </p:nvSpPr>
        <p:spPr>
          <a:xfrm>
            <a:off x="2844073" y="5620540"/>
            <a:ext cx="5680802" cy="4442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正方形/長方形 10">
            <a:extLst>
              <a:ext uri="{FF2B5EF4-FFF2-40B4-BE49-F238E27FC236}">
                <a16:creationId xmlns:a16="http://schemas.microsoft.com/office/drawing/2014/main" id="{BD5C3B13-5AFA-495D-B190-0E2FC1FD91CD}"/>
              </a:ext>
            </a:extLst>
          </p:cNvPr>
          <p:cNvSpPr/>
          <p:nvPr/>
        </p:nvSpPr>
        <p:spPr>
          <a:xfrm>
            <a:off x="674206" y="2667001"/>
            <a:ext cx="468794" cy="1203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下矢印 14">
            <a:extLst>
              <a:ext uri="{FF2B5EF4-FFF2-40B4-BE49-F238E27FC236}">
                <a16:creationId xmlns:a16="http://schemas.microsoft.com/office/drawing/2014/main" id="{716FB000-11A8-48B5-8025-A806CEBC6CFF}"/>
              </a:ext>
            </a:extLst>
          </p:cNvPr>
          <p:cNvSpPr/>
          <p:nvPr/>
        </p:nvSpPr>
        <p:spPr>
          <a:xfrm>
            <a:off x="2735791" y="2812714"/>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3" name="正方形/長方形 12">
            <a:extLst>
              <a:ext uri="{FF2B5EF4-FFF2-40B4-BE49-F238E27FC236}">
                <a16:creationId xmlns:a16="http://schemas.microsoft.com/office/drawing/2014/main" id="{8AA1FDAD-1F01-412D-923E-EC42F06B56F4}"/>
              </a:ext>
            </a:extLst>
          </p:cNvPr>
          <p:cNvSpPr/>
          <p:nvPr/>
        </p:nvSpPr>
        <p:spPr>
          <a:xfrm>
            <a:off x="2735791" y="4124325"/>
            <a:ext cx="1283759" cy="1324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8" name="円/楕円 13">
            <a:extLst>
              <a:ext uri="{FF2B5EF4-FFF2-40B4-BE49-F238E27FC236}">
                <a16:creationId xmlns:a16="http://schemas.microsoft.com/office/drawing/2014/main" id="{3AF466B5-5853-4146-BD6E-9B7C31E0CA03}"/>
              </a:ext>
            </a:extLst>
          </p:cNvPr>
          <p:cNvSpPr/>
          <p:nvPr/>
        </p:nvSpPr>
        <p:spPr>
          <a:xfrm>
            <a:off x="6216154" y="3824384"/>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19" name="円/楕円 13">
            <a:extLst>
              <a:ext uri="{FF2B5EF4-FFF2-40B4-BE49-F238E27FC236}">
                <a16:creationId xmlns:a16="http://schemas.microsoft.com/office/drawing/2014/main" id="{45F1AAA6-34FF-4F39-80E4-CC36333A9E98}"/>
              </a:ext>
            </a:extLst>
          </p:cNvPr>
          <p:cNvSpPr/>
          <p:nvPr/>
        </p:nvSpPr>
        <p:spPr>
          <a:xfrm>
            <a:off x="4682834" y="5260469"/>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
        <p:nvSpPr>
          <p:cNvPr id="14" name="線吹き出し 2 (枠付き) 19">
            <a:extLst>
              <a:ext uri="{FF2B5EF4-FFF2-40B4-BE49-F238E27FC236}">
                <a16:creationId xmlns:a16="http://schemas.microsoft.com/office/drawing/2014/main" id="{1D4BCED5-ABC4-4D48-A67A-680522A79B77}"/>
              </a:ext>
            </a:extLst>
          </p:cNvPr>
          <p:cNvSpPr/>
          <p:nvPr/>
        </p:nvSpPr>
        <p:spPr>
          <a:xfrm>
            <a:off x="5428877" y="659017"/>
            <a:ext cx="3265299" cy="2198524"/>
          </a:xfrm>
          <a:prstGeom prst="borderCallout2">
            <a:avLst>
              <a:gd name="adj1" fmla="val 18750"/>
              <a:gd name="adj2" fmla="val -8333"/>
              <a:gd name="adj3" fmla="val 18750"/>
              <a:gd name="adj4" fmla="val -16667"/>
              <a:gd name="adj5" fmla="val 129164"/>
              <a:gd name="adj6" fmla="val -43584"/>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sz="1200" dirty="0">
                <a:latin typeface="Meiryo UI" panose="020B0604030504040204" pitchFamily="50" charset="-128"/>
                <a:ea typeface="Meiryo UI" panose="020B0604030504040204" pitchFamily="50" charset="-128"/>
              </a:rPr>
              <a:t>クリックすると、小画面で工数を入力するプロジェクトを選択して絞り込むことができます</a:t>
            </a:r>
          </a:p>
        </p:txBody>
      </p:sp>
      <p:pic>
        <p:nvPicPr>
          <p:cNvPr id="21" name="図 20">
            <a:extLst>
              <a:ext uri="{FF2B5EF4-FFF2-40B4-BE49-F238E27FC236}">
                <a16:creationId xmlns:a16="http://schemas.microsoft.com/office/drawing/2014/main" id="{48AC1670-32BF-4C94-8F2E-5BC7FB617DCE}"/>
              </a:ext>
            </a:extLst>
          </p:cNvPr>
          <p:cNvPicPr>
            <a:picLocks noChangeAspect="1"/>
          </p:cNvPicPr>
          <p:nvPr/>
        </p:nvPicPr>
        <p:blipFill>
          <a:blip r:embed="rId4"/>
          <a:stretch>
            <a:fillRect/>
          </a:stretch>
        </p:blipFill>
        <p:spPr>
          <a:xfrm>
            <a:off x="5754700" y="1207171"/>
            <a:ext cx="2613652" cy="1624785"/>
          </a:xfrm>
          <a:prstGeom prst="rect">
            <a:avLst/>
          </a:prstGeom>
          <a:ln w="12700">
            <a:solidFill>
              <a:schemeClr val="bg1">
                <a:lumMod val="50000"/>
              </a:schemeClr>
            </a:solidFill>
          </a:ln>
        </p:spPr>
      </p:pic>
    </p:spTree>
    <p:extLst>
      <p:ext uri="{BB962C8B-B14F-4D97-AF65-F5344CB8AC3E}">
        <p14:creationId xmlns:p14="http://schemas.microsoft.com/office/powerpoint/2010/main" val="253891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9890EFC-E3D2-4695-BB79-0BD901935C6D}"/>
              </a:ext>
            </a:extLst>
          </p:cNvPr>
          <p:cNvPicPr>
            <a:picLocks noChangeAspect="1"/>
          </p:cNvPicPr>
          <p:nvPr/>
        </p:nvPicPr>
        <p:blipFill>
          <a:blip r:embed="rId2"/>
          <a:stretch>
            <a:fillRect/>
          </a:stretch>
        </p:blipFill>
        <p:spPr>
          <a:xfrm>
            <a:off x="511402" y="1235339"/>
            <a:ext cx="2305265" cy="1638453"/>
          </a:xfrm>
          <a:prstGeom prst="rect">
            <a:avLst/>
          </a:prstGeom>
          <a:ln w="12700">
            <a:solidFill>
              <a:schemeClr val="bg1">
                <a:lumMod val="50000"/>
              </a:schemeClr>
            </a:solidFill>
          </a:ln>
        </p:spPr>
      </p:pic>
      <p:sp>
        <p:nvSpPr>
          <p:cNvPr id="18" name="正方形/長方形 17">
            <a:extLst>
              <a:ext uri="{FF2B5EF4-FFF2-40B4-BE49-F238E27FC236}">
                <a16:creationId xmlns:a16="http://schemas.microsoft.com/office/drawing/2014/main" id="{4C34C887-0E51-4B81-A76F-CA2D9D067911}"/>
              </a:ext>
            </a:extLst>
          </p:cNvPr>
          <p:cNvSpPr/>
          <p:nvPr/>
        </p:nvSpPr>
        <p:spPr>
          <a:xfrm>
            <a:off x="511402" y="2752726"/>
            <a:ext cx="468794" cy="1203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16" name="図 15">
            <a:extLst>
              <a:ext uri="{FF2B5EF4-FFF2-40B4-BE49-F238E27FC236}">
                <a16:creationId xmlns:a16="http://schemas.microsoft.com/office/drawing/2014/main" id="{EB386C31-EEC9-4382-AE5B-45DE18A37EE0}"/>
              </a:ext>
            </a:extLst>
          </p:cNvPr>
          <p:cNvPicPr>
            <a:picLocks noChangeAspect="1"/>
          </p:cNvPicPr>
          <p:nvPr/>
        </p:nvPicPr>
        <p:blipFill>
          <a:blip r:embed="rId3"/>
          <a:stretch>
            <a:fillRect/>
          </a:stretch>
        </p:blipFill>
        <p:spPr>
          <a:xfrm>
            <a:off x="511403" y="3005927"/>
            <a:ext cx="7918784" cy="3647840"/>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２－２．工数入力＜月次一括入力の場合＞</a:t>
            </a:r>
          </a:p>
          <a:p>
            <a:endParaRPr lang="ja-JP" altLang="en-US" dirty="0"/>
          </a:p>
        </p:txBody>
      </p:sp>
      <p:sp>
        <p:nvSpPr>
          <p:cNvPr id="6" name="コンテンツ プレースホルダ 2">
            <a:extLst>
              <a:ext uri="{FF2B5EF4-FFF2-40B4-BE49-F238E27FC236}">
                <a16:creationId xmlns:a16="http://schemas.microsoft.com/office/drawing/2014/main" id="{6B61C573-9E5D-4E33-8F1E-5C3D68D72797}"/>
              </a:ext>
            </a:extLst>
          </p:cNvPr>
          <p:cNvSpPr txBox="1">
            <a:spLocks/>
          </p:cNvSpPr>
          <p:nvPr/>
        </p:nvSpPr>
        <p:spPr bwMode="auto">
          <a:xfrm>
            <a:off x="8585542" y="1642393"/>
            <a:ext cx="3450458" cy="13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月別に勤務したプロジェクトの工程に工数を入力します。</a:t>
            </a:r>
            <a:endParaRPr lang="en-US" altLang="ja-JP" sz="1200" kern="0" dirty="0">
              <a:latin typeface="Meiryo UI" panose="020B0604030504040204" pitchFamily="50" charset="-128"/>
              <a:ea typeface="Meiryo UI" panose="020B0604030504040204" pitchFamily="50" charset="-128"/>
            </a:endParaRPr>
          </a:p>
          <a:p>
            <a:pPr defTabSz="914400"/>
            <a:endParaRPr lang="ja-JP" altLang="en-US"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2. 【</a:t>
            </a:r>
            <a:r>
              <a:rPr lang="ja-JP" altLang="en-US" sz="1200" kern="0" dirty="0">
                <a:latin typeface="Meiryo UI" panose="020B0604030504040204" pitchFamily="50" charset="-128"/>
                <a:ea typeface="Meiryo UI" panose="020B0604030504040204" pitchFamily="50" charset="-128"/>
              </a:rPr>
              <a:t>勤務実績表入力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で入力した工数が参考値として表示されています。各工程へ工数を割り振る際に参考にすることができます。</a:t>
            </a:r>
            <a:endParaRPr lang="en-US" altLang="ja-JP" sz="1200" kern="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A9FADBB-D762-4011-B950-928CF1CCC926}"/>
              </a:ext>
            </a:extLst>
          </p:cNvPr>
          <p:cNvSpPr/>
          <p:nvPr/>
        </p:nvSpPr>
        <p:spPr>
          <a:xfrm>
            <a:off x="5200651" y="4324350"/>
            <a:ext cx="328086" cy="6477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a:extLst>
              <a:ext uri="{FF2B5EF4-FFF2-40B4-BE49-F238E27FC236}">
                <a16:creationId xmlns:a16="http://schemas.microsoft.com/office/drawing/2014/main" id="{367101C1-AE66-4881-B9CE-DBBEF9279613}"/>
              </a:ext>
            </a:extLst>
          </p:cNvPr>
          <p:cNvSpPr/>
          <p:nvPr/>
        </p:nvSpPr>
        <p:spPr>
          <a:xfrm>
            <a:off x="5221909" y="5700354"/>
            <a:ext cx="285569" cy="2251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下矢印 14">
            <a:extLst>
              <a:ext uri="{FF2B5EF4-FFF2-40B4-BE49-F238E27FC236}">
                <a16:creationId xmlns:a16="http://schemas.microsoft.com/office/drawing/2014/main" id="{9658DE49-B350-4A09-8BCC-582CD6F4C9B4}"/>
              </a:ext>
            </a:extLst>
          </p:cNvPr>
          <p:cNvSpPr/>
          <p:nvPr/>
        </p:nvSpPr>
        <p:spPr>
          <a:xfrm>
            <a:off x="808796" y="2002557"/>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3" name="正方形/長方形 12">
            <a:extLst>
              <a:ext uri="{FF2B5EF4-FFF2-40B4-BE49-F238E27FC236}">
                <a16:creationId xmlns:a16="http://schemas.microsoft.com/office/drawing/2014/main" id="{89AD04EE-2022-45D4-8AB4-BF16837E89DD}"/>
              </a:ext>
            </a:extLst>
          </p:cNvPr>
          <p:cNvSpPr/>
          <p:nvPr/>
        </p:nvSpPr>
        <p:spPr>
          <a:xfrm>
            <a:off x="2516716" y="3624371"/>
            <a:ext cx="1512359" cy="2000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線吹き出し 2 (枠付き) 19">
            <a:extLst>
              <a:ext uri="{FF2B5EF4-FFF2-40B4-BE49-F238E27FC236}">
                <a16:creationId xmlns:a16="http://schemas.microsoft.com/office/drawing/2014/main" id="{9E85982C-5604-4AA0-8471-64E8A4A1A8F6}"/>
              </a:ext>
            </a:extLst>
          </p:cNvPr>
          <p:cNvSpPr/>
          <p:nvPr/>
        </p:nvSpPr>
        <p:spPr>
          <a:xfrm>
            <a:off x="5528736" y="716509"/>
            <a:ext cx="2880320" cy="2289418"/>
          </a:xfrm>
          <a:prstGeom prst="borderCallout2">
            <a:avLst>
              <a:gd name="adj1" fmla="val 18750"/>
              <a:gd name="adj2" fmla="val -8333"/>
              <a:gd name="adj3" fmla="val 18750"/>
              <a:gd name="adj4" fmla="val -16667"/>
              <a:gd name="adj5" fmla="val 129996"/>
              <a:gd name="adj6" fmla="val -54167"/>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sz="1200" dirty="0">
                <a:latin typeface="Meiryo UI" panose="020B0604030504040204" pitchFamily="50" charset="-128"/>
                <a:ea typeface="Meiryo UI" panose="020B0604030504040204" pitchFamily="50" charset="-128"/>
              </a:rPr>
              <a:t>クリックすると、小画面で工数を入力するプロジェクトを選択して絞り込むことができます</a:t>
            </a:r>
          </a:p>
        </p:txBody>
      </p:sp>
      <p:pic>
        <p:nvPicPr>
          <p:cNvPr id="19" name="図 18">
            <a:extLst>
              <a:ext uri="{FF2B5EF4-FFF2-40B4-BE49-F238E27FC236}">
                <a16:creationId xmlns:a16="http://schemas.microsoft.com/office/drawing/2014/main" id="{FC7548C0-D498-40A3-8CB2-C0F595428BD6}"/>
              </a:ext>
            </a:extLst>
          </p:cNvPr>
          <p:cNvPicPr>
            <a:picLocks noChangeAspect="1"/>
          </p:cNvPicPr>
          <p:nvPr/>
        </p:nvPicPr>
        <p:blipFill>
          <a:blip r:embed="rId4"/>
          <a:stretch>
            <a:fillRect/>
          </a:stretch>
        </p:blipFill>
        <p:spPr>
          <a:xfrm>
            <a:off x="5662070" y="1313421"/>
            <a:ext cx="2613652" cy="1624785"/>
          </a:xfrm>
          <a:prstGeom prst="rect">
            <a:avLst/>
          </a:prstGeom>
          <a:ln w="12700">
            <a:solidFill>
              <a:schemeClr val="bg1">
                <a:lumMod val="50000"/>
              </a:schemeClr>
            </a:solidFill>
          </a:ln>
        </p:spPr>
      </p:pic>
      <p:sp>
        <p:nvSpPr>
          <p:cNvPr id="20" name="円/楕円 13">
            <a:extLst>
              <a:ext uri="{FF2B5EF4-FFF2-40B4-BE49-F238E27FC236}">
                <a16:creationId xmlns:a16="http://schemas.microsoft.com/office/drawing/2014/main" id="{4120DEA6-A771-4BD9-9E5B-FBDA2CF7D442}"/>
              </a:ext>
            </a:extLst>
          </p:cNvPr>
          <p:cNvSpPr/>
          <p:nvPr/>
        </p:nvSpPr>
        <p:spPr>
          <a:xfrm>
            <a:off x="5154592" y="3924324"/>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1" name="円/楕円 13">
            <a:extLst>
              <a:ext uri="{FF2B5EF4-FFF2-40B4-BE49-F238E27FC236}">
                <a16:creationId xmlns:a16="http://schemas.microsoft.com/office/drawing/2014/main" id="{3E4C3773-8831-4CB8-AE7F-06864C05D064}"/>
              </a:ext>
            </a:extLst>
          </p:cNvPr>
          <p:cNvSpPr/>
          <p:nvPr/>
        </p:nvSpPr>
        <p:spPr>
          <a:xfrm>
            <a:off x="5154592" y="5300328"/>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Tree>
    <p:extLst>
      <p:ext uri="{BB962C8B-B14F-4D97-AF65-F5344CB8AC3E}">
        <p14:creationId xmlns:p14="http://schemas.microsoft.com/office/powerpoint/2010/main" val="1425795630"/>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FA957-6F38-465E-AF89-3E31426F6CDE}"/>
</file>

<file path=customXml/itemProps2.xml><?xml version="1.0" encoding="utf-8"?>
<ds:datastoreItem xmlns:ds="http://schemas.openxmlformats.org/officeDocument/2006/customXml" ds:itemID="{292A9EB2-D2F8-45EE-A41A-620260E276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57e3ad-74be-4726-9668-b19e2c635f8d"/>
    <ds:schemaRef ds:uri="7579ce0c-fa05-41fa-8991-dae7585b426b"/>
    <ds:schemaRef ds:uri="http://www.w3.org/XML/1998/namespace"/>
  </ds:schemaRefs>
</ds:datastoreItem>
</file>

<file path=customXml/itemProps3.xml><?xml version="1.0" encoding="utf-8"?>
<ds:datastoreItem xmlns:ds="http://schemas.openxmlformats.org/officeDocument/2006/customXml" ds:itemID="{39310F47-CA38-46E4-85BA-18E47D204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OB_16-9_20200423</Template>
  <TotalTime>287</TotalTime>
  <Words>1534</Words>
  <Application>Microsoft Office PowerPoint</Application>
  <PresentationFormat>ワイド画面</PresentationFormat>
  <Paragraphs>153</Paragraphs>
  <Slides>16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HGP創英角ｺﾞｼｯｸUB</vt:lpstr>
      <vt:lpstr>Meiryo UI</vt:lpstr>
      <vt:lpstr>MS Mincho</vt:lpstr>
      <vt:lpstr>メイリオ</vt:lpstr>
      <vt:lpstr>游ゴシック</vt:lpstr>
      <vt:lpstr>游ゴシック Medium</vt:lpstr>
      <vt:lpstr>Arial</vt:lpstr>
      <vt:lpstr>Bell MT</vt:lpstr>
      <vt:lpstr>Calibri</vt:lpstr>
      <vt:lpstr>2_デザインの設定</vt:lpstr>
      <vt:lpstr>日次・週次業務</vt:lpstr>
      <vt:lpstr>更新履歴</vt:lpstr>
      <vt:lpstr>プロジェクトの立ち上げと日次・週次業務</vt:lpstr>
      <vt:lpstr>プロジェクトの立ち上げと日次・週次業務</vt:lpstr>
      <vt:lpstr>２．日次業務</vt:lpstr>
      <vt:lpstr>２．日次業務</vt:lpstr>
      <vt:lpstr>２．日次業務</vt:lpstr>
      <vt:lpstr>２．日次業務</vt:lpstr>
      <vt:lpstr>２．日次業務</vt:lpstr>
      <vt:lpstr>２．日次業務</vt:lpstr>
      <vt:lpstr>２．日次業務</vt:lpstr>
      <vt:lpstr>３．週次業務</vt:lpstr>
      <vt:lpstr>３．週次業務</vt:lpstr>
      <vt:lpstr>３．週次業務</vt:lpstr>
      <vt:lpstr>３．週次業務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日次・週次業務</dc:title>
  <dc:creator>Iino Masato</dc:creator>
  <cp:lastModifiedBy>Ono Kazushige</cp:lastModifiedBy>
  <cp:revision>23</cp:revision>
  <dcterms:created xsi:type="dcterms:W3CDTF">2020-11-26T01:37:52Z</dcterms:created>
  <dcterms:modified xsi:type="dcterms:W3CDTF">2021-05-06T05:34:35Z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