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7" r:id="rId4"/>
  </p:sldMasterIdLst>
  <p:handoutMasterIdLst>
    <p:handoutMasterId r:id="rId12"/>
  </p:handoutMasterIdLst>
  <p:sldIdLst>
    <p:sldId id="256" r:id="rId5"/>
    <p:sldId id="275" r:id="rId6"/>
    <p:sldId id="258" r:id="rId7"/>
    <p:sldId id="262" r:id="rId8"/>
    <p:sldId id="263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EC3"/>
    <a:srgbClr val="218AC0"/>
    <a:srgbClr val="004A9C"/>
    <a:srgbClr val="FAD307"/>
    <a:srgbClr val="FAC6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1003B-E476-4058-84B7-BE437ECB09F6}" v="7" dt="2020-05-01T05:21:05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4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7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3C68391-1C98-46D3-A4EC-DA539F5F6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29F604-9256-40F1-ACF3-DF99174D0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AF0E-9093-4166-8F90-19F6178C4390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47283E-250C-46C9-84FD-F50119F21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D6AF5D-5F9E-4970-A49E-C4FA67B58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45C8-494B-4840-8AFA-91755E9BB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41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35CF86A5-0B62-4146-BDAE-02E49B89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693988"/>
            <a:ext cx="10800000" cy="1440000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A36EED21-A1F1-4E32-B8A8-01B165B99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000" y="5301208"/>
            <a:ext cx="5040000" cy="108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AAA17F3A-5B2A-4AF0-AFDB-DD56E5665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000" y="692697"/>
            <a:ext cx="11880000" cy="57591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048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68677E56-382D-4319-9E86-79B1FDD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3140969"/>
            <a:ext cx="11880850" cy="576064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8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6000" y="765175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795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（キーノート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656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8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344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（キーノート有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5A0B78-1F5E-4909-9297-4B46D3EB5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6000" y="127000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366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109913" y="4405522"/>
            <a:ext cx="597217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accent1"/>
                </a:solidFill>
                <a:latin typeface="+mn-ea"/>
                <a:ea typeface="+mn-ea"/>
              </a:rPr>
              <a:t>※</a:t>
            </a:r>
            <a:r>
              <a:rPr lang="ja-JP" altLang="en-US" sz="1200" dirty="0">
                <a:solidFill>
                  <a:schemeClr val="accent1"/>
                </a:solidFill>
                <a:latin typeface="+mn-ea"/>
                <a:ea typeface="+mn-ea"/>
              </a:rPr>
              <a:t>本資料掲載の情報・画像など、すべてのコンテンツの無断複写・転載を禁じます。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ja-JP" sz="12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7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110122"/>
            <a:ext cx="59721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65435"/>
            <a:ext cx="27908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0" y="6613526"/>
            <a:ext cx="561551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000" dirty="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Copyright© System Integrator Corp. All rights reserved.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924319" y="6623042"/>
            <a:ext cx="343363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D9A9CA-BA30-401C-8C5E-4F8E72D86697}" type="slidenum">
              <a:rPr kumimoji="1" lang="ja-JP" altLang="en-US" sz="1050" smtClean="0">
                <a:solidFill>
                  <a:schemeClr val="accent1"/>
                </a:solidFill>
                <a:latin typeface="+mn-ea"/>
                <a:ea typeface="+mn-ea"/>
              </a:rPr>
              <a:pPr algn="ctr"/>
              <a:t>‹#›</a:t>
            </a:fld>
            <a:endParaRPr kumimoji="1" lang="ja-JP" altLang="en-US" sz="105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13">
            <a:extLst>
              <a:ext uri="{FF2B5EF4-FFF2-40B4-BE49-F238E27FC236}">
                <a16:creationId xmlns:a16="http://schemas.microsoft.com/office/drawing/2014/main" id="{C2F4BBBC-C86A-4CC4-AFF6-731E2C12BE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9525" y="0"/>
            <a:ext cx="2022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00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r">
              <a:defRPr/>
            </a:pPr>
            <a:r>
              <a:rPr lang="en-US" altLang="ja-JP" sz="1600" b="1" dirty="0">
                <a:solidFill>
                  <a:schemeClr val="accent1"/>
                </a:solidFill>
                <a:latin typeface="Bell MT" panose="02020503060305020303" pitchFamily="18" charset="0"/>
              </a:rPr>
              <a:t>System Integrator</a:t>
            </a:r>
            <a:endParaRPr lang="ja-JP" altLang="en-US" sz="1600" b="1" dirty="0">
              <a:solidFill>
                <a:schemeClr val="accent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3" r:id="rId4"/>
    <p:sldLayoutId id="2147483691" r:id="rId5"/>
    <p:sldLayoutId id="2147483694" r:id="rId6"/>
    <p:sldLayoutId id="2147483692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kumimoji="1" sz="20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3pPr>
      <a:lvl4pPr marL="1638300" indent="-26670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pos="98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1AAD77-86D7-4931-A7E1-262B7E81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971893"/>
            <a:ext cx="10800000" cy="1440000"/>
          </a:xfrm>
        </p:spPr>
        <p:txBody>
          <a:bodyPr/>
          <a:lstStyle/>
          <a:p>
            <a:r>
              <a:rPr lang="ja-JP" altLang="en-US" dirty="0"/>
              <a:t>ロール管理とコントロール部門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6B3FA8-0923-4472-B899-4593183E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14" y="1629396"/>
            <a:ext cx="6000750" cy="17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5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51294-F583-4264-A24C-8AD4C3FA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更新履歴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E2444BB9-3F7C-44B4-A31F-969A5F5007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574" y="765175"/>
          <a:ext cx="11879999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95">
                  <a:extLst>
                    <a:ext uri="{9D8B030D-6E8A-4147-A177-3AD203B41FA5}">
                      <a16:colId xmlns:a16="http://schemas.microsoft.com/office/drawing/2014/main" val="2805118042"/>
                    </a:ext>
                  </a:extLst>
                </a:gridCol>
                <a:gridCol w="2103423">
                  <a:extLst>
                    <a:ext uri="{9D8B030D-6E8A-4147-A177-3AD203B41FA5}">
                      <a16:colId xmlns:a16="http://schemas.microsoft.com/office/drawing/2014/main" val="1675900899"/>
                    </a:ext>
                  </a:extLst>
                </a:gridCol>
                <a:gridCol w="1423998">
                  <a:extLst>
                    <a:ext uri="{9D8B030D-6E8A-4147-A177-3AD203B41FA5}">
                      <a16:colId xmlns:a16="http://schemas.microsoft.com/office/drawing/2014/main" val="864013975"/>
                    </a:ext>
                  </a:extLst>
                </a:gridCol>
                <a:gridCol w="6850083">
                  <a:extLst>
                    <a:ext uri="{9D8B030D-6E8A-4147-A177-3AD203B41FA5}">
                      <a16:colId xmlns:a16="http://schemas.microsoft.com/office/drawing/2014/main" val="102382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更新日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更新者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2585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1.0.0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2021/02/16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飯野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新規作成</a:t>
                      </a:r>
                      <a:r>
                        <a:rPr kumimoji="1" lang="en-US" altLang="ja-JP" dirty="0"/>
                        <a:t>(OBPM Neo</a:t>
                      </a:r>
                      <a:r>
                        <a:rPr kumimoji="1" lang="ja-JP" altLang="en-US" dirty="0"/>
                        <a:t>リリース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6303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852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3783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900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6386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104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3305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7332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7363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325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59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423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77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4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A0828F-4E9F-46ED-BAE8-C4C72DC3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60" y="3458592"/>
            <a:ext cx="8319768" cy="31119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FF0DEC2-0019-42FC-934D-F08E3B0B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58" y="852556"/>
            <a:ext cx="9890652" cy="236920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66B2D45-0D62-4B35-B3BB-089DE33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アカウントとプロジェクトメンバー</a:t>
            </a:r>
            <a:endParaRPr kumimoji="1" lang="ja-JP" altLang="en-US" dirty="0"/>
          </a:p>
        </p:txBody>
      </p:sp>
      <p:sp>
        <p:nvSpPr>
          <p:cNvPr id="7" name="強調線吹き出し 2 (枠付き) 5">
            <a:extLst>
              <a:ext uri="{FF2B5EF4-FFF2-40B4-BE49-F238E27FC236}">
                <a16:creationId xmlns:a16="http://schemas.microsoft.com/office/drawing/2014/main" id="{ED4DD8AA-A5D0-4A0B-9C08-15AD963891EB}"/>
              </a:ext>
            </a:extLst>
          </p:cNvPr>
          <p:cNvSpPr/>
          <p:nvPr/>
        </p:nvSpPr>
        <p:spPr>
          <a:xfrm>
            <a:off x="5911893" y="1013881"/>
            <a:ext cx="6111549" cy="817636"/>
          </a:xfrm>
          <a:prstGeom prst="accentBorderCallout2">
            <a:avLst>
              <a:gd name="adj1" fmla="val 17610"/>
              <a:gd name="adj2" fmla="val -31"/>
              <a:gd name="adj3" fmla="val 22137"/>
              <a:gd name="adj4" fmla="val -13244"/>
              <a:gd name="adj5" fmla="val 94125"/>
              <a:gd name="adj6" fmla="val -191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ＯＢＰＭログインユーザ毎に設定が必要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「（空白）」設定なしは、メインメニューに機能が何も表示されない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強調線吹き出し 2 (枠付き) 6">
            <a:extLst>
              <a:ext uri="{FF2B5EF4-FFF2-40B4-BE49-F238E27FC236}">
                <a16:creationId xmlns:a16="http://schemas.microsoft.com/office/drawing/2014/main" id="{4CC84AE7-8580-470B-B689-2A0687B760A4}"/>
              </a:ext>
            </a:extLst>
          </p:cNvPr>
          <p:cNvSpPr/>
          <p:nvPr/>
        </p:nvSpPr>
        <p:spPr>
          <a:xfrm flipH="1">
            <a:off x="2127380" y="5470939"/>
            <a:ext cx="6779428" cy="746360"/>
          </a:xfrm>
          <a:prstGeom prst="accentBorderCallout2">
            <a:avLst>
              <a:gd name="adj1" fmla="val 57061"/>
              <a:gd name="adj2" fmla="val -262"/>
              <a:gd name="adj3" fmla="val 52904"/>
              <a:gd name="adj4" fmla="val -11628"/>
              <a:gd name="adj5" fmla="val -1377"/>
              <a:gd name="adj6" fmla="val -276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プロジェクトのメンバ毎に設定が必要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「（空白）」設定なしは、プロジェクトメニューに機能が何も表示されない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966D1A-B685-40CF-82F1-EE917229E31E}"/>
              </a:ext>
            </a:extLst>
          </p:cNvPr>
          <p:cNvSpPr/>
          <p:nvPr/>
        </p:nvSpPr>
        <p:spPr>
          <a:xfrm>
            <a:off x="1729507" y="1831517"/>
            <a:ext cx="4074133" cy="139024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4943DCF-B918-4378-81EF-B2C0FEC14573}"/>
              </a:ext>
            </a:extLst>
          </p:cNvPr>
          <p:cNvSpPr/>
          <p:nvPr/>
        </p:nvSpPr>
        <p:spPr>
          <a:xfrm>
            <a:off x="10814044" y="3974840"/>
            <a:ext cx="896084" cy="262280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5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52AB578D-4108-418B-ADB8-E5EC2449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98" y="3973992"/>
            <a:ext cx="5195471" cy="200493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435A2BF-A719-42B8-A3E3-3009EFDD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80" y="1354228"/>
            <a:ext cx="6004443" cy="232703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D93293E-2500-49CD-BD05-954DD744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32" y="2083933"/>
            <a:ext cx="3360475" cy="188411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7E7F74C-F8F8-4AD6-87E9-8B18AC7AE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5" y="2699806"/>
            <a:ext cx="4949263" cy="254566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66B2D45-0D62-4B35-B3BB-089DE33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アカウントロール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3D9D57-3A19-47D1-B95A-2C588358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0" y="765175"/>
            <a:ext cx="12036000" cy="127335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ＯＢＰＭログインユーザ（アカウント）に対して、ロールと言う機能群を割当て、機能制限をかける。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会社・組織に関するマスタ設定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ＯＢＰＭシステムのパラメータ設定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部門配下のプロジェクトや人員を参照など</a:t>
            </a:r>
          </a:p>
          <a:p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8CB4F95-1670-46CB-9830-875CAD42A8F2}"/>
              </a:ext>
            </a:extLst>
          </p:cNvPr>
          <p:cNvSpPr/>
          <p:nvPr/>
        </p:nvSpPr>
        <p:spPr>
          <a:xfrm>
            <a:off x="2132794" y="3071202"/>
            <a:ext cx="2939904" cy="16843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2" name="四角形吹き出し 12">
            <a:extLst>
              <a:ext uri="{FF2B5EF4-FFF2-40B4-BE49-F238E27FC236}">
                <a16:creationId xmlns:a16="http://schemas.microsoft.com/office/drawing/2014/main" id="{E791C406-B0B5-4FC7-9315-BA3000FB2C0F}"/>
              </a:ext>
            </a:extLst>
          </p:cNvPr>
          <p:cNvSpPr/>
          <p:nvPr/>
        </p:nvSpPr>
        <p:spPr>
          <a:xfrm>
            <a:off x="2581939" y="2541722"/>
            <a:ext cx="1872208" cy="360040"/>
          </a:xfrm>
          <a:prstGeom prst="wedgeRectCallout">
            <a:avLst>
              <a:gd name="adj1" fmla="val -20833"/>
              <a:gd name="adj2" fmla="val 747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+mj-ea"/>
                <a:ea typeface="+mj-ea"/>
                <a:cs typeface="Meiryo UI" panose="020B0604030504040204" pitchFamily="50" charset="-128"/>
              </a:rPr>
              <a:t>アカウントロールの種類</a:t>
            </a:r>
          </a:p>
        </p:txBody>
      </p:sp>
      <p:sp>
        <p:nvSpPr>
          <p:cNvPr id="13" name="左矢印 13">
            <a:extLst>
              <a:ext uri="{FF2B5EF4-FFF2-40B4-BE49-F238E27FC236}">
                <a16:creationId xmlns:a16="http://schemas.microsoft.com/office/drawing/2014/main" id="{1C554E71-4CA1-408D-B931-C1D4B2B491E9}"/>
              </a:ext>
            </a:extLst>
          </p:cNvPr>
          <p:cNvSpPr/>
          <p:nvPr/>
        </p:nvSpPr>
        <p:spPr>
          <a:xfrm>
            <a:off x="4440680" y="3378457"/>
            <a:ext cx="621525" cy="172819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4" name="強調線吹き出し 2 (枠付き) 15">
            <a:extLst>
              <a:ext uri="{FF2B5EF4-FFF2-40B4-BE49-F238E27FC236}">
                <a16:creationId xmlns:a16="http://schemas.microsoft.com/office/drawing/2014/main" id="{C0647765-2E4C-48EC-90C6-E48A920CB340}"/>
              </a:ext>
            </a:extLst>
          </p:cNvPr>
          <p:cNvSpPr/>
          <p:nvPr/>
        </p:nvSpPr>
        <p:spPr>
          <a:xfrm flipH="1">
            <a:off x="123435" y="5592200"/>
            <a:ext cx="5517502" cy="629093"/>
          </a:xfrm>
          <a:prstGeom prst="accentBorderCallout2">
            <a:avLst>
              <a:gd name="adj1" fmla="val 12234"/>
              <a:gd name="adj2" fmla="val -162"/>
              <a:gd name="adj3" fmla="val -42953"/>
              <a:gd name="adj4" fmla="val -4141"/>
              <a:gd name="adj5" fmla="val -142782"/>
              <a:gd name="adj6" fmla="val 131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アカウントロールに対して機能制限（更新</a:t>
            </a:r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/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参照</a:t>
            </a:r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/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なし）を割当てる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CADC5E-98BC-49C7-AE3C-48465177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951558"/>
            <a:ext cx="5794713" cy="16552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3812D81-694B-4EBB-92F6-38FD3D3F4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017" y="4511963"/>
            <a:ext cx="4971006" cy="226520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175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B9AEB57-06B3-4A45-B01C-492693FB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90" y="1326645"/>
            <a:ext cx="5581978" cy="256422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A2B952D-D94F-408E-BA4E-28A39177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6" y="2393484"/>
            <a:ext cx="5239861" cy="221385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66B2D45-0D62-4B35-B3BB-089DE33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プロジェクトロール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3D9D57-3A19-47D1-B95A-2C588358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765174"/>
            <a:ext cx="11880000" cy="1264961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各プロジェクトにおけるメンバの役割に対して、ロールと言う機能群を割当て、機能制限をかける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プロジェクト情報（期間、契約、金額）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障害・課題・ＱＡ管理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600" dirty="0"/>
              <a:t>スケジュール・進捗報告管理など</a:t>
            </a:r>
          </a:p>
          <a:p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0AEBE5-2CAA-4850-968A-EC44E591C1ED}"/>
              </a:ext>
            </a:extLst>
          </p:cNvPr>
          <p:cNvSpPr/>
          <p:nvPr/>
        </p:nvSpPr>
        <p:spPr>
          <a:xfrm>
            <a:off x="2289738" y="2800675"/>
            <a:ext cx="3118029" cy="16646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7" name="四角形吹き出し 7">
            <a:extLst>
              <a:ext uri="{FF2B5EF4-FFF2-40B4-BE49-F238E27FC236}">
                <a16:creationId xmlns:a16="http://schemas.microsoft.com/office/drawing/2014/main" id="{7BBAED1A-3F90-4B49-9E61-6919034D53C1}"/>
              </a:ext>
            </a:extLst>
          </p:cNvPr>
          <p:cNvSpPr/>
          <p:nvPr/>
        </p:nvSpPr>
        <p:spPr>
          <a:xfrm>
            <a:off x="2615886" y="2222336"/>
            <a:ext cx="2070574" cy="360040"/>
          </a:xfrm>
          <a:prstGeom prst="wedgeRectCallout">
            <a:avLst>
              <a:gd name="adj1" fmla="val -20833"/>
              <a:gd name="adj2" fmla="val 747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+mj-ea"/>
                <a:ea typeface="+mj-ea"/>
                <a:cs typeface="Meiryo UI" panose="020B0604030504040204" pitchFamily="50" charset="-128"/>
              </a:rPr>
              <a:t>プロジェクトロールの種類</a:t>
            </a:r>
          </a:p>
        </p:txBody>
      </p:sp>
      <p:sp>
        <p:nvSpPr>
          <p:cNvPr id="12" name="左矢印 13">
            <a:extLst>
              <a:ext uri="{FF2B5EF4-FFF2-40B4-BE49-F238E27FC236}">
                <a16:creationId xmlns:a16="http://schemas.microsoft.com/office/drawing/2014/main" id="{9753F0CA-A510-4C32-9204-44FCBC192529}"/>
              </a:ext>
            </a:extLst>
          </p:cNvPr>
          <p:cNvSpPr/>
          <p:nvPr/>
        </p:nvSpPr>
        <p:spPr>
          <a:xfrm>
            <a:off x="4534664" y="3519376"/>
            <a:ext cx="621525" cy="172819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3" name="強調線吹き出し 2 (枠付き) 14">
            <a:extLst>
              <a:ext uri="{FF2B5EF4-FFF2-40B4-BE49-F238E27FC236}">
                <a16:creationId xmlns:a16="http://schemas.microsoft.com/office/drawing/2014/main" id="{686D8D08-CBAD-4DBA-87BC-E68186F1AE85}"/>
              </a:ext>
            </a:extLst>
          </p:cNvPr>
          <p:cNvSpPr/>
          <p:nvPr/>
        </p:nvSpPr>
        <p:spPr>
          <a:xfrm flipH="1">
            <a:off x="895739" y="5661768"/>
            <a:ext cx="3414566" cy="629093"/>
          </a:xfrm>
          <a:prstGeom prst="accentBorderCallout2">
            <a:avLst>
              <a:gd name="adj1" fmla="val 35965"/>
              <a:gd name="adj2" fmla="val -3544"/>
              <a:gd name="adj3" fmla="val 34173"/>
              <a:gd name="adj4" fmla="val -11920"/>
              <a:gd name="adj5" fmla="val -132400"/>
              <a:gd name="adj6" fmla="val -232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プロジェクトメンバに対して</a:t>
            </a:r>
            <a:endParaRPr lang="en-US" altLang="ja-JP" sz="1400" dirty="0">
              <a:latin typeface="+mj-ea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機能制限（更新</a:t>
            </a:r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/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参照</a:t>
            </a:r>
            <a:r>
              <a:rPr lang="en-US" altLang="ja-JP" sz="1400" dirty="0">
                <a:latin typeface="+mj-ea"/>
                <a:cs typeface="Meiryo UI" panose="020B0604030504040204" pitchFamily="50" charset="-128"/>
              </a:rPr>
              <a:t>/</a:t>
            </a:r>
            <a:r>
              <a:rPr lang="ja-JP" altLang="en-US" sz="1400" dirty="0">
                <a:latin typeface="+mj-ea"/>
                <a:cs typeface="Meiryo UI" panose="020B0604030504040204" pitchFamily="50" charset="-128"/>
              </a:rPr>
              <a:t>なし）を割当てる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4B19073-474B-4AF4-BE4A-1AD5CE474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855" y="1795025"/>
            <a:ext cx="5676725" cy="245407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982E3AC-26B3-41C6-B3F2-A6E729896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471" y="2818466"/>
            <a:ext cx="5338109" cy="245407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7008473-D307-4056-A9B6-C65389893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766" y="3621607"/>
            <a:ext cx="4782455" cy="219175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D5B74DF-BDE8-4205-8419-F8D4CB3B33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893" y="4607340"/>
            <a:ext cx="4502687" cy="206373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163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2DE8234-4DF6-42D5-969E-0A83173A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7" y="3264587"/>
            <a:ext cx="10549080" cy="313621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ECECA74-EB39-43B6-A6D7-1A362D4C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266" y="3264587"/>
            <a:ext cx="8305337" cy="31394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7901F5D-A79A-4712-97FC-743FF2EE6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278" b="18954"/>
          <a:stretch/>
        </p:blipFill>
        <p:spPr>
          <a:xfrm>
            <a:off x="342397" y="1271558"/>
            <a:ext cx="6976300" cy="167782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741B897-38AE-4D3A-A3B2-8AA212B5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コントロール部門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E84FB0-E96B-4C5F-BEA9-B7296C2B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765175"/>
            <a:ext cx="11880000" cy="518341"/>
          </a:xfrm>
        </p:spPr>
        <p:txBody>
          <a:bodyPr/>
          <a:lstStyle/>
          <a:p>
            <a:pPr marL="0" indent="0">
              <a:buNone/>
            </a:pPr>
            <a:r>
              <a:rPr lang="ja-JP" altLang="ja-JP" dirty="0"/>
              <a:t>ＯＢＰＭログインユーザ（アカウント）に対して、データの参照範囲を割当てる。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041BF5B-DA00-482F-9F2A-57E8F2BBA21D}"/>
              </a:ext>
            </a:extLst>
          </p:cNvPr>
          <p:cNvSpPr/>
          <p:nvPr/>
        </p:nvSpPr>
        <p:spPr>
          <a:xfrm>
            <a:off x="1749440" y="2657089"/>
            <a:ext cx="1936152" cy="22607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3BCDEB-DC1B-4B2F-9D1A-527866918D30}"/>
              </a:ext>
            </a:extLst>
          </p:cNvPr>
          <p:cNvSpPr/>
          <p:nvPr/>
        </p:nvSpPr>
        <p:spPr>
          <a:xfrm>
            <a:off x="605630" y="5912804"/>
            <a:ext cx="1717692" cy="48799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0ADED4-DCC2-4422-93FF-A23C88EFA1B6}"/>
              </a:ext>
            </a:extLst>
          </p:cNvPr>
          <p:cNvSpPr/>
          <p:nvPr/>
        </p:nvSpPr>
        <p:spPr>
          <a:xfrm>
            <a:off x="3544266" y="3603340"/>
            <a:ext cx="1550248" cy="203550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強調線吹き出し 2 (枠付き) 10">
            <a:extLst>
              <a:ext uri="{FF2B5EF4-FFF2-40B4-BE49-F238E27FC236}">
                <a16:creationId xmlns:a16="http://schemas.microsoft.com/office/drawing/2014/main" id="{CCA1874A-EEAE-4939-B180-4B0D45F9BA2A}"/>
              </a:ext>
            </a:extLst>
          </p:cNvPr>
          <p:cNvSpPr/>
          <p:nvPr/>
        </p:nvSpPr>
        <p:spPr>
          <a:xfrm>
            <a:off x="5959539" y="2986102"/>
            <a:ext cx="4246085" cy="550595"/>
          </a:xfrm>
          <a:prstGeom prst="accentBorderCallout2">
            <a:avLst>
              <a:gd name="adj1" fmla="val 18751"/>
              <a:gd name="adj2" fmla="val -2856"/>
              <a:gd name="adj3" fmla="val 22137"/>
              <a:gd name="adj4" fmla="val -13244"/>
              <a:gd name="adj5" fmla="val 113857"/>
              <a:gd name="adj6" fmla="val -2407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コントロール部門配下のデータが参照可能となる</a:t>
            </a:r>
            <a:endParaRPr kumimoji="1"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87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87134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OB_20200423">
      <a:dk1>
        <a:srgbClr val="323232"/>
      </a:dk1>
      <a:lt1>
        <a:srgbClr val="FFFFFF"/>
      </a:lt1>
      <a:dk2>
        <a:srgbClr val="787878"/>
      </a:dk2>
      <a:lt2>
        <a:srgbClr val="DCDCDC"/>
      </a:lt2>
      <a:accent1>
        <a:srgbClr val="3261AB"/>
      </a:accent1>
      <a:accent2>
        <a:srgbClr val="3957AD"/>
      </a:accent2>
      <a:accent3>
        <a:srgbClr val="404DAF"/>
      </a:accent3>
      <a:accent4>
        <a:srgbClr val="4643B1"/>
      </a:accent4>
      <a:accent5>
        <a:srgbClr val="4D39B3"/>
      </a:accent5>
      <a:accent6>
        <a:srgbClr val="D45D87"/>
      </a:accent6>
      <a:hlink>
        <a:srgbClr val="3261AB"/>
      </a:hlink>
      <a:folHlink>
        <a:srgbClr val="D45D87"/>
      </a:folHlink>
    </a:clrScheme>
    <a:fontScheme name="游ゴシック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accent2"/>
          </a:solidFill>
        </a:ln>
      </a:spPr>
      <a:bodyPr lIns="36000" tIns="36000" rIns="36000" bIns="36000" rtlCol="0" anchor="ctr">
        <a:noAutofit/>
      </a:bodyPr>
      <a:lstStyle>
        <a:defPPr algn="ctr">
          <a:defRPr kumimoji="1" dirty="0" smtClean="0">
            <a:latin typeface="+mn-ea"/>
            <a:ea typeface="+mn-ea"/>
          </a:defRPr>
        </a:defPPr>
      </a:lstStyle>
    </a:spDef>
    <a:lnDef>
      <a:spPr>
        <a:ln w="25400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B_16-9_20200423.pptx" id="{E551AF40-F9DF-4AB8-B214-83C6723319A9}" vid="{3DAA5B50-6179-41E7-802B-D252061E50A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AB0A5BDFCAEF24684BC64C0642F644D" ma:contentTypeVersion="2" ma:contentTypeDescription="新しいドキュメントを作成します。" ma:contentTypeScope="" ma:versionID="d49f168096cb7931b4cf57e09313e202">
  <xsd:schema xmlns:xsd="http://www.w3.org/2001/XMLSchema" xmlns:xs="http://www.w3.org/2001/XMLSchema" xmlns:p="http://schemas.microsoft.com/office/2006/metadata/properties" xmlns:ns2="0f672a17-45e2-44de-a139-f1cfe4487a56" targetNamespace="http://schemas.microsoft.com/office/2006/metadata/properties" ma:root="true" ma:fieldsID="db619b61ceebf8f79b0738171c3a0abe" ns2:_="">
    <xsd:import namespace="0f672a17-45e2-44de-a139-f1cfe4487a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72a17-45e2-44de-a139-f1cfe4487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310F47-CA38-46E4-85BA-18E47D2045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2A9EB2-D2F8-45EE-A41A-620260E276C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b57e3ad-74be-4726-9668-b19e2c635f8d"/>
    <ds:schemaRef ds:uri="7579ce0c-fa05-41fa-8991-dae7585b42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52DEDE-F78F-41C8-8A64-ECE4F950F960}"/>
</file>

<file path=docProps/app.xml><?xml version="1.0" encoding="utf-8"?>
<Properties xmlns="http://schemas.openxmlformats.org/officeDocument/2006/extended-properties" xmlns:vt="http://schemas.openxmlformats.org/officeDocument/2006/docPropsVTypes">
  <Template>OB_16-9_20200423</Template>
  <TotalTime>65</TotalTime>
  <Words>221</Words>
  <Application>Microsoft Office PowerPoint</Application>
  <PresentationFormat>ワイド画面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HGP創英角ｺﾞｼｯｸUB</vt:lpstr>
      <vt:lpstr>游ゴシック</vt:lpstr>
      <vt:lpstr>游ゴシック Medium</vt:lpstr>
      <vt:lpstr>Arial</vt:lpstr>
      <vt:lpstr>Bell MT</vt:lpstr>
      <vt:lpstr>Calibri</vt:lpstr>
      <vt:lpstr>Wingdings</vt:lpstr>
      <vt:lpstr>2_デザインの設定</vt:lpstr>
      <vt:lpstr>ロール管理とコントロール部門</vt:lpstr>
      <vt:lpstr>更新履歴</vt:lpstr>
      <vt:lpstr>アカウントとプロジェクトメンバー</vt:lpstr>
      <vt:lpstr>アカウントロール</vt:lpstr>
      <vt:lpstr>プロジェクトロール</vt:lpstr>
      <vt:lpstr>コントロール部門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ロール管理とコントロール部門</dc:title>
  <dc:creator>Iino Masato</dc:creator>
  <cp:lastModifiedBy>Ono Kazushige</cp:lastModifiedBy>
  <cp:revision>8</cp:revision>
  <dcterms:created xsi:type="dcterms:W3CDTF">2020-12-08T06:06:09Z</dcterms:created>
  <dcterms:modified xsi:type="dcterms:W3CDTF">2021-05-06T05:35:40Z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0x0101007AB0A5BDFCAEF24684BC64C0642F644D</vt:lpwstr>
  </property>
</Properties>
</file>