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7" r:id="rId4"/>
  </p:sldMasterIdLst>
  <p:handoutMasterIdLst>
    <p:handoutMasterId r:id="rId19"/>
  </p:handoutMasterIdLst>
  <p:sldIdLst>
    <p:sldId id="256" r:id="rId5"/>
    <p:sldId id="276" r:id="rId6"/>
    <p:sldId id="274" r:id="rId7"/>
    <p:sldId id="257" r:id="rId8"/>
    <p:sldId id="262" r:id="rId9"/>
    <p:sldId id="263" r:id="rId10"/>
    <p:sldId id="264" r:id="rId11"/>
    <p:sldId id="270" r:id="rId12"/>
    <p:sldId id="265" r:id="rId13"/>
    <p:sldId id="271" r:id="rId14"/>
    <p:sldId id="272" r:id="rId15"/>
    <p:sldId id="275" r:id="rId16"/>
    <p:sldId id="273" r:id="rId17"/>
    <p:sldId id="26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EC3"/>
    <a:srgbClr val="218AC0"/>
    <a:srgbClr val="004A9C"/>
    <a:srgbClr val="FAD307"/>
    <a:srgbClr val="FAC6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1003B-E476-4058-84B7-BE437ECB09F6}" v="7" dt="2020-05-01T05:21:05.05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85" d="100"/>
          <a:sy n="85" d="100"/>
        </p:scale>
        <p:origin x="451"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77" d="100"/>
          <a:sy n="77" d="100"/>
        </p:scale>
        <p:origin x="27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C68391-1C98-46D3-A4EC-DA539F5F6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129F604-9256-40F1-ACF3-DF99174D0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77AF0E-9093-4166-8F90-19F6178C4390}" type="datetimeFigureOut">
              <a:rPr kumimoji="1" lang="ja-JP" altLang="en-US" smtClean="0"/>
              <a:t>2021/5/6</a:t>
            </a:fld>
            <a:endParaRPr kumimoji="1" lang="ja-JP" altLang="en-US"/>
          </a:p>
        </p:txBody>
      </p:sp>
      <p:sp>
        <p:nvSpPr>
          <p:cNvPr id="4" name="フッター プレースホルダー 3">
            <a:extLst>
              <a:ext uri="{FF2B5EF4-FFF2-40B4-BE49-F238E27FC236}">
                <a16:creationId xmlns:a16="http://schemas.microsoft.com/office/drawing/2014/main" id="{0447283E-250C-46C9-84FD-F50119F21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D6AF5D-5F9E-4970-A49E-C4FA67B585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5345C8-494B-4840-8AFA-91755E9BB1F7}" type="slidenum">
              <a:rPr kumimoji="1" lang="ja-JP" altLang="en-US" smtClean="0"/>
              <a:t>‹#›</a:t>
            </a:fld>
            <a:endParaRPr kumimoji="1" lang="ja-JP" altLang="en-US"/>
          </a:p>
        </p:txBody>
      </p:sp>
    </p:spTree>
    <p:extLst>
      <p:ext uri="{BB962C8B-B14F-4D97-AF65-F5344CB8AC3E}">
        <p14:creationId xmlns:p14="http://schemas.microsoft.com/office/powerpoint/2010/main" val="27514126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5CF86A5-0B62-4146-BDAE-02E49B8962FB}"/>
              </a:ext>
            </a:extLst>
          </p:cNvPr>
          <p:cNvSpPr>
            <a:spLocks noGrp="1"/>
          </p:cNvSpPr>
          <p:nvPr>
            <p:ph type="ctrTitle"/>
          </p:nvPr>
        </p:nvSpPr>
        <p:spPr>
          <a:xfrm>
            <a:off x="696000" y="2693988"/>
            <a:ext cx="10800000" cy="1440000"/>
          </a:xfrm>
          <a:prstGeom prst="rect">
            <a:avLst/>
          </a:prstGeom>
        </p:spPr>
        <p:txBody>
          <a:bodyPr anchor="ctr"/>
          <a:lstStyle>
            <a:lvl1pPr algn="ctr">
              <a:defRPr sz="3600" b="0">
                <a:solidFill>
                  <a:schemeClr val="accent1"/>
                </a:solidFill>
                <a:latin typeface="+mj-ea"/>
                <a:ea typeface="+mj-ea"/>
              </a:defRPr>
            </a:lvl1pPr>
          </a:lstStyle>
          <a:p>
            <a:r>
              <a:rPr lang="ja-JP" altLang="en-US"/>
              <a:t>マスター タイトルの書式設定</a:t>
            </a:r>
            <a:endParaRPr lang="ja-JP" altLang="en-US" dirty="0"/>
          </a:p>
        </p:txBody>
      </p:sp>
      <p:sp>
        <p:nvSpPr>
          <p:cNvPr id="6" name="サブタイトル 2">
            <a:extLst>
              <a:ext uri="{FF2B5EF4-FFF2-40B4-BE49-F238E27FC236}">
                <a16:creationId xmlns:a16="http://schemas.microsoft.com/office/drawing/2014/main" id="{A36EED21-A1F1-4E32-B8A8-01B165B99DEA}"/>
              </a:ext>
            </a:extLst>
          </p:cNvPr>
          <p:cNvSpPr>
            <a:spLocks noGrp="1"/>
          </p:cNvSpPr>
          <p:nvPr>
            <p:ph type="subTitle" idx="1"/>
          </p:nvPr>
        </p:nvSpPr>
        <p:spPr>
          <a:xfrm>
            <a:off x="6996000" y="5301208"/>
            <a:ext cx="5040000" cy="1080000"/>
          </a:xfrm>
          <a:prstGeom prst="rect">
            <a:avLst/>
          </a:prstGeom>
        </p:spPr>
        <p:txBody>
          <a:bodyPr/>
          <a:lstStyle>
            <a:lvl1pPr marL="0" indent="0" algn="r">
              <a:buNone/>
              <a:defRPr sz="18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ja-JP" altLang="en-US" dirty="0"/>
          </a:p>
        </p:txBody>
      </p:sp>
      <p:sp>
        <p:nvSpPr>
          <p:cNvPr id="10" name="テキスト プレースホルダー 5">
            <a:extLst>
              <a:ext uri="{FF2B5EF4-FFF2-40B4-BE49-F238E27FC236}">
                <a16:creationId xmlns:a16="http://schemas.microsoft.com/office/drawing/2014/main" id="{AAA17F3A-5B2A-4AF0-AFDB-DD56E5665A3A}"/>
              </a:ext>
            </a:extLst>
          </p:cNvPr>
          <p:cNvSpPr>
            <a:spLocks noGrp="1"/>
          </p:cNvSpPr>
          <p:nvPr>
            <p:ph type="body" sz="quarter" idx="11"/>
          </p:nvPr>
        </p:nvSpPr>
        <p:spPr>
          <a:xfrm>
            <a:off x="156000" y="692697"/>
            <a:ext cx="11880000" cy="575915"/>
          </a:xfrm>
          <a:prstGeom prst="rect">
            <a:avLst/>
          </a:prstGeom>
        </p:spPr>
        <p:txBody>
          <a:bodyPr anchor="ctr"/>
          <a:lstStyle>
            <a:lvl1pPr marL="0" indent="0" algn="l">
              <a:buFontTx/>
              <a:buNone/>
              <a:defRPr sz="2400" b="0">
                <a:solidFill>
                  <a:schemeClr val="tx1"/>
                </a:solidFill>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stStyle>
          <a:p>
            <a:pPr lvl="0"/>
            <a:r>
              <a:rPr lang="ja-JP" altLang="en-US"/>
              <a:t>マスター テキストの書式設定</a:t>
            </a:r>
          </a:p>
        </p:txBody>
      </p:sp>
    </p:spTree>
    <p:extLst>
      <p:ext uri="{BB962C8B-B14F-4D97-AF65-F5344CB8AC3E}">
        <p14:creationId xmlns:p14="http://schemas.microsoft.com/office/powerpoint/2010/main" val="314048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見出し">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8677E56-382D-4319-9E86-79B1FDDAFA91}"/>
              </a:ext>
            </a:extLst>
          </p:cNvPr>
          <p:cNvSpPr>
            <a:spLocks noGrp="1"/>
          </p:cNvSpPr>
          <p:nvPr>
            <p:ph type="title"/>
          </p:nvPr>
        </p:nvSpPr>
        <p:spPr>
          <a:xfrm>
            <a:off x="155575" y="3140969"/>
            <a:ext cx="11880850" cy="576064"/>
          </a:xfrm>
          <a:prstGeom prst="rect">
            <a:avLst/>
          </a:prstGeom>
        </p:spPr>
        <p:txBody>
          <a:bodyPr anchor="t"/>
          <a:lstStyle>
            <a:lvl1pPr algn="l">
              <a:defRPr sz="3600" b="0" cap="all">
                <a:solidFill>
                  <a:schemeClr val="accent1"/>
                </a:solidFill>
                <a:latin typeface="+mj-ea"/>
                <a:ea typeface="+mj-ea"/>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51989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6" name="Rectangle 3"/>
          <p:cNvSpPr>
            <a:spLocks noGrp="1" noChangeArrowheads="1"/>
          </p:cNvSpPr>
          <p:nvPr>
            <p:ph idx="1"/>
          </p:nvPr>
        </p:nvSpPr>
        <p:spPr bwMode="auto">
          <a:xfrm>
            <a:off x="156000" y="765175"/>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7379549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キーノートなし）">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116561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4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上余白スライド">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043447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上余白スライド（キーノート有り）">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3" name="Rectangle 3">
            <a:extLst>
              <a:ext uri="{FF2B5EF4-FFF2-40B4-BE49-F238E27FC236}">
                <a16:creationId xmlns:a16="http://schemas.microsoft.com/office/drawing/2014/main" id="{235A0B78-1F5E-4909-9297-4B46D3EB5550}"/>
              </a:ext>
            </a:extLst>
          </p:cNvPr>
          <p:cNvSpPr>
            <a:spLocks noGrp="1" noChangeArrowheads="1"/>
          </p:cNvSpPr>
          <p:nvPr>
            <p:ph idx="1"/>
          </p:nvPr>
        </p:nvSpPr>
        <p:spPr bwMode="auto">
          <a:xfrm>
            <a:off x="156000" y="1270000"/>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43666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3109913" y="4405522"/>
            <a:ext cx="5972175" cy="553998"/>
          </a:xfrm>
          <a:prstGeom prst="rect">
            <a:avLst/>
          </a:prstGeom>
          <a:solidFill>
            <a:schemeClr val="bg1"/>
          </a:solidFill>
          <a:ln>
            <a:noFill/>
          </a:ln>
        </p:spPr>
        <p:txBody>
          <a:bodyPr wrap="square">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ctr" eaLnBrk="1" hangingPunct="1">
              <a:defRPr/>
            </a:pPr>
            <a:r>
              <a:rPr lang="en-US" altLang="ja-JP" sz="1200" dirty="0">
                <a:solidFill>
                  <a:schemeClr val="accent1"/>
                </a:solidFill>
                <a:latin typeface="+mn-ea"/>
                <a:ea typeface="+mn-ea"/>
              </a:rPr>
              <a:t>※</a:t>
            </a:r>
            <a:r>
              <a:rPr lang="ja-JP" altLang="en-US" sz="1200" dirty="0">
                <a:solidFill>
                  <a:schemeClr val="accent1"/>
                </a:solidFill>
                <a:latin typeface="+mn-ea"/>
                <a:ea typeface="+mn-ea"/>
              </a:rPr>
              <a:t>本資料掲載の情報・画像など、すべてのコンテンツの無断複写・転載を禁じます。</a:t>
            </a:r>
          </a:p>
          <a:p>
            <a:pPr eaLnBrk="1" hangingPunct="1">
              <a:spcBef>
                <a:spcPct val="50000"/>
              </a:spcBef>
              <a:defRPr/>
            </a:pPr>
            <a:endParaRPr lang="en-US" altLang="ja-JP" sz="1200" dirty="0">
              <a:solidFill>
                <a:schemeClr val="accent1"/>
              </a:solidFill>
              <a:latin typeface="+mn-ea"/>
              <a:ea typeface="+mn-ea"/>
            </a:endParaRPr>
          </a:p>
        </p:txBody>
      </p:sp>
      <p:pic>
        <p:nvPicPr>
          <p:cNvPr id="7" name="図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913" y="3110122"/>
            <a:ext cx="5972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00588" y="1165435"/>
            <a:ext cx="27908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7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6"/>
          <p:cNvSpPr txBox="1">
            <a:spLocks noChangeArrowheads="1"/>
          </p:cNvSpPr>
          <p:nvPr userDrawn="1"/>
        </p:nvSpPr>
        <p:spPr bwMode="auto">
          <a:xfrm>
            <a:off x="0" y="6613526"/>
            <a:ext cx="561551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eaLnBrk="1" hangingPunct="1">
              <a:spcBef>
                <a:spcPct val="50000"/>
              </a:spcBef>
              <a:defRPr/>
            </a:pPr>
            <a:r>
              <a:rPr lang="en-US" altLang="ja-JP" sz="1000" dirty="0">
                <a:solidFill>
                  <a:schemeClr val="accent1"/>
                </a:solidFill>
                <a:latin typeface="+mn-lt"/>
                <a:ea typeface="Ebrima" panose="02000000000000000000" pitchFamily="2" charset="0"/>
                <a:cs typeface="Ebrima" panose="02000000000000000000" pitchFamily="2" charset="0"/>
              </a:rPr>
              <a:t>Copyright© System Integrator Corp. All rights reserved.</a:t>
            </a:r>
          </a:p>
        </p:txBody>
      </p:sp>
      <p:sp>
        <p:nvSpPr>
          <p:cNvPr id="8" name="テキスト ボックス 7"/>
          <p:cNvSpPr txBox="1"/>
          <p:nvPr userDrawn="1"/>
        </p:nvSpPr>
        <p:spPr>
          <a:xfrm>
            <a:off x="5924319" y="6623042"/>
            <a:ext cx="343363" cy="253916"/>
          </a:xfrm>
          <a:prstGeom prst="rect">
            <a:avLst/>
          </a:prstGeom>
          <a:noFill/>
        </p:spPr>
        <p:txBody>
          <a:bodyPr wrap="none" rtlCol="0" anchor="ctr">
            <a:spAutoFit/>
          </a:bodyPr>
          <a:lstStyle/>
          <a:p>
            <a:pPr algn="ctr"/>
            <a:fld id="{1ED9A9CA-BA30-401C-8C5E-4F8E72D86697}" type="slidenum">
              <a:rPr kumimoji="1" lang="ja-JP" altLang="en-US" sz="1050" smtClean="0">
                <a:solidFill>
                  <a:schemeClr val="accent1"/>
                </a:solidFill>
                <a:latin typeface="+mn-ea"/>
                <a:ea typeface="+mn-ea"/>
              </a:rPr>
              <a:pPr algn="ctr"/>
              <a:t>‹#›</a:t>
            </a:fld>
            <a:endParaRPr kumimoji="1" lang="ja-JP" altLang="en-US" sz="1050" dirty="0">
              <a:solidFill>
                <a:schemeClr val="accent1"/>
              </a:solidFill>
              <a:latin typeface="+mn-ea"/>
              <a:ea typeface="+mn-ea"/>
            </a:endParaRPr>
          </a:p>
        </p:txBody>
      </p:sp>
      <p:sp>
        <p:nvSpPr>
          <p:cNvPr id="9" name="テキスト ボックス 13">
            <a:extLst>
              <a:ext uri="{FF2B5EF4-FFF2-40B4-BE49-F238E27FC236}">
                <a16:creationId xmlns:a16="http://schemas.microsoft.com/office/drawing/2014/main" id="{C2F4BBBC-C86A-4CC4-AFF6-731E2C12BE6A}"/>
              </a:ext>
            </a:extLst>
          </p:cNvPr>
          <p:cNvSpPr txBox="1">
            <a:spLocks noChangeArrowheads="1"/>
          </p:cNvSpPr>
          <p:nvPr userDrawn="1"/>
        </p:nvSpPr>
        <p:spPr bwMode="auto">
          <a:xfrm>
            <a:off x="10169525" y="0"/>
            <a:ext cx="20224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lstStyle>
            <a:lvl1pPr>
              <a:defRPr kumimoji="1">
                <a:solidFill>
                  <a:schemeClr val="tx1"/>
                </a:solidFill>
                <a:latin typeface="Arial" panose="020B0604020202020204" pitchFamily="34" charset="0"/>
                <a:ea typeface="HGP創英角ｺﾞｼｯｸUB" panose="020B0900000000000000" pitchFamily="50" charset="-128"/>
              </a:defRPr>
            </a:lvl1pPr>
            <a:lvl2pPr marL="742950" indent="-285750">
              <a:defRPr kumimoji="1">
                <a:solidFill>
                  <a:schemeClr val="tx1"/>
                </a:solidFill>
                <a:latin typeface="Arial" panose="020B0604020202020204" pitchFamily="34" charset="0"/>
                <a:ea typeface="HGP創英角ｺﾞｼｯｸUB" panose="020B0900000000000000" pitchFamily="50" charset="-128"/>
              </a:defRPr>
            </a:lvl2pPr>
            <a:lvl3pPr marL="1143000" indent="-228600">
              <a:defRPr kumimoji="1">
                <a:solidFill>
                  <a:schemeClr val="tx1"/>
                </a:solidFill>
                <a:latin typeface="Arial" panose="020B0604020202020204" pitchFamily="34" charset="0"/>
                <a:ea typeface="HGP創英角ｺﾞｼｯｸUB" panose="020B0900000000000000" pitchFamily="50" charset="-128"/>
              </a:defRPr>
            </a:lvl3pPr>
            <a:lvl4pPr marL="1600200" indent="-228600">
              <a:defRPr kumimoji="1">
                <a:solidFill>
                  <a:schemeClr val="tx1"/>
                </a:solidFill>
                <a:latin typeface="Arial" panose="020B0604020202020204" pitchFamily="34" charset="0"/>
                <a:ea typeface="HGP創英角ｺﾞｼｯｸUB" panose="020B0900000000000000" pitchFamily="50" charset="-128"/>
              </a:defRPr>
            </a:lvl4pPr>
            <a:lvl5pPr marL="2057400" indent="-22860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r">
              <a:defRPr/>
            </a:pPr>
            <a:r>
              <a:rPr lang="en-US" altLang="ja-JP" sz="1600" b="1" dirty="0">
                <a:solidFill>
                  <a:schemeClr val="accent1"/>
                </a:solidFill>
                <a:latin typeface="Bell MT" panose="02020503060305020303" pitchFamily="18" charset="0"/>
              </a:rPr>
              <a:t>System Integrator</a:t>
            </a:r>
            <a:endParaRPr lang="ja-JP" altLang="en-US" sz="1600" b="1" dirty="0">
              <a:solidFill>
                <a:schemeClr val="accent1"/>
              </a:solidFill>
              <a:latin typeface="Bell MT" panose="02020503060305020303" pitchFamily="18" charset="0"/>
            </a:endParaRPr>
          </a:p>
        </p:txBody>
      </p:sp>
    </p:spTree>
    <p:extLst>
      <p:ext uri="{BB962C8B-B14F-4D97-AF65-F5344CB8AC3E}">
        <p14:creationId xmlns:p14="http://schemas.microsoft.com/office/powerpoint/2010/main" val="42791813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3" r:id="rId4"/>
    <p:sldLayoutId id="2147483691" r:id="rId5"/>
    <p:sldLayoutId id="2147483694" r:id="rId6"/>
    <p:sldLayoutId id="2147483692" r:id="rId7"/>
  </p:sldLayoutIdLst>
  <p:hf sldNum="0" hdr="0" ftr="0" dt="0"/>
  <p:txStyles>
    <p:titleStyle>
      <a:lvl1pPr algn="l" rtl="0" eaLnBrk="1" fontAlgn="base" hangingPunct="1">
        <a:spcBef>
          <a:spcPct val="0"/>
        </a:spcBef>
        <a:spcAft>
          <a:spcPct val="0"/>
        </a:spcAft>
        <a:defRPr kumimoji="1" sz="2400">
          <a:solidFill>
            <a:schemeClr val="bg1"/>
          </a:solidFill>
          <a:latin typeface="+mj-lt"/>
          <a:ea typeface="+mj-ea"/>
          <a:cs typeface="Meiryo UI" panose="020B0604030504040204" pitchFamily="50" charset="-128"/>
        </a:defRPr>
      </a:lvl1pPr>
      <a:lvl2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2pPr>
      <a:lvl3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3pPr>
      <a:lvl4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4pPr>
      <a:lvl5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5pPr>
      <a:lvl6pPr marL="4572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9pPr>
    </p:titleStyle>
    <p:bodyStyle>
      <a:lvl1pPr marL="381000" indent="-381000" algn="l" rtl="0" eaLnBrk="1" fontAlgn="base" hangingPunct="1">
        <a:spcBef>
          <a:spcPct val="20000"/>
        </a:spcBef>
        <a:spcAft>
          <a:spcPct val="0"/>
        </a:spcAft>
        <a:buBlip>
          <a:blip r:embed="rId9"/>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582" userDrawn="1">
          <p15:clr>
            <a:srgbClr val="F26B43"/>
          </p15:clr>
        </p15:guide>
        <p15:guide id="4" pos="98" userDrawn="1">
          <p15:clr>
            <a:srgbClr val="F26B43"/>
          </p15:clr>
        </p15:guide>
        <p15:guide id="5"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AAD77-86D7-4931-A7E1-262B7E811100}"/>
              </a:ext>
            </a:extLst>
          </p:cNvPr>
          <p:cNvSpPr>
            <a:spLocks noGrp="1"/>
          </p:cNvSpPr>
          <p:nvPr>
            <p:ph type="ctrTitle"/>
          </p:nvPr>
        </p:nvSpPr>
        <p:spPr>
          <a:xfrm>
            <a:off x="696000" y="3470820"/>
            <a:ext cx="10800000" cy="1440000"/>
          </a:xfrm>
        </p:spPr>
        <p:txBody>
          <a:bodyPr/>
          <a:lstStyle/>
          <a:p>
            <a:r>
              <a:rPr lang="en-US" altLang="ja-JP" dirty="0"/>
              <a:t>OBPM</a:t>
            </a:r>
            <a:r>
              <a:rPr lang="ja-JP" altLang="en-US" dirty="0"/>
              <a:t>説明会資料</a:t>
            </a:r>
            <a:endParaRPr kumimoji="1" lang="ja-JP" altLang="en-US" dirty="0"/>
          </a:p>
        </p:txBody>
      </p:sp>
      <p:sp>
        <p:nvSpPr>
          <p:cNvPr id="3" name="字幕 2">
            <a:extLst>
              <a:ext uri="{FF2B5EF4-FFF2-40B4-BE49-F238E27FC236}">
                <a16:creationId xmlns:a16="http://schemas.microsoft.com/office/drawing/2014/main" id="{D1496F81-C458-4050-BAF0-C45B135A500D}"/>
              </a:ext>
            </a:extLst>
          </p:cNvPr>
          <p:cNvSpPr>
            <a:spLocks noGrp="1"/>
          </p:cNvSpPr>
          <p:nvPr>
            <p:ph type="subTitle" idx="1"/>
          </p:nvPr>
        </p:nvSpPr>
        <p:spPr/>
        <p:txBody>
          <a:bodyPr/>
          <a:lstStyle/>
          <a:p>
            <a:r>
              <a:rPr lang="ja-JP" altLang="en-US" dirty="0">
                <a:latin typeface="+mn-ea"/>
              </a:rPr>
              <a:t>株式会社システムインテグレータ</a:t>
            </a:r>
            <a:endParaRPr lang="en-US" altLang="ja-JP" dirty="0">
              <a:latin typeface="+mn-ea"/>
            </a:endParaRPr>
          </a:p>
          <a:p>
            <a:r>
              <a:rPr lang="en-US" altLang="ja-JP" dirty="0">
                <a:latin typeface="+mn-ea"/>
              </a:rPr>
              <a:t>202X/XX/XX</a:t>
            </a:r>
            <a:r>
              <a:rPr lang="ja-JP" altLang="en-US" dirty="0">
                <a:latin typeface="+mn-ea"/>
              </a:rPr>
              <a:t>（</a:t>
            </a:r>
            <a:r>
              <a:rPr lang="en-US" altLang="ja-JP" dirty="0">
                <a:latin typeface="+mn-ea"/>
              </a:rPr>
              <a:t>X</a:t>
            </a:r>
            <a:r>
              <a:rPr lang="ja-JP" altLang="en-US" dirty="0">
                <a:latin typeface="+mn-ea"/>
              </a:rPr>
              <a:t>）</a:t>
            </a:r>
          </a:p>
          <a:p>
            <a:endParaRPr kumimoji="1" lang="ja-JP" altLang="en-US" dirty="0"/>
          </a:p>
        </p:txBody>
      </p:sp>
      <p:sp>
        <p:nvSpPr>
          <p:cNvPr id="4" name="テキスト プレースホルダー 3">
            <a:extLst>
              <a:ext uri="{FF2B5EF4-FFF2-40B4-BE49-F238E27FC236}">
                <a16:creationId xmlns:a16="http://schemas.microsoft.com/office/drawing/2014/main" id="{6BB8FD33-BA39-485F-9AE5-6764A43516E5}"/>
              </a:ext>
            </a:extLst>
          </p:cNvPr>
          <p:cNvSpPr>
            <a:spLocks noGrp="1"/>
          </p:cNvSpPr>
          <p:nvPr>
            <p:ph type="body" sz="quarter" idx="11"/>
          </p:nvPr>
        </p:nvSpPr>
        <p:spPr/>
        <p:txBody>
          <a:bodyPr/>
          <a:lstStyle/>
          <a:p>
            <a:r>
              <a:rPr lang="en-US" altLang="ja-JP" dirty="0"/>
              <a:t>XXXXXX</a:t>
            </a:r>
            <a:r>
              <a:rPr lang="ja-JP" altLang="en-US" dirty="0"/>
              <a:t>株式会社様</a:t>
            </a:r>
          </a:p>
        </p:txBody>
      </p:sp>
      <p:sp>
        <p:nvSpPr>
          <p:cNvPr id="6" name="テキスト ボックス 5">
            <a:extLst>
              <a:ext uri="{FF2B5EF4-FFF2-40B4-BE49-F238E27FC236}">
                <a16:creationId xmlns:a16="http://schemas.microsoft.com/office/drawing/2014/main" id="{EBB9A015-C4BE-4C15-85FA-6B5B460BCF36}"/>
              </a:ext>
            </a:extLst>
          </p:cNvPr>
          <p:cNvSpPr txBox="1"/>
          <p:nvPr/>
        </p:nvSpPr>
        <p:spPr>
          <a:xfrm>
            <a:off x="2952750" y="1408547"/>
            <a:ext cx="6286500" cy="460375"/>
          </a:xfrm>
          <a:prstGeom prst="rect">
            <a:avLst/>
          </a:prstGeom>
          <a:gradFill flip="none" rotWithShape="1">
            <a:gsLst>
              <a:gs pos="0">
                <a:schemeClr val="accent2">
                  <a:lumMod val="75000"/>
                </a:schemeClr>
              </a:gs>
              <a:gs pos="50000">
                <a:schemeClr val="accent1">
                  <a:shade val="67500"/>
                  <a:satMod val="115000"/>
                </a:schemeClr>
              </a:gs>
              <a:gs pos="100000">
                <a:schemeClr val="accent1">
                  <a:shade val="100000"/>
                  <a:satMod val="115000"/>
                </a:schemeClr>
              </a:gs>
            </a:gsLst>
            <a:lin ang="0" scaled="1"/>
            <a:tileRect/>
          </a:gradFill>
        </p:spPr>
        <p:style>
          <a:lnRef idx="3">
            <a:schemeClr val="lt1"/>
          </a:lnRef>
          <a:fillRef idx="1">
            <a:schemeClr val="accent6"/>
          </a:fillRef>
          <a:effectRef idx="1">
            <a:schemeClr val="accent6"/>
          </a:effectRef>
          <a:fontRef idx="minor">
            <a:schemeClr val="lt1"/>
          </a:fontRef>
        </p:style>
        <p:txBody>
          <a:bodyPr>
            <a:spAutoFit/>
          </a:bodyPr>
          <a:lstStyle/>
          <a:p>
            <a:pPr>
              <a:defRPr/>
            </a:pPr>
            <a:r>
              <a:rPr lang="ja-JP" altLang="en-US" sz="2400" dirty="0">
                <a:latin typeface="HGP創英角ｺﾞｼｯｸUB" pitchFamily="50" charset="-128"/>
                <a:ea typeface="HGP創英角ｺﾞｼｯｸUB" pitchFamily="50" charset="-128"/>
              </a:rPr>
              <a:t>総合プロジェクト管理パッケージ</a:t>
            </a:r>
          </a:p>
        </p:txBody>
      </p:sp>
      <p:pic>
        <p:nvPicPr>
          <p:cNvPr id="7" name="図 6">
            <a:extLst>
              <a:ext uri="{FF2B5EF4-FFF2-40B4-BE49-F238E27FC236}">
                <a16:creationId xmlns:a16="http://schemas.microsoft.com/office/drawing/2014/main" id="{5F3E4B85-54D7-4316-915E-488C55232BDC}"/>
              </a:ext>
            </a:extLst>
          </p:cNvPr>
          <p:cNvPicPr>
            <a:picLocks noChangeAspect="1"/>
          </p:cNvPicPr>
          <p:nvPr/>
        </p:nvPicPr>
        <p:blipFill>
          <a:blip r:embed="rId2"/>
          <a:stretch>
            <a:fillRect/>
          </a:stretch>
        </p:blipFill>
        <p:spPr>
          <a:xfrm>
            <a:off x="3095625" y="1970708"/>
            <a:ext cx="6000750" cy="1799604"/>
          </a:xfrm>
          <a:prstGeom prst="rect">
            <a:avLst/>
          </a:prstGeom>
        </p:spPr>
      </p:pic>
    </p:spTree>
    <p:extLst>
      <p:ext uri="{BB962C8B-B14F-4D97-AF65-F5344CB8AC3E}">
        <p14:creationId xmlns:p14="http://schemas.microsoft.com/office/powerpoint/2010/main" val="163925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C55F6B2A-258B-465C-80BB-1F4DA305388D}"/>
              </a:ext>
            </a:extLst>
          </p:cNvPr>
          <p:cNvPicPr>
            <a:picLocks noChangeAspect="1"/>
          </p:cNvPicPr>
          <p:nvPr/>
        </p:nvPicPr>
        <p:blipFill>
          <a:blip r:embed="rId2"/>
          <a:stretch>
            <a:fillRect/>
          </a:stretch>
        </p:blipFill>
        <p:spPr>
          <a:xfrm>
            <a:off x="4271141" y="654895"/>
            <a:ext cx="7720375" cy="3545564"/>
          </a:xfrm>
          <a:prstGeom prst="rect">
            <a:avLst/>
          </a:prstGeom>
          <a:ln w="12700">
            <a:solidFill>
              <a:schemeClr val="bg1">
                <a:lumMod val="50000"/>
              </a:schemeClr>
            </a:solidFill>
          </a:ln>
        </p:spPr>
      </p:pic>
      <p:pic>
        <p:nvPicPr>
          <p:cNvPr id="18" name="図 17">
            <a:extLst>
              <a:ext uri="{FF2B5EF4-FFF2-40B4-BE49-F238E27FC236}">
                <a16:creationId xmlns:a16="http://schemas.microsoft.com/office/drawing/2014/main" id="{F95E3B22-0446-4B62-9A2B-CD2C4F4BB11F}"/>
              </a:ext>
            </a:extLst>
          </p:cNvPr>
          <p:cNvPicPr>
            <a:picLocks noChangeAspect="1"/>
          </p:cNvPicPr>
          <p:nvPr/>
        </p:nvPicPr>
        <p:blipFill rotWithShape="1">
          <a:blip r:embed="rId3"/>
          <a:srcRect r="27448"/>
          <a:stretch/>
        </p:blipFill>
        <p:spPr>
          <a:xfrm>
            <a:off x="207600" y="2669884"/>
            <a:ext cx="6165704" cy="3896726"/>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２．アラート管理</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p:txBody>
          <a:bodyPr/>
          <a:lstStyle/>
          <a:p>
            <a:pPr marL="0" indent="0">
              <a:buNone/>
            </a:pPr>
            <a:r>
              <a:rPr lang="ja-JP" altLang="en-US" dirty="0"/>
              <a:t>進捗報告未実施の検知</a:t>
            </a:r>
          </a:p>
          <a:p>
            <a:endParaRPr kumimoji="1" lang="ja-JP" altLang="en-US" dirty="0"/>
          </a:p>
        </p:txBody>
      </p:sp>
      <p:sp>
        <p:nvSpPr>
          <p:cNvPr id="6" name="正方形/長方形 5">
            <a:extLst>
              <a:ext uri="{FF2B5EF4-FFF2-40B4-BE49-F238E27FC236}">
                <a16:creationId xmlns:a16="http://schemas.microsoft.com/office/drawing/2014/main" id="{6DA9BA4D-E2DE-4A48-B400-1ACD6BBBCEA3}"/>
              </a:ext>
            </a:extLst>
          </p:cNvPr>
          <p:cNvSpPr/>
          <p:nvPr/>
        </p:nvSpPr>
        <p:spPr>
          <a:xfrm>
            <a:off x="8137426" y="3356992"/>
            <a:ext cx="2463900" cy="2879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正方形/長方形 6">
            <a:extLst>
              <a:ext uri="{FF2B5EF4-FFF2-40B4-BE49-F238E27FC236}">
                <a16:creationId xmlns:a16="http://schemas.microsoft.com/office/drawing/2014/main" id="{A38AF594-2718-4E2E-8801-5E96821F3295}"/>
              </a:ext>
            </a:extLst>
          </p:cNvPr>
          <p:cNvSpPr/>
          <p:nvPr/>
        </p:nvSpPr>
        <p:spPr>
          <a:xfrm>
            <a:off x="207600" y="2958550"/>
            <a:ext cx="783000" cy="277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正方形/長方形 7">
            <a:extLst>
              <a:ext uri="{FF2B5EF4-FFF2-40B4-BE49-F238E27FC236}">
                <a16:creationId xmlns:a16="http://schemas.microsoft.com/office/drawing/2014/main" id="{91F7D15A-FE6B-47D3-B474-E410D8C50DEF}"/>
              </a:ext>
            </a:extLst>
          </p:cNvPr>
          <p:cNvSpPr/>
          <p:nvPr/>
        </p:nvSpPr>
        <p:spPr>
          <a:xfrm>
            <a:off x="402884" y="4542564"/>
            <a:ext cx="468346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9" name="グループ化 8">
            <a:extLst>
              <a:ext uri="{FF2B5EF4-FFF2-40B4-BE49-F238E27FC236}">
                <a16:creationId xmlns:a16="http://schemas.microsoft.com/office/drawing/2014/main" id="{2931120F-B045-4E03-A63C-51F87339FB0D}"/>
              </a:ext>
            </a:extLst>
          </p:cNvPr>
          <p:cNvGrpSpPr/>
          <p:nvPr/>
        </p:nvGrpSpPr>
        <p:grpSpPr>
          <a:xfrm>
            <a:off x="3862071" y="5313727"/>
            <a:ext cx="519296" cy="360363"/>
            <a:chOff x="0" y="0"/>
            <a:chExt cx="1466850" cy="895350"/>
          </a:xfrm>
        </p:grpSpPr>
        <p:sp>
          <p:nvSpPr>
            <p:cNvPr id="10" name="正方形/長方形 9">
              <a:extLst>
                <a:ext uri="{FF2B5EF4-FFF2-40B4-BE49-F238E27FC236}">
                  <a16:creationId xmlns:a16="http://schemas.microsoft.com/office/drawing/2014/main" id="{CAA952E3-899B-4ADE-8563-620F6041CCE4}"/>
                </a:ext>
              </a:extLst>
            </p:cNvPr>
            <p:cNvSpPr/>
            <p:nvPr/>
          </p:nvSpPr>
          <p:spPr>
            <a:xfrm>
              <a:off x="0" y="0"/>
              <a:ext cx="1457325" cy="8953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cxnSp>
          <p:nvCxnSpPr>
            <p:cNvPr id="11" name="直線コネクタ 10">
              <a:extLst>
                <a:ext uri="{FF2B5EF4-FFF2-40B4-BE49-F238E27FC236}">
                  <a16:creationId xmlns:a16="http://schemas.microsoft.com/office/drawing/2014/main" id="{C6008DC6-0E8C-49EA-9D7E-9A2B969764C9}"/>
                </a:ext>
              </a:extLst>
            </p:cNvPr>
            <p:cNvCxnSpPr/>
            <p:nvPr/>
          </p:nvCxnSpPr>
          <p:spPr>
            <a:xfrm>
              <a:off x="19050" y="9525"/>
              <a:ext cx="723900" cy="400050"/>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12" name="直線コネクタ 11">
              <a:extLst>
                <a:ext uri="{FF2B5EF4-FFF2-40B4-BE49-F238E27FC236}">
                  <a16:creationId xmlns:a16="http://schemas.microsoft.com/office/drawing/2014/main" id="{9E51DAC7-8949-4D50-8E16-A9CF9EB53D2B}"/>
                </a:ext>
              </a:extLst>
            </p:cNvPr>
            <p:cNvCxnSpPr/>
            <p:nvPr/>
          </p:nvCxnSpPr>
          <p:spPr>
            <a:xfrm flipH="1">
              <a:off x="714376" y="9525"/>
              <a:ext cx="752474" cy="400050"/>
            </a:xfrm>
            <a:prstGeom prst="line">
              <a:avLst/>
            </a:prstGeom>
            <a:ln/>
          </p:spPr>
          <p:style>
            <a:lnRef idx="1">
              <a:schemeClr val="accent2"/>
            </a:lnRef>
            <a:fillRef idx="2">
              <a:schemeClr val="accent2"/>
            </a:fillRef>
            <a:effectRef idx="1">
              <a:schemeClr val="accent2"/>
            </a:effectRef>
            <a:fontRef idx="minor">
              <a:schemeClr val="dk1"/>
            </a:fontRef>
          </p:style>
        </p:cxnSp>
      </p:grpSp>
      <p:sp>
        <p:nvSpPr>
          <p:cNvPr id="13" name="下矢印 19">
            <a:extLst>
              <a:ext uri="{FF2B5EF4-FFF2-40B4-BE49-F238E27FC236}">
                <a16:creationId xmlns:a16="http://schemas.microsoft.com/office/drawing/2014/main" id="{7B6F3A40-EDB0-46FE-8A13-DFB379F85044}"/>
              </a:ext>
            </a:extLst>
          </p:cNvPr>
          <p:cNvSpPr/>
          <p:nvPr/>
        </p:nvSpPr>
        <p:spPr>
          <a:xfrm>
            <a:off x="3941538" y="4740506"/>
            <a:ext cx="360362" cy="519295"/>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14" name="四角形吹き出し 20">
            <a:extLst>
              <a:ext uri="{FF2B5EF4-FFF2-40B4-BE49-F238E27FC236}">
                <a16:creationId xmlns:a16="http://schemas.microsoft.com/office/drawing/2014/main" id="{F1F5F063-22AD-4BC8-BB63-AFDA2BC1D69F}"/>
              </a:ext>
            </a:extLst>
          </p:cNvPr>
          <p:cNvSpPr/>
          <p:nvPr/>
        </p:nvSpPr>
        <p:spPr>
          <a:xfrm>
            <a:off x="2636613" y="5993344"/>
            <a:ext cx="1871761" cy="535041"/>
          </a:xfrm>
          <a:prstGeom prst="wedgeRectCallout">
            <a:avLst>
              <a:gd name="adj1" fmla="val 24662"/>
              <a:gd name="adj2" fmla="val -103337"/>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PM</a:t>
            </a:r>
            <a:r>
              <a:rPr kumimoji="1" lang="ja-JP" altLang="en-US" sz="1200" dirty="0"/>
              <a:t>や</a:t>
            </a:r>
            <a:r>
              <a:rPr kumimoji="1" lang="en-US" altLang="ja-JP" sz="1200" dirty="0"/>
              <a:t>PL</a:t>
            </a:r>
            <a:r>
              <a:rPr kumimoji="1" lang="ja-JP" altLang="en-US" sz="1200" dirty="0"/>
              <a:t>に対し、</a:t>
            </a:r>
            <a:endParaRPr kumimoji="1" lang="en-US" altLang="ja-JP" sz="1200" dirty="0"/>
          </a:p>
          <a:p>
            <a:pPr algn="ctr"/>
            <a:r>
              <a:rPr kumimoji="1" lang="ja-JP" altLang="en-US" sz="1200" dirty="0"/>
              <a:t>メール通知が可能</a:t>
            </a:r>
          </a:p>
        </p:txBody>
      </p:sp>
      <p:sp>
        <p:nvSpPr>
          <p:cNvPr id="15" name="四角形吹き出し 21">
            <a:extLst>
              <a:ext uri="{FF2B5EF4-FFF2-40B4-BE49-F238E27FC236}">
                <a16:creationId xmlns:a16="http://schemas.microsoft.com/office/drawing/2014/main" id="{8BE6E175-AD5B-4EB5-81A6-85AD0A29FDBD}"/>
              </a:ext>
            </a:extLst>
          </p:cNvPr>
          <p:cNvSpPr/>
          <p:nvPr/>
        </p:nvSpPr>
        <p:spPr>
          <a:xfrm>
            <a:off x="7148785" y="3893182"/>
            <a:ext cx="3288060" cy="465584"/>
          </a:xfrm>
          <a:prstGeom prst="wedgeRectCallout">
            <a:avLst>
              <a:gd name="adj1" fmla="val -15141"/>
              <a:gd name="adj2" fmla="val -93480"/>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PJ</a:t>
            </a:r>
            <a:r>
              <a:rPr kumimoji="1" lang="ja-JP" altLang="en-US" sz="1200" dirty="0"/>
              <a:t>状況報告対象にチェックを入れる事で、</a:t>
            </a:r>
            <a:endParaRPr kumimoji="1" lang="en-US" altLang="ja-JP" sz="1200" dirty="0"/>
          </a:p>
          <a:p>
            <a:pPr algn="ctr"/>
            <a:r>
              <a:rPr kumimoji="1" lang="ja-JP" altLang="en-US" sz="1200" dirty="0"/>
              <a:t>進捗報告対象</a:t>
            </a:r>
            <a:r>
              <a:rPr kumimoji="1" lang="en-US" altLang="ja-JP" sz="1200" dirty="0"/>
              <a:t>PJ</a:t>
            </a:r>
            <a:r>
              <a:rPr kumimoji="1" lang="ja-JP" altLang="en-US" sz="1200" dirty="0"/>
              <a:t>として管理することが可能</a:t>
            </a:r>
          </a:p>
        </p:txBody>
      </p:sp>
      <p:sp>
        <p:nvSpPr>
          <p:cNvPr id="16" name="テキスト ボックス 15">
            <a:extLst>
              <a:ext uri="{FF2B5EF4-FFF2-40B4-BE49-F238E27FC236}">
                <a16:creationId xmlns:a16="http://schemas.microsoft.com/office/drawing/2014/main" id="{DC8F5FF3-CC60-4AB0-8BC7-14D859F73CA3}"/>
              </a:ext>
            </a:extLst>
          </p:cNvPr>
          <p:cNvSpPr txBox="1">
            <a:spLocks noChangeArrowheads="1"/>
          </p:cNvSpPr>
          <p:nvPr/>
        </p:nvSpPr>
        <p:spPr bwMode="auto">
          <a:xfrm>
            <a:off x="6760501" y="4626297"/>
            <a:ext cx="5191081" cy="1569660"/>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・進捗報告未実施については、</a:t>
            </a:r>
            <a:r>
              <a:rPr lang="en-US" altLang="ja-JP" sz="1200" dirty="0">
                <a:solidFill>
                  <a:schemeClr val="bg1"/>
                </a:solidFill>
              </a:rPr>
              <a:t>PJ</a:t>
            </a:r>
            <a:r>
              <a:rPr lang="ja-JP" altLang="en-US" sz="1200" dirty="0">
                <a:solidFill>
                  <a:schemeClr val="bg1"/>
                </a:solidFill>
              </a:rPr>
              <a:t>進捗報告一覧にて</a:t>
            </a:r>
            <a:endParaRPr lang="en-US" altLang="ja-JP" sz="1200" dirty="0">
              <a:solidFill>
                <a:schemeClr val="bg1"/>
              </a:solidFill>
            </a:endParaRPr>
          </a:p>
          <a:p>
            <a:pPr>
              <a:defRPr/>
            </a:pPr>
            <a:r>
              <a:rPr lang="ja-JP" altLang="en-US" sz="1200" dirty="0">
                <a:solidFill>
                  <a:schemeClr val="bg1"/>
                </a:solidFill>
              </a:rPr>
              <a:t>　「　　　　」と表示されます。</a:t>
            </a:r>
            <a:endParaRPr lang="en-US" altLang="ja-JP" sz="1200" dirty="0">
              <a:solidFill>
                <a:schemeClr val="bg1"/>
              </a:solidFill>
            </a:endParaRPr>
          </a:p>
          <a:p>
            <a:pPr>
              <a:defRPr/>
            </a:pPr>
            <a:r>
              <a:rPr lang="ja-JP" altLang="en-US" sz="1200" dirty="0">
                <a:solidFill>
                  <a:schemeClr val="bg1"/>
                </a:solidFill>
              </a:rPr>
              <a:t>　「　　　　」</a:t>
            </a:r>
            <a:r>
              <a:rPr lang="en-US" altLang="ja-JP" sz="1200" dirty="0">
                <a:solidFill>
                  <a:schemeClr val="bg1"/>
                </a:solidFill>
              </a:rPr>
              <a:t>…</a:t>
            </a:r>
            <a:r>
              <a:rPr lang="ja-JP" altLang="en-US" sz="1200" dirty="0">
                <a:solidFill>
                  <a:schemeClr val="bg1"/>
                </a:solidFill>
              </a:rPr>
              <a:t>報告未実施</a:t>
            </a:r>
            <a:endParaRPr lang="en-US" altLang="ja-JP" sz="1200" dirty="0">
              <a:solidFill>
                <a:schemeClr val="bg1"/>
              </a:solidFill>
            </a:endParaRPr>
          </a:p>
          <a:p>
            <a:pPr>
              <a:defRPr/>
            </a:pPr>
            <a:r>
              <a:rPr lang="ja-JP" altLang="en-US" sz="1200" dirty="0">
                <a:solidFill>
                  <a:schemeClr val="bg1"/>
                </a:solidFill>
              </a:rPr>
              <a:t>　「　　　　」</a:t>
            </a:r>
            <a:r>
              <a:rPr lang="en-US" altLang="ja-JP" sz="1200" dirty="0">
                <a:solidFill>
                  <a:schemeClr val="bg1"/>
                </a:solidFill>
              </a:rPr>
              <a:t>…</a:t>
            </a:r>
            <a:r>
              <a:rPr lang="ja-JP" altLang="en-US" sz="1200" dirty="0">
                <a:solidFill>
                  <a:schemeClr val="bg1"/>
                </a:solidFill>
              </a:rPr>
              <a:t>報告実施、確認未実施</a:t>
            </a:r>
            <a:endParaRPr lang="en-US" altLang="ja-JP" sz="1200" dirty="0">
              <a:solidFill>
                <a:schemeClr val="bg1"/>
              </a:solidFill>
            </a:endParaRPr>
          </a:p>
          <a:p>
            <a:pPr>
              <a:defRPr/>
            </a:pPr>
            <a:r>
              <a:rPr lang="ja-JP" altLang="en-US" sz="1200" dirty="0">
                <a:solidFill>
                  <a:schemeClr val="bg1"/>
                </a:solidFill>
              </a:rPr>
              <a:t>　「　　　　」</a:t>
            </a:r>
            <a:r>
              <a:rPr lang="en-US" altLang="ja-JP" sz="1200" dirty="0">
                <a:solidFill>
                  <a:schemeClr val="bg1"/>
                </a:solidFill>
              </a:rPr>
              <a:t>…</a:t>
            </a:r>
            <a:r>
              <a:rPr lang="ja-JP" altLang="en-US" sz="1200" dirty="0">
                <a:solidFill>
                  <a:schemeClr val="bg1"/>
                </a:solidFill>
              </a:rPr>
              <a:t>報告実施、確認実施済</a:t>
            </a:r>
          </a:p>
          <a:p>
            <a:pPr>
              <a:defRPr/>
            </a:pPr>
            <a:r>
              <a:rPr lang="ja-JP" altLang="en-US" sz="1200" dirty="0">
                <a:solidFill>
                  <a:schemeClr val="bg1"/>
                </a:solidFill>
              </a:rPr>
              <a:t>・</a:t>
            </a:r>
            <a:r>
              <a:rPr lang="en-US" altLang="ja-JP" sz="1200" dirty="0">
                <a:solidFill>
                  <a:schemeClr val="bg1"/>
                </a:solidFill>
              </a:rPr>
              <a:t>OBPM</a:t>
            </a:r>
            <a:r>
              <a:rPr lang="ja-JP" altLang="en-US" sz="1200" dirty="0">
                <a:solidFill>
                  <a:schemeClr val="bg1"/>
                </a:solidFill>
              </a:rPr>
              <a:t>設定によっては、</a:t>
            </a:r>
            <a:r>
              <a:rPr lang="en-US" altLang="ja-JP" sz="1200" dirty="0">
                <a:solidFill>
                  <a:schemeClr val="bg1"/>
                </a:solidFill>
              </a:rPr>
              <a:t>PM</a:t>
            </a:r>
            <a:r>
              <a:rPr lang="ja-JP" altLang="en-US" sz="1200" dirty="0">
                <a:solidFill>
                  <a:schemeClr val="bg1"/>
                </a:solidFill>
              </a:rPr>
              <a:t>や</a:t>
            </a:r>
            <a:r>
              <a:rPr lang="en-US" altLang="ja-JP" sz="1200" dirty="0">
                <a:solidFill>
                  <a:schemeClr val="bg1"/>
                </a:solidFill>
              </a:rPr>
              <a:t>PL</a:t>
            </a:r>
            <a:r>
              <a:rPr lang="ja-JP" altLang="en-US" sz="1200" dirty="0">
                <a:solidFill>
                  <a:schemeClr val="bg1"/>
                </a:solidFill>
              </a:rPr>
              <a:t>に対しメール通知することも可能です。</a:t>
            </a:r>
          </a:p>
          <a:p>
            <a:pPr>
              <a:defRPr/>
            </a:pPr>
            <a:r>
              <a:rPr lang="ja-JP" altLang="en-US" sz="1200" dirty="0">
                <a:solidFill>
                  <a:schemeClr val="bg1"/>
                </a:solidFill>
              </a:rPr>
              <a:t>・</a:t>
            </a:r>
            <a:r>
              <a:rPr lang="en-US" altLang="ja-JP" sz="1200" dirty="0">
                <a:solidFill>
                  <a:schemeClr val="bg1"/>
                </a:solidFill>
              </a:rPr>
              <a:t>PM</a:t>
            </a:r>
            <a:r>
              <a:rPr lang="ja-JP" altLang="en-US" sz="1200" dirty="0">
                <a:solidFill>
                  <a:schemeClr val="bg1"/>
                </a:solidFill>
              </a:rPr>
              <a:t>や</a:t>
            </a:r>
            <a:r>
              <a:rPr lang="en-US" altLang="ja-JP" sz="1200" dirty="0">
                <a:solidFill>
                  <a:schemeClr val="bg1"/>
                </a:solidFill>
              </a:rPr>
              <a:t>PL</a:t>
            </a:r>
            <a:r>
              <a:rPr lang="ja-JP" altLang="en-US" sz="1200" dirty="0">
                <a:solidFill>
                  <a:schemeClr val="bg1"/>
                </a:solidFill>
              </a:rPr>
              <a:t>・メンバの進捗実績を元に進捗報告を作成します。</a:t>
            </a:r>
            <a:endParaRPr lang="en-US" altLang="ja-JP" sz="1200" dirty="0">
              <a:solidFill>
                <a:schemeClr val="bg1"/>
              </a:solidFill>
            </a:endParaRPr>
          </a:p>
          <a:p>
            <a:pPr>
              <a:defRPr/>
            </a:pPr>
            <a:r>
              <a:rPr lang="ja-JP" altLang="en-US" sz="1200" dirty="0">
                <a:solidFill>
                  <a:schemeClr val="bg1"/>
                </a:solidFill>
              </a:rPr>
              <a:t>　</a:t>
            </a:r>
            <a:r>
              <a:rPr lang="en-US" altLang="ja-JP" sz="1200" dirty="0">
                <a:solidFill>
                  <a:schemeClr val="bg1"/>
                </a:solidFill>
              </a:rPr>
              <a:t>※</a:t>
            </a:r>
            <a:r>
              <a:rPr lang="ja-JP" altLang="en-US" sz="1200" dirty="0">
                <a:solidFill>
                  <a:schemeClr val="bg1"/>
                </a:solidFill>
              </a:rPr>
              <a:t>次ページは、進捗報告（週次報告）の手順</a:t>
            </a:r>
          </a:p>
        </p:txBody>
      </p:sp>
      <p:sp>
        <p:nvSpPr>
          <p:cNvPr id="17" name="テキスト ボックス 16">
            <a:extLst>
              <a:ext uri="{FF2B5EF4-FFF2-40B4-BE49-F238E27FC236}">
                <a16:creationId xmlns:a16="http://schemas.microsoft.com/office/drawing/2014/main" id="{8D46C758-D47E-4F64-B10F-39F1688D2DDC}"/>
              </a:ext>
            </a:extLst>
          </p:cNvPr>
          <p:cNvSpPr txBox="1">
            <a:spLocks noChangeArrowheads="1"/>
          </p:cNvSpPr>
          <p:nvPr/>
        </p:nvSpPr>
        <p:spPr bwMode="auto">
          <a:xfrm>
            <a:off x="207600" y="1117147"/>
            <a:ext cx="3869100" cy="138499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プロジェクト管理ルールに従い、一定の条件を満たすプロジェクトについては、週次／月次での進捗報告を必要とする「</a:t>
            </a:r>
            <a:r>
              <a:rPr lang="en-US" altLang="ja-JP" sz="1200" dirty="0">
                <a:solidFill>
                  <a:schemeClr val="bg1"/>
                </a:solidFill>
              </a:rPr>
              <a:t>PJ</a:t>
            </a:r>
            <a:r>
              <a:rPr lang="ja-JP" altLang="en-US" sz="1200" dirty="0">
                <a:solidFill>
                  <a:schemeClr val="bg1"/>
                </a:solidFill>
              </a:rPr>
              <a:t>状況報告対象」に「レ」を入れて運用します。</a:t>
            </a:r>
          </a:p>
          <a:p>
            <a:pPr>
              <a:defRPr/>
            </a:pPr>
            <a:r>
              <a:rPr lang="ja-JP" altLang="en-US" sz="1200" dirty="0">
                <a:solidFill>
                  <a:schemeClr val="bg1"/>
                </a:solidFill>
              </a:rPr>
              <a:t>そうすることで、進捗報告が未実施の場合、アラートを上げたり、関係者へメール発信をしたり、プッシュ型の運用が可能となります。</a:t>
            </a:r>
          </a:p>
        </p:txBody>
      </p:sp>
      <p:pic>
        <p:nvPicPr>
          <p:cNvPr id="22" name="図 21">
            <a:extLst>
              <a:ext uri="{FF2B5EF4-FFF2-40B4-BE49-F238E27FC236}">
                <a16:creationId xmlns:a16="http://schemas.microsoft.com/office/drawing/2014/main" id="{3AB758F9-967D-443A-82D3-2414FBB9A2D6}"/>
              </a:ext>
            </a:extLst>
          </p:cNvPr>
          <p:cNvPicPr>
            <a:picLocks noChangeAspect="1"/>
          </p:cNvPicPr>
          <p:nvPr/>
        </p:nvPicPr>
        <p:blipFill>
          <a:blip r:embed="rId4"/>
          <a:stretch>
            <a:fillRect/>
          </a:stretch>
        </p:blipFill>
        <p:spPr>
          <a:xfrm>
            <a:off x="7148786" y="4840906"/>
            <a:ext cx="576000" cy="172052"/>
          </a:xfrm>
          <a:prstGeom prst="rect">
            <a:avLst/>
          </a:prstGeom>
        </p:spPr>
      </p:pic>
      <p:pic>
        <p:nvPicPr>
          <p:cNvPr id="23" name="図 22">
            <a:extLst>
              <a:ext uri="{FF2B5EF4-FFF2-40B4-BE49-F238E27FC236}">
                <a16:creationId xmlns:a16="http://schemas.microsoft.com/office/drawing/2014/main" id="{41DE4C1F-879D-41B3-B416-38E47AB58243}"/>
              </a:ext>
            </a:extLst>
          </p:cNvPr>
          <p:cNvPicPr>
            <a:picLocks noChangeAspect="1"/>
          </p:cNvPicPr>
          <p:nvPr/>
        </p:nvPicPr>
        <p:blipFill>
          <a:blip r:embed="rId4"/>
          <a:stretch>
            <a:fillRect/>
          </a:stretch>
        </p:blipFill>
        <p:spPr>
          <a:xfrm>
            <a:off x="7148786" y="5031407"/>
            <a:ext cx="576000" cy="172052"/>
          </a:xfrm>
          <a:prstGeom prst="rect">
            <a:avLst/>
          </a:prstGeom>
        </p:spPr>
      </p:pic>
      <p:pic>
        <p:nvPicPr>
          <p:cNvPr id="26" name="図 25">
            <a:extLst>
              <a:ext uri="{FF2B5EF4-FFF2-40B4-BE49-F238E27FC236}">
                <a16:creationId xmlns:a16="http://schemas.microsoft.com/office/drawing/2014/main" id="{82BA0F91-E8C3-4D3E-8F18-DF06E94AB736}"/>
              </a:ext>
            </a:extLst>
          </p:cNvPr>
          <p:cNvPicPr>
            <a:picLocks noChangeAspect="1"/>
          </p:cNvPicPr>
          <p:nvPr/>
        </p:nvPicPr>
        <p:blipFill>
          <a:blip r:embed="rId5"/>
          <a:stretch>
            <a:fillRect/>
          </a:stretch>
        </p:blipFill>
        <p:spPr>
          <a:xfrm>
            <a:off x="7160178" y="5415628"/>
            <a:ext cx="576000" cy="186093"/>
          </a:xfrm>
          <a:prstGeom prst="rect">
            <a:avLst/>
          </a:prstGeom>
        </p:spPr>
      </p:pic>
      <p:pic>
        <p:nvPicPr>
          <p:cNvPr id="27" name="図 26">
            <a:extLst>
              <a:ext uri="{FF2B5EF4-FFF2-40B4-BE49-F238E27FC236}">
                <a16:creationId xmlns:a16="http://schemas.microsoft.com/office/drawing/2014/main" id="{5EDD636B-5355-4936-9191-601918C94D45}"/>
              </a:ext>
            </a:extLst>
          </p:cNvPr>
          <p:cNvPicPr>
            <a:picLocks noChangeAspect="1"/>
          </p:cNvPicPr>
          <p:nvPr/>
        </p:nvPicPr>
        <p:blipFill>
          <a:blip r:embed="rId6"/>
          <a:stretch>
            <a:fillRect/>
          </a:stretch>
        </p:blipFill>
        <p:spPr>
          <a:xfrm>
            <a:off x="7159393" y="5218002"/>
            <a:ext cx="576000" cy="192000"/>
          </a:xfrm>
          <a:prstGeom prst="rect">
            <a:avLst/>
          </a:prstGeom>
        </p:spPr>
      </p:pic>
    </p:spTree>
    <p:extLst>
      <p:ext uri="{BB962C8B-B14F-4D97-AF65-F5344CB8AC3E}">
        <p14:creationId xmlns:p14="http://schemas.microsoft.com/office/powerpoint/2010/main" val="3477255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84877A7-BA8D-4AFF-B984-F19F54BB42DF}"/>
              </a:ext>
            </a:extLst>
          </p:cNvPr>
          <p:cNvPicPr>
            <a:picLocks noChangeAspect="1"/>
          </p:cNvPicPr>
          <p:nvPr/>
        </p:nvPicPr>
        <p:blipFill>
          <a:blip r:embed="rId2"/>
          <a:stretch>
            <a:fillRect/>
          </a:stretch>
        </p:blipFill>
        <p:spPr>
          <a:xfrm>
            <a:off x="2922668" y="1133009"/>
            <a:ext cx="5617263" cy="3124666"/>
          </a:xfrm>
          <a:prstGeom prst="rect">
            <a:avLst/>
          </a:prstGeom>
          <a:ln w="12700">
            <a:solidFill>
              <a:schemeClr val="bg1">
                <a:lumMod val="50000"/>
              </a:schemeClr>
            </a:solidFill>
          </a:ln>
        </p:spPr>
      </p:pic>
      <p:pic>
        <p:nvPicPr>
          <p:cNvPr id="28" name="図 27">
            <a:extLst>
              <a:ext uri="{FF2B5EF4-FFF2-40B4-BE49-F238E27FC236}">
                <a16:creationId xmlns:a16="http://schemas.microsoft.com/office/drawing/2014/main" id="{19A7E3EE-0E7E-4446-AA63-24E45DC1AD9A}"/>
              </a:ext>
            </a:extLst>
          </p:cNvPr>
          <p:cNvPicPr>
            <a:picLocks noChangeAspect="1"/>
          </p:cNvPicPr>
          <p:nvPr/>
        </p:nvPicPr>
        <p:blipFill>
          <a:blip r:embed="rId3"/>
          <a:stretch>
            <a:fillRect/>
          </a:stretch>
        </p:blipFill>
        <p:spPr>
          <a:xfrm>
            <a:off x="495224" y="2970628"/>
            <a:ext cx="8047567" cy="3692314"/>
          </a:xfrm>
          <a:prstGeom prst="rect">
            <a:avLst/>
          </a:prstGeom>
          <a:ln w="12700">
            <a:solidFill>
              <a:schemeClr val="bg1">
                <a:lumMod val="50000"/>
              </a:schemeClr>
            </a:solidFill>
          </a:ln>
        </p:spPr>
      </p:pic>
      <p:pic>
        <p:nvPicPr>
          <p:cNvPr id="34" name="図 33">
            <a:extLst>
              <a:ext uri="{FF2B5EF4-FFF2-40B4-BE49-F238E27FC236}">
                <a16:creationId xmlns:a16="http://schemas.microsoft.com/office/drawing/2014/main" id="{2B57B6F3-AA15-45E7-BB50-F12475991114}"/>
              </a:ext>
            </a:extLst>
          </p:cNvPr>
          <p:cNvPicPr>
            <a:picLocks noChangeAspect="1"/>
          </p:cNvPicPr>
          <p:nvPr/>
        </p:nvPicPr>
        <p:blipFill>
          <a:blip r:embed="rId4"/>
          <a:stretch>
            <a:fillRect/>
          </a:stretch>
        </p:blipFill>
        <p:spPr>
          <a:xfrm>
            <a:off x="5791597" y="2309863"/>
            <a:ext cx="2767384" cy="1085857"/>
          </a:xfrm>
          <a:prstGeom prst="rect">
            <a:avLst/>
          </a:prstGeom>
          <a:ln w="12700">
            <a:solidFill>
              <a:schemeClr val="bg1">
                <a:lumMod val="50000"/>
              </a:schemeClr>
            </a:solidFill>
          </a:ln>
        </p:spPr>
      </p:pic>
      <p:pic>
        <p:nvPicPr>
          <p:cNvPr id="26" name="図 25">
            <a:extLst>
              <a:ext uri="{FF2B5EF4-FFF2-40B4-BE49-F238E27FC236}">
                <a16:creationId xmlns:a16="http://schemas.microsoft.com/office/drawing/2014/main" id="{C9FA2E4D-095A-4998-B41E-DCEC540794C5}"/>
              </a:ext>
            </a:extLst>
          </p:cNvPr>
          <p:cNvPicPr>
            <a:picLocks noChangeAspect="1"/>
          </p:cNvPicPr>
          <p:nvPr/>
        </p:nvPicPr>
        <p:blipFill>
          <a:blip r:embed="rId5"/>
          <a:stretch>
            <a:fillRect/>
          </a:stretch>
        </p:blipFill>
        <p:spPr>
          <a:xfrm>
            <a:off x="493560" y="1119757"/>
            <a:ext cx="2181529" cy="1762371"/>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２．アラート管理</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p:txBody>
          <a:bodyPr/>
          <a:lstStyle/>
          <a:p>
            <a:pPr marL="0" indent="0">
              <a:buNone/>
            </a:pPr>
            <a:r>
              <a:rPr lang="ja-JP" altLang="en-US" dirty="0"/>
              <a:t>進捗報告登録実施（週次報告の手順）</a:t>
            </a:r>
            <a:endParaRPr kumimoji="1" lang="ja-JP" altLang="en-US" dirty="0"/>
          </a:p>
        </p:txBody>
      </p:sp>
      <p:sp>
        <p:nvSpPr>
          <p:cNvPr id="5" name="正方形/長方形 4">
            <a:extLst>
              <a:ext uri="{FF2B5EF4-FFF2-40B4-BE49-F238E27FC236}">
                <a16:creationId xmlns:a16="http://schemas.microsoft.com/office/drawing/2014/main" id="{37832FF9-740F-4628-99AF-71282308CCF8}"/>
              </a:ext>
            </a:extLst>
          </p:cNvPr>
          <p:cNvSpPr/>
          <p:nvPr/>
        </p:nvSpPr>
        <p:spPr>
          <a:xfrm>
            <a:off x="5723908" y="3701796"/>
            <a:ext cx="2592288" cy="26338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9" name="コンテンツ プレースホルダ 2">
            <a:extLst>
              <a:ext uri="{FF2B5EF4-FFF2-40B4-BE49-F238E27FC236}">
                <a16:creationId xmlns:a16="http://schemas.microsoft.com/office/drawing/2014/main" id="{4C7116B2-46B3-43FB-88ED-1307E282F4B6}"/>
              </a:ext>
            </a:extLst>
          </p:cNvPr>
          <p:cNvSpPr txBox="1">
            <a:spLocks/>
          </p:cNvSpPr>
          <p:nvPr/>
        </p:nvSpPr>
        <p:spPr bwMode="auto">
          <a:xfrm>
            <a:off x="8714051" y="1054687"/>
            <a:ext cx="3363211" cy="4973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2075" marR="0" lvl="0" indent="-92075" algn="l" defTabSz="914400" rtl="0" eaLnBrk="0" fontAlgn="base" latinLnBrk="0" hangingPunct="0">
              <a:lnSpc>
                <a:spcPct val="100000"/>
              </a:lnSpc>
              <a:spcBef>
                <a:spcPct val="20000"/>
              </a:spcBef>
              <a:spcAft>
                <a:spcPct val="0"/>
              </a:spcAft>
              <a:buClrTx/>
              <a:buSzTx/>
              <a:tabLst/>
              <a:defRPr/>
            </a:pPr>
            <a:r>
              <a:rPr kumimoji="1" lang="ja-JP" altLang="en-US" sz="1200" b="0" i="0" u="none" strike="noStrike" kern="0" cap="none" spc="0" normalizeH="0" baseline="0" noProof="0" dirty="0">
                <a:ln>
                  <a:noFill/>
                </a:ln>
                <a:effectLst/>
                <a:uLnTx/>
                <a:uFillTx/>
                <a:latin typeface="+mn-ea"/>
                <a:ea typeface="+mn-ea"/>
                <a:cs typeface="+mn-cs"/>
              </a:rPr>
              <a:t>①</a:t>
            </a:r>
            <a:r>
              <a:rPr kumimoji="1" lang="ja-JP" altLang="en-US" sz="1200" kern="0" dirty="0">
                <a:latin typeface="+mn-ea"/>
              </a:rPr>
              <a:t>新規</a:t>
            </a:r>
            <a:r>
              <a:rPr kumimoji="1" lang="ja-JP" altLang="en-US" sz="1200" b="0" i="0" u="none" strike="noStrike" kern="0" cap="none" spc="0" normalizeH="0" baseline="0" noProof="0" dirty="0">
                <a:ln>
                  <a:noFill/>
                </a:ln>
                <a:effectLst/>
                <a:uLnTx/>
                <a:uFillTx/>
                <a:latin typeface="+mn-ea"/>
                <a:ea typeface="+mn-ea"/>
                <a:cs typeface="+mn-cs"/>
              </a:rPr>
              <a:t>を選択します。</a:t>
            </a:r>
            <a:endParaRPr kumimoji="1" lang="en-US" altLang="ja-JP" sz="1200" b="0" i="0" u="none" strike="noStrike" kern="0" cap="none" spc="0" normalizeH="0" baseline="0" noProof="0" dirty="0">
              <a:ln>
                <a:noFill/>
              </a:ln>
              <a:effectLst/>
              <a:uLnTx/>
              <a:uFillTx/>
              <a:latin typeface="+mn-ea"/>
              <a:ea typeface="+mn-ea"/>
              <a:cs typeface="+mn-cs"/>
            </a:endParaRPr>
          </a:p>
          <a:p>
            <a:pPr marL="92075" lvl="0" indent="-92075" defTabSz="914400" eaLnBrk="0" fontAlgn="base" hangingPunct="0">
              <a:spcBef>
                <a:spcPct val="20000"/>
              </a:spcBef>
              <a:spcAft>
                <a:spcPct val="0"/>
              </a:spcAft>
              <a:defRPr/>
            </a:pPr>
            <a:r>
              <a:rPr kumimoji="1" lang="ja-JP" altLang="en-US" sz="1200" kern="0" dirty="0">
                <a:latin typeface="+mn-ea"/>
              </a:rPr>
              <a:t>②ダイアログ画面が表示されるので、週次報告の場合は「通常報告」を選択します。</a:t>
            </a:r>
            <a:endParaRPr kumimoji="1" lang="en-US" altLang="ja-JP" sz="1200" kern="0" dirty="0">
              <a:latin typeface="+mn-ea"/>
            </a:endParaRPr>
          </a:p>
          <a:p>
            <a:pPr marL="92075" lvl="0" indent="-92075" defTabSz="914400" eaLnBrk="0" fontAlgn="base" hangingPunct="0">
              <a:spcBef>
                <a:spcPct val="20000"/>
              </a:spcBef>
              <a:spcAft>
                <a:spcPct val="0"/>
              </a:spcAft>
              <a:defRPr/>
            </a:pPr>
            <a:r>
              <a:rPr kumimoji="1" lang="ja-JP" altLang="en-US" sz="1200" kern="0" dirty="0">
                <a:latin typeface="+mn-ea"/>
              </a:rPr>
              <a:t>③工程</a:t>
            </a:r>
            <a:r>
              <a:rPr kumimoji="1" lang="ja-JP" altLang="en-US" sz="1200" b="0" i="0" u="none" strike="noStrike" kern="0" cap="none" spc="0" normalizeH="0" baseline="0" noProof="0" dirty="0">
                <a:ln>
                  <a:noFill/>
                </a:ln>
                <a:effectLst/>
                <a:uLnTx/>
                <a:uFillTx/>
                <a:latin typeface="+mn-ea"/>
                <a:ea typeface="+mn-ea"/>
                <a:cs typeface="+mn-cs"/>
              </a:rPr>
              <a:t>を選択します。</a:t>
            </a:r>
            <a:endParaRPr kumimoji="1" lang="en-US" altLang="ja-JP" sz="1200" b="0" i="0" u="none" strike="noStrike" kern="0" cap="none" spc="0" normalizeH="0" baseline="0" noProof="0" dirty="0">
              <a:ln>
                <a:noFill/>
              </a:ln>
              <a:effectLst/>
              <a:uLnTx/>
              <a:uFillTx/>
              <a:latin typeface="+mn-ea"/>
              <a:ea typeface="+mn-ea"/>
              <a:cs typeface="+mn-cs"/>
            </a:endParaRPr>
          </a:p>
          <a:p>
            <a:pPr marL="92075" lvl="0" indent="-92075" defTabSz="914400" eaLnBrk="0" fontAlgn="base" hangingPunct="0">
              <a:spcBef>
                <a:spcPct val="20000"/>
              </a:spcBef>
              <a:spcAft>
                <a:spcPct val="0"/>
              </a:spcAft>
              <a:defRPr/>
            </a:pPr>
            <a:r>
              <a:rPr kumimoji="1" lang="ja-JP" altLang="en-US" sz="1200" kern="0" dirty="0">
                <a:latin typeface="+mn-ea"/>
              </a:rPr>
              <a:t>④工程</a:t>
            </a:r>
            <a:r>
              <a:rPr kumimoji="1" lang="ja-JP" altLang="en-US" sz="1200" b="0" i="0" u="none" strike="noStrike" kern="0" cap="none" spc="0" normalizeH="0" baseline="0" noProof="0" dirty="0">
                <a:ln>
                  <a:noFill/>
                </a:ln>
                <a:effectLst/>
                <a:uLnTx/>
                <a:uFillTx/>
                <a:latin typeface="+mn-ea"/>
                <a:ea typeface="+mn-ea"/>
                <a:cs typeface="+mn-cs"/>
              </a:rPr>
              <a:t>を選択すると、選択した工程に応じた定量報告が自動作成されます。</a:t>
            </a:r>
            <a:endParaRPr kumimoji="1" lang="en-US" altLang="ja-JP" sz="1200" b="0" i="0" u="none" strike="noStrike" kern="0" cap="none" spc="0" normalizeH="0" baseline="0" noProof="0" dirty="0">
              <a:ln>
                <a:noFill/>
              </a:ln>
              <a:effectLst/>
              <a:uLnTx/>
              <a:uFillTx/>
              <a:latin typeface="+mn-ea"/>
              <a:ea typeface="+mn-ea"/>
              <a:cs typeface="+mn-cs"/>
            </a:endParaRPr>
          </a:p>
          <a:p>
            <a:pPr marL="92075" marR="0" lvl="0" indent="-92075" algn="l" defTabSz="914400" rtl="0" eaLnBrk="0" fontAlgn="base" latinLnBrk="0" hangingPunct="0">
              <a:lnSpc>
                <a:spcPct val="100000"/>
              </a:lnSpc>
              <a:spcBef>
                <a:spcPct val="20000"/>
              </a:spcBef>
              <a:spcAft>
                <a:spcPct val="0"/>
              </a:spcAft>
              <a:buClrTx/>
              <a:buSzTx/>
              <a:tabLst/>
              <a:defRPr/>
            </a:pPr>
            <a:r>
              <a:rPr kumimoji="1" lang="en-US" altLang="ja-JP" sz="1200" b="0" i="0" u="none" strike="noStrike" kern="0" cap="none" spc="0" normalizeH="0" baseline="0" noProof="0" dirty="0">
                <a:ln>
                  <a:noFill/>
                </a:ln>
                <a:solidFill>
                  <a:srgbClr val="FF0000"/>
                </a:solidFill>
                <a:effectLst/>
                <a:uLnTx/>
                <a:uFillTx/>
                <a:latin typeface="+mn-ea"/>
                <a:ea typeface="+mn-ea"/>
                <a:cs typeface="+mn-cs"/>
              </a:rPr>
              <a:t>※</a:t>
            </a:r>
            <a:r>
              <a:rPr kumimoji="1" lang="ja-JP" altLang="en-US" sz="1200" b="0" i="0" u="none" strike="noStrike" kern="0" cap="none" spc="0" normalizeH="0" baseline="0" noProof="0" dirty="0">
                <a:ln>
                  <a:noFill/>
                </a:ln>
                <a:solidFill>
                  <a:srgbClr val="FF0000"/>
                </a:solidFill>
                <a:effectLst/>
                <a:uLnTx/>
                <a:uFillTx/>
                <a:latin typeface="+mn-ea"/>
                <a:ea typeface="+mn-ea"/>
                <a:cs typeface="+mn-cs"/>
              </a:rPr>
              <a:t>定量報告はプロジェクトの実績工数や進捗情報から作成されます。進捗報告登録をする前には、メンバーに実績の入力（</a:t>
            </a:r>
            <a:r>
              <a:rPr kumimoji="1" lang="en-US" altLang="ja-JP" sz="1200" b="0" i="0" u="none" strike="noStrike" kern="0" cap="none" spc="0" normalizeH="0" baseline="0" noProof="0" dirty="0">
                <a:ln>
                  <a:noFill/>
                </a:ln>
                <a:solidFill>
                  <a:srgbClr val="FF0000"/>
                </a:solidFill>
                <a:effectLst/>
                <a:uLnTx/>
                <a:uFillTx/>
                <a:latin typeface="+mn-ea"/>
                <a:ea typeface="+mn-ea"/>
                <a:cs typeface="+mn-cs"/>
                <a:hlinkClick r:id="" action="ppaction://noaction"/>
              </a:rPr>
              <a:t>【</a:t>
            </a:r>
            <a:r>
              <a:rPr kumimoji="1" lang="ja-JP" altLang="en-US" sz="1200" b="0" i="0" u="none" strike="noStrike" kern="0" cap="none" spc="0" normalizeH="0" baseline="0" noProof="0" dirty="0">
                <a:ln>
                  <a:noFill/>
                </a:ln>
                <a:solidFill>
                  <a:srgbClr val="FF0000"/>
                </a:solidFill>
                <a:effectLst/>
                <a:uLnTx/>
                <a:uFillTx/>
                <a:latin typeface="+mn-ea"/>
                <a:ea typeface="+mn-ea"/>
                <a:cs typeface="+mn-cs"/>
                <a:hlinkClick r:id="" action="ppaction://noaction"/>
              </a:rPr>
              <a:t>プロジェクト別工数入力</a:t>
            </a:r>
            <a:r>
              <a:rPr kumimoji="1" lang="en-US" altLang="ja-JP" sz="1200" b="0" i="0" u="none" strike="noStrike" kern="0" cap="none" spc="0" normalizeH="0" baseline="0" noProof="0" dirty="0">
                <a:ln>
                  <a:noFill/>
                </a:ln>
                <a:solidFill>
                  <a:srgbClr val="FF0000"/>
                </a:solidFill>
                <a:effectLst/>
                <a:uLnTx/>
                <a:uFillTx/>
                <a:latin typeface="+mn-ea"/>
                <a:ea typeface="+mn-ea"/>
                <a:cs typeface="+mn-cs"/>
                <a:hlinkClick r:id="" action="ppaction://noaction"/>
              </a:rPr>
              <a:t>】</a:t>
            </a:r>
            <a:r>
              <a:rPr kumimoji="1" lang="ja-JP" altLang="en-US" sz="1200" b="0" i="0" u="none" strike="noStrike" kern="0" cap="none" spc="0" normalizeH="0" baseline="0" noProof="0" dirty="0" err="1">
                <a:ln>
                  <a:noFill/>
                </a:ln>
                <a:solidFill>
                  <a:srgbClr val="FF0000"/>
                </a:solidFill>
                <a:effectLst/>
                <a:uLnTx/>
                <a:uFillTx/>
                <a:latin typeface="+mn-ea"/>
                <a:ea typeface="+mn-ea"/>
                <a:cs typeface="+mn-cs"/>
              </a:rPr>
              <a:t>が完</a:t>
            </a:r>
            <a:r>
              <a:rPr kumimoji="1" lang="ja-JP" altLang="en-US" sz="1200" b="0" i="0" u="none" strike="noStrike" kern="0" cap="none" spc="0" normalizeH="0" baseline="0" noProof="0" dirty="0">
                <a:ln>
                  <a:noFill/>
                </a:ln>
                <a:solidFill>
                  <a:srgbClr val="FF0000"/>
                </a:solidFill>
                <a:effectLst/>
                <a:uLnTx/>
                <a:uFillTx/>
                <a:latin typeface="+mn-ea"/>
                <a:ea typeface="+mn-ea"/>
                <a:cs typeface="+mn-cs"/>
              </a:rPr>
              <a:t>了しているか確認します</a:t>
            </a:r>
            <a:r>
              <a:rPr kumimoji="1" lang="ja-JP" altLang="en-US" sz="1200" b="0" i="0" u="none" strike="noStrike" kern="0" cap="none" spc="0" normalizeH="0" baseline="0" noProof="0" dirty="0">
                <a:ln>
                  <a:noFill/>
                </a:ln>
                <a:effectLst/>
                <a:uLnTx/>
                <a:uFillTx/>
                <a:latin typeface="+mn-ea"/>
                <a:ea typeface="+mn-ea"/>
                <a:cs typeface="+mn-cs"/>
              </a:rPr>
              <a:t>。</a:t>
            </a:r>
            <a:endParaRPr kumimoji="1" lang="en-US" altLang="ja-JP" sz="1200" b="0" i="0" u="none" strike="noStrike" kern="0" cap="none" spc="0" normalizeH="0" baseline="0" noProof="0" dirty="0">
              <a:ln>
                <a:noFill/>
              </a:ln>
              <a:effectLst/>
              <a:uLnTx/>
              <a:uFillTx/>
              <a:latin typeface="+mn-ea"/>
              <a:ea typeface="+mn-ea"/>
              <a:cs typeface="+mn-cs"/>
            </a:endParaRPr>
          </a:p>
          <a:p>
            <a:pPr marL="92075" marR="0" lvl="0" indent="-92075" algn="l" defTabSz="914400" rtl="0" eaLnBrk="0" fontAlgn="base" latinLnBrk="0" hangingPunct="0">
              <a:lnSpc>
                <a:spcPct val="100000"/>
              </a:lnSpc>
              <a:spcBef>
                <a:spcPct val="20000"/>
              </a:spcBef>
              <a:spcAft>
                <a:spcPct val="0"/>
              </a:spcAft>
              <a:buClrTx/>
              <a:buSzTx/>
              <a:tabLst/>
              <a:defRPr/>
            </a:pPr>
            <a:r>
              <a:rPr kumimoji="1" lang="ja-JP" altLang="en-US" sz="1200" b="0" i="0" u="none" strike="noStrike" kern="0" cap="none" spc="0" normalizeH="0" baseline="0" noProof="0" dirty="0">
                <a:ln>
                  <a:noFill/>
                </a:ln>
                <a:effectLst/>
                <a:uLnTx/>
                <a:uFillTx/>
                <a:latin typeface="+mn-ea"/>
                <a:ea typeface="+mn-ea"/>
                <a:cs typeface="+mn-cs"/>
              </a:rPr>
              <a:t>⑤定性報告を入力します。</a:t>
            </a:r>
            <a:endParaRPr kumimoji="1" lang="en-US" altLang="ja-JP" sz="1200" b="0" i="0" u="none" strike="noStrike" kern="0" cap="none" spc="0" normalizeH="0" baseline="0" noProof="0" dirty="0">
              <a:ln>
                <a:noFill/>
              </a:ln>
              <a:effectLst/>
              <a:uLnTx/>
              <a:uFillTx/>
              <a:latin typeface="+mn-ea"/>
              <a:ea typeface="+mn-ea"/>
              <a:cs typeface="+mn-cs"/>
            </a:endParaRPr>
          </a:p>
          <a:p>
            <a:pPr marL="92075" marR="0" lvl="0" indent="-92075"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0" cap="none" spc="0" normalizeH="0" baseline="0" noProof="0" dirty="0">
                <a:ln>
                  <a:noFill/>
                </a:ln>
                <a:solidFill>
                  <a:srgbClr val="FF0000"/>
                </a:solidFill>
                <a:effectLst/>
                <a:uLnTx/>
                <a:uFillTx/>
                <a:latin typeface="+mn-ea"/>
                <a:ea typeface="+mn-ea"/>
                <a:cs typeface="+mn-cs"/>
              </a:rPr>
              <a:t>※</a:t>
            </a:r>
            <a:r>
              <a:rPr lang="ja-JP" altLang="en-US" sz="1200" kern="0" dirty="0">
                <a:solidFill>
                  <a:srgbClr val="FF0000"/>
                </a:solidFill>
                <a:latin typeface="+mn-ea"/>
                <a:ea typeface="+mn-ea"/>
              </a:rPr>
              <a:t>確認欄の「レ」（チェック）について</a:t>
            </a:r>
            <a:endParaRPr lang="en-US" altLang="ja-JP" sz="1200" kern="0" dirty="0">
              <a:solidFill>
                <a:srgbClr val="FF0000"/>
              </a:solidFill>
              <a:latin typeface="+mn-ea"/>
              <a:ea typeface="+mn-ea"/>
            </a:endParaRPr>
          </a:p>
          <a:p>
            <a:pPr marL="92075" marR="0" lvl="0" indent="-92075" algn="l" defTabSz="914400" rtl="0" eaLnBrk="0" fontAlgn="base" latinLnBrk="0" hangingPunct="0">
              <a:lnSpc>
                <a:spcPct val="100000"/>
              </a:lnSpc>
              <a:spcBef>
                <a:spcPct val="20000"/>
              </a:spcBef>
              <a:spcAft>
                <a:spcPct val="0"/>
              </a:spcAft>
              <a:buClrTx/>
              <a:buSzTx/>
              <a:buFontTx/>
              <a:buNone/>
              <a:tabLst/>
              <a:defRPr/>
            </a:pPr>
            <a:r>
              <a:rPr kumimoji="1" lang="ja-JP" altLang="en-US" sz="1200" b="0" i="0" u="none" strike="noStrike" kern="0" cap="none" spc="0" normalizeH="0" baseline="0" noProof="0" dirty="0">
                <a:ln>
                  <a:noFill/>
                </a:ln>
                <a:solidFill>
                  <a:srgbClr val="FF0000"/>
                </a:solidFill>
                <a:effectLst/>
                <a:uLnTx/>
                <a:uFillTx/>
                <a:latin typeface="+mn-ea"/>
                <a:ea typeface="+mn-ea"/>
                <a:cs typeface="+mn-cs"/>
              </a:rPr>
              <a:t>　進捗報告は、現場からの一方的な報告とならぬよう上長が必ずチェックする運用が望ましいです。</a:t>
            </a:r>
            <a:endParaRPr kumimoji="1" lang="en-US" altLang="ja-JP" sz="1200" b="0" i="0" u="none" strike="noStrike" kern="0" cap="none" spc="0" normalizeH="0" baseline="0" noProof="0" dirty="0">
              <a:ln>
                <a:noFill/>
              </a:ln>
              <a:solidFill>
                <a:srgbClr val="FF0000"/>
              </a:solidFill>
              <a:effectLst/>
              <a:uLnTx/>
              <a:uFillTx/>
              <a:latin typeface="+mn-ea"/>
              <a:ea typeface="+mn-ea"/>
              <a:cs typeface="+mn-cs"/>
            </a:endParaRPr>
          </a:p>
          <a:p>
            <a:pPr marL="92075" lvl="0" indent="-92075" eaLnBrk="0" hangingPunct="0">
              <a:spcBef>
                <a:spcPct val="20000"/>
              </a:spcBef>
              <a:defRPr/>
            </a:pPr>
            <a:r>
              <a:rPr lang="en-US" altLang="ja-JP" sz="1200" kern="0" dirty="0">
                <a:latin typeface="+mn-ea"/>
                <a:ea typeface="+mn-ea"/>
              </a:rPr>
              <a:t>※</a:t>
            </a:r>
            <a:r>
              <a:rPr lang="ja-JP" altLang="en-US" sz="1200" kern="0" dirty="0">
                <a:latin typeface="+mn-ea"/>
                <a:ea typeface="+mn-ea"/>
              </a:rPr>
              <a:t>報告区分の「月次報告」について</a:t>
            </a:r>
            <a:endParaRPr lang="en-US" altLang="ja-JP" sz="1200" kern="0" dirty="0">
              <a:latin typeface="+mn-ea"/>
              <a:ea typeface="+mn-ea"/>
            </a:endParaRPr>
          </a:p>
          <a:p>
            <a:pPr marL="92075" lvl="0" indent="-92075" eaLnBrk="0" hangingPunct="0">
              <a:spcBef>
                <a:spcPct val="20000"/>
              </a:spcBef>
              <a:defRPr/>
            </a:pPr>
            <a:r>
              <a:rPr lang="en-US" altLang="ja-JP" sz="1200" kern="0" dirty="0">
                <a:latin typeface="+mn-ea"/>
                <a:ea typeface="+mn-ea"/>
              </a:rPr>
              <a:t>	</a:t>
            </a:r>
            <a:r>
              <a:rPr lang="ja-JP" altLang="en-US" sz="1200" kern="0" dirty="0">
                <a:latin typeface="+mn-ea"/>
                <a:ea typeface="+mn-ea"/>
              </a:rPr>
              <a:t>月次報告の場合には、「月次報告」を選択します。月に１つしか作成できません。月次報告を作成していない場合、仮締め処理にて必要に応じて自動で作成されます。</a:t>
            </a:r>
            <a:endParaRPr lang="en-US" altLang="ja-JP" sz="1200" kern="0" dirty="0">
              <a:latin typeface="+mn-ea"/>
              <a:ea typeface="+mn-ea"/>
            </a:endParaRPr>
          </a:p>
        </p:txBody>
      </p:sp>
      <p:sp>
        <p:nvSpPr>
          <p:cNvPr id="11" name="正方形/長方形 10">
            <a:extLst>
              <a:ext uri="{FF2B5EF4-FFF2-40B4-BE49-F238E27FC236}">
                <a16:creationId xmlns:a16="http://schemas.microsoft.com/office/drawing/2014/main" id="{A3FBE92D-B945-491C-960C-A6D12B90E00B}"/>
              </a:ext>
            </a:extLst>
          </p:cNvPr>
          <p:cNvSpPr/>
          <p:nvPr/>
        </p:nvSpPr>
        <p:spPr>
          <a:xfrm>
            <a:off x="585430" y="2476216"/>
            <a:ext cx="805220" cy="19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2" name="正方形/長方形 11">
            <a:extLst>
              <a:ext uri="{FF2B5EF4-FFF2-40B4-BE49-F238E27FC236}">
                <a16:creationId xmlns:a16="http://schemas.microsoft.com/office/drawing/2014/main" id="{071AAA04-FA66-4E48-8875-782AA20B43AD}"/>
              </a:ext>
            </a:extLst>
          </p:cNvPr>
          <p:cNvSpPr/>
          <p:nvPr/>
        </p:nvSpPr>
        <p:spPr>
          <a:xfrm>
            <a:off x="4388437" y="2467221"/>
            <a:ext cx="191806" cy="6259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4" name="正方形/長方形 13">
            <a:extLst>
              <a:ext uri="{FF2B5EF4-FFF2-40B4-BE49-F238E27FC236}">
                <a16:creationId xmlns:a16="http://schemas.microsoft.com/office/drawing/2014/main" id="{FB9AB901-FCD0-42F0-966E-D85B1A6A49E5}"/>
              </a:ext>
            </a:extLst>
          </p:cNvPr>
          <p:cNvSpPr/>
          <p:nvPr/>
        </p:nvSpPr>
        <p:spPr>
          <a:xfrm>
            <a:off x="8081999" y="1749281"/>
            <a:ext cx="440312" cy="2376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5" name="下矢印 13">
            <a:extLst>
              <a:ext uri="{FF2B5EF4-FFF2-40B4-BE49-F238E27FC236}">
                <a16:creationId xmlns:a16="http://schemas.microsoft.com/office/drawing/2014/main" id="{2CF12F7F-47DD-4325-8C50-8B3B204D76CA}"/>
              </a:ext>
            </a:extLst>
          </p:cNvPr>
          <p:cNvSpPr/>
          <p:nvPr/>
        </p:nvSpPr>
        <p:spPr>
          <a:xfrm>
            <a:off x="8006382" y="2037596"/>
            <a:ext cx="360362" cy="254518"/>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6" name="下矢印 14">
            <a:extLst>
              <a:ext uri="{FF2B5EF4-FFF2-40B4-BE49-F238E27FC236}">
                <a16:creationId xmlns:a16="http://schemas.microsoft.com/office/drawing/2014/main" id="{6A5A6B97-D617-4085-8114-BD328C869543}"/>
              </a:ext>
            </a:extLst>
          </p:cNvPr>
          <p:cNvSpPr/>
          <p:nvPr/>
        </p:nvSpPr>
        <p:spPr>
          <a:xfrm rot="16200000">
            <a:off x="2752070" y="2271135"/>
            <a:ext cx="360362"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9" name="正方形/長方形 18">
            <a:extLst>
              <a:ext uri="{FF2B5EF4-FFF2-40B4-BE49-F238E27FC236}">
                <a16:creationId xmlns:a16="http://schemas.microsoft.com/office/drawing/2014/main" id="{65ECE155-0695-4CE6-93B1-0CEFE96DE3B8}"/>
              </a:ext>
            </a:extLst>
          </p:cNvPr>
          <p:cNvSpPr/>
          <p:nvPr/>
        </p:nvSpPr>
        <p:spPr>
          <a:xfrm>
            <a:off x="2919808" y="3665923"/>
            <a:ext cx="1428393" cy="22980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0" name="正方形/長方形 19">
            <a:extLst>
              <a:ext uri="{FF2B5EF4-FFF2-40B4-BE49-F238E27FC236}">
                <a16:creationId xmlns:a16="http://schemas.microsoft.com/office/drawing/2014/main" id="{8B619436-D433-4C69-AD27-860BC900FB66}"/>
              </a:ext>
            </a:extLst>
          </p:cNvPr>
          <p:cNvSpPr/>
          <p:nvPr/>
        </p:nvSpPr>
        <p:spPr>
          <a:xfrm>
            <a:off x="2972917" y="4191510"/>
            <a:ext cx="2698988" cy="17223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9" name="円/楕円 13">
            <a:extLst>
              <a:ext uri="{FF2B5EF4-FFF2-40B4-BE49-F238E27FC236}">
                <a16:creationId xmlns:a16="http://schemas.microsoft.com/office/drawing/2014/main" id="{C514CAEB-C93C-4176-A03F-EDAA2931B741}"/>
              </a:ext>
            </a:extLst>
          </p:cNvPr>
          <p:cNvSpPr/>
          <p:nvPr/>
        </p:nvSpPr>
        <p:spPr>
          <a:xfrm>
            <a:off x="7866395" y="1290743"/>
            <a:ext cx="469307" cy="44869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30" name="円/楕円 13">
            <a:extLst>
              <a:ext uri="{FF2B5EF4-FFF2-40B4-BE49-F238E27FC236}">
                <a16:creationId xmlns:a16="http://schemas.microsoft.com/office/drawing/2014/main" id="{6EF0DC9D-FC35-4DBF-BAD4-A5E5B34D75E8}"/>
              </a:ext>
            </a:extLst>
          </p:cNvPr>
          <p:cNvSpPr/>
          <p:nvPr/>
        </p:nvSpPr>
        <p:spPr>
          <a:xfrm>
            <a:off x="2434311" y="4153531"/>
            <a:ext cx="469307" cy="44869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4</a:t>
            </a:r>
            <a:endParaRPr lang="ja-JP" altLang="en-US" sz="1200" dirty="0"/>
          </a:p>
        </p:txBody>
      </p:sp>
      <p:sp>
        <p:nvSpPr>
          <p:cNvPr id="31" name="円/楕円 13">
            <a:extLst>
              <a:ext uri="{FF2B5EF4-FFF2-40B4-BE49-F238E27FC236}">
                <a16:creationId xmlns:a16="http://schemas.microsoft.com/office/drawing/2014/main" id="{5F830371-AE2A-4107-91E5-103A2D4F4F43}"/>
              </a:ext>
            </a:extLst>
          </p:cNvPr>
          <p:cNvSpPr/>
          <p:nvPr/>
        </p:nvSpPr>
        <p:spPr>
          <a:xfrm>
            <a:off x="2440435" y="3541213"/>
            <a:ext cx="469307" cy="44869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3</a:t>
            </a:r>
            <a:endParaRPr lang="ja-JP" altLang="en-US" sz="1200" dirty="0"/>
          </a:p>
        </p:txBody>
      </p:sp>
      <p:sp>
        <p:nvSpPr>
          <p:cNvPr id="32" name="円/楕円 13">
            <a:extLst>
              <a:ext uri="{FF2B5EF4-FFF2-40B4-BE49-F238E27FC236}">
                <a16:creationId xmlns:a16="http://schemas.microsoft.com/office/drawing/2014/main" id="{42618F2E-9E84-4235-BDB5-4CD983D5CAE7}"/>
              </a:ext>
            </a:extLst>
          </p:cNvPr>
          <p:cNvSpPr/>
          <p:nvPr/>
        </p:nvSpPr>
        <p:spPr>
          <a:xfrm>
            <a:off x="6115932" y="2878077"/>
            <a:ext cx="469307" cy="44869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p>
        </p:txBody>
      </p:sp>
      <p:sp>
        <p:nvSpPr>
          <p:cNvPr id="35" name="円/楕円 13">
            <a:extLst>
              <a:ext uri="{FF2B5EF4-FFF2-40B4-BE49-F238E27FC236}">
                <a16:creationId xmlns:a16="http://schemas.microsoft.com/office/drawing/2014/main" id="{FBA2825A-0033-4EEF-A773-8CD2E3B2A235}"/>
              </a:ext>
            </a:extLst>
          </p:cNvPr>
          <p:cNvSpPr/>
          <p:nvPr/>
        </p:nvSpPr>
        <p:spPr>
          <a:xfrm>
            <a:off x="5245076" y="3541213"/>
            <a:ext cx="469307" cy="44869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5</a:t>
            </a:r>
            <a:endParaRPr lang="ja-JP" altLang="en-US" sz="1200" dirty="0"/>
          </a:p>
        </p:txBody>
      </p:sp>
      <p:sp>
        <p:nvSpPr>
          <p:cNvPr id="36" name="正方形/長方形 35">
            <a:extLst>
              <a:ext uri="{FF2B5EF4-FFF2-40B4-BE49-F238E27FC236}">
                <a16:creationId xmlns:a16="http://schemas.microsoft.com/office/drawing/2014/main" id="{6C6CE2E2-58B4-4AEE-9D9D-3571B53FC1FA}"/>
              </a:ext>
            </a:extLst>
          </p:cNvPr>
          <p:cNvSpPr/>
          <p:nvPr/>
        </p:nvSpPr>
        <p:spPr>
          <a:xfrm>
            <a:off x="6672299" y="3115008"/>
            <a:ext cx="519076" cy="2221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Tree>
    <p:extLst>
      <p:ext uri="{BB962C8B-B14F-4D97-AF65-F5344CB8AC3E}">
        <p14:creationId xmlns:p14="http://schemas.microsoft.com/office/powerpoint/2010/main" val="19131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heckerboard(across)">
                                      <p:cBhvr>
                                        <p:cTn id="17" dur="500"/>
                                        <p:tgtEl>
                                          <p:spTgt spid="9">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heckerboard(across)">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checkerboard(across)">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checkerboard(across)">
                                      <p:cBhvr>
                                        <p:cTn id="30" dur="500"/>
                                        <p:tgtEl>
                                          <p:spTgt spid="9">
                                            <p:txEl>
                                              <p:pRg st="4" end="4"/>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checkerboard(across)">
                                      <p:cBhvr>
                                        <p:cTn id="38" dur="500"/>
                                        <p:tgtEl>
                                          <p:spTgt spid="9">
                                            <p:txEl>
                                              <p:pRg st="5" end="5"/>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par>
                                <p:cTn id="42" presetID="5" presetClass="entr" presetSubtype="10" fill="hold" nodeType="withEffect">
                                  <p:stCondLst>
                                    <p:cond delay="0"/>
                                  </p:stCondLst>
                                  <p:childTnLst>
                                    <p:set>
                                      <p:cBhvr>
                                        <p:cTn id="43" dur="1" fill="hold">
                                          <p:stCondLst>
                                            <p:cond delay="0"/>
                                          </p:stCondLst>
                                        </p:cTn>
                                        <p:tgtEl>
                                          <p:spTgt spid="9">
                                            <p:txEl>
                                              <p:pRg st="6" end="6"/>
                                            </p:txEl>
                                          </p:spTgt>
                                        </p:tgtEl>
                                        <p:attrNameLst>
                                          <p:attrName>style.visibility</p:attrName>
                                        </p:attrNameLst>
                                      </p:cBhvr>
                                      <p:to>
                                        <p:strVal val="visible"/>
                                      </p:to>
                                    </p:set>
                                    <p:animEffect transition="in" filter="checkerboard(across)">
                                      <p:cBhvr>
                                        <p:cTn id="44" dur="500"/>
                                        <p:tgtEl>
                                          <p:spTgt spid="9">
                                            <p:txEl>
                                              <p:pRg st="6" end="6"/>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checkerboard(across)">
                                      <p:cBhvr>
                                        <p:cTn id="47" dur="500"/>
                                        <p:tgtEl>
                                          <p:spTgt spid="9">
                                            <p:txEl>
                                              <p:pRg st="7" end="7"/>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9">
                                            <p:txEl>
                                              <p:pRg st="8" end="8"/>
                                            </p:txEl>
                                          </p:spTgt>
                                        </p:tgtEl>
                                        <p:attrNameLst>
                                          <p:attrName>style.visibility</p:attrName>
                                        </p:attrNameLst>
                                      </p:cBhvr>
                                      <p:to>
                                        <p:strVal val="visible"/>
                                      </p:to>
                                    </p:set>
                                    <p:animEffect transition="in" filter="checkerboard(across)">
                                      <p:cBhvr>
                                        <p:cTn id="50" dur="500"/>
                                        <p:tgtEl>
                                          <p:spTgt spid="9">
                                            <p:txEl>
                                              <p:pRg st="8" end="8"/>
                                            </p:txEl>
                                          </p:spTgt>
                                        </p:tgtEl>
                                      </p:cBhvr>
                                    </p:animEffect>
                                  </p:childTnLst>
                                </p:cTn>
                              </p:par>
                              <p:par>
                                <p:cTn id="51" presetID="5" presetClass="entr" presetSubtype="10" fill="hold" nodeType="withEffect">
                                  <p:stCondLst>
                                    <p:cond delay="0"/>
                                  </p:stCondLst>
                                  <p:childTnLst>
                                    <p:set>
                                      <p:cBhvr>
                                        <p:cTn id="52" dur="1" fill="hold">
                                          <p:stCondLst>
                                            <p:cond delay="0"/>
                                          </p:stCondLst>
                                        </p:cTn>
                                        <p:tgtEl>
                                          <p:spTgt spid="9">
                                            <p:txEl>
                                              <p:pRg st="9" end="9"/>
                                            </p:txEl>
                                          </p:spTgt>
                                        </p:tgtEl>
                                        <p:attrNameLst>
                                          <p:attrName>style.visibility</p:attrName>
                                        </p:attrNameLst>
                                      </p:cBhvr>
                                      <p:to>
                                        <p:strVal val="visible"/>
                                      </p:to>
                                    </p:set>
                                    <p:animEffect transition="in" filter="checkerboard(across)">
                                      <p:cBhvr>
                                        <p:cTn id="5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A7B5D-5798-4E2F-997E-3427BFBEB951}"/>
              </a:ext>
            </a:extLst>
          </p:cNvPr>
          <p:cNvSpPr>
            <a:spLocks noGrp="1"/>
          </p:cNvSpPr>
          <p:nvPr>
            <p:ph type="title"/>
          </p:nvPr>
        </p:nvSpPr>
        <p:spPr/>
        <p:txBody>
          <a:bodyPr/>
          <a:lstStyle/>
          <a:p>
            <a:r>
              <a:rPr lang="ja-JP" altLang="en-US" dirty="0"/>
              <a:t>２．アラート管理</a:t>
            </a:r>
            <a:endParaRPr kumimoji="1" lang="ja-JP" altLang="en-US" dirty="0"/>
          </a:p>
        </p:txBody>
      </p:sp>
      <p:sp>
        <p:nvSpPr>
          <p:cNvPr id="3" name="コンテンツ プレースホルダー 2">
            <a:extLst>
              <a:ext uri="{FF2B5EF4-FFF2-40B4-BE49-F238E27FC236}">
                <a16:creationId xmlns:a16="http://schemas.microsoft.com/office/drawing/2014/main" id="{38434409-44F3-42CF-840B-1B70E72F25C6}"/>
              </a:ext>
            </a:extLst>
          </p:cNvPr>
          <p:cNvSpPr>
            <a:spLocks noGrp="1"/>
          </p:cNvSpPr>
          <p:nvPr>
            <p:ph idx="1"/>
          </p:nvPr>
        </p:nvSpPr>
        <p:spPr/>
        <p:txBody>
          <a:bodyPr/>
          <a:lstStyle/>
          <a:p>
            <a:pPr marL="0" indent="0">
              <a:buNone/>
            </a:pPr>
            <a:r>
              <a:rPr lang="ja-JP" altLang="en-US" dirty="0"/>
              <a:t>進捗報告登録確認（週次報告の確認手順）</a:t>
            </a:r>
          </a:p>
        </p:txBody>
      </p:sp>
      <p:sp>
        <p:nvSpPr>
          <p:cNvPr id="5" name="テキスト ボックス 4">
            <a:extLst>
              <a:ext uri="{FF2B5EF4-FFF2-40B4-BE49-F238E27FC236}">
                <a16:creationId xmlns:a16="http://schemas.microsoft.com/office/drawing/2014/main" id="{65E0F8B1-21B1-413A-902E-63497F13B839}"/>
              </a:ext>
            </a:extLst>
          </p:cNvPr>
          <p:cNvSpPr txBox="1">
            <a:spLocks noChangeArrowheads="1"/>
          </p:cNvSpPr>
          <p:nvPr/>
        </p:nvSpPr>
        <p:spPr bwMode="auto">
          <a:xfrm>
            <a:off x="3231301" y="4762390"/>
            <a:ext cx="5729398" cy="646331"/>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進捗報告登録することで、「</a:t>
            </a:r>
            <a:r>
              <a:rPr lang="en-US" altLang="ja-JP" sz="1200" dirty="0">
                <a:solidFill>
                  <a:schemeClr val="bg1"/>
                </a:solidFill>
              </a:rPr>
              <a:t>×</a:t>
            </a:r>
            <a:r>
              <a:rPr lang="ja-JP" altLang="en-US" sz="1200" dirty="0">
                <a:solidFill>
                  <a:schemeClr val="bg1"/>
                </a:solidFill>
              </a:rPr>
              <a:t>」が解消します。（無くなります）</a:t>
            </a:r>
            <a:endParaRPr lang="en-US" altLang="ja-JP" sz="1200" dirty="0">
              <a:solidFill>
                <a:schemeClr val="bg1"/>
              </a:solidFill>
            </a:endParaRPr>
          </a:p>
          <a:p>
            <a:pPr>
              <a:defRPr/>
            </a:pPr>
            <a:r>
              <a:rPr lang="ja-JP" altLang="en-US" sz="1200" dirty="0">
                <a:solidFill>
                  <a:schemeClr val="bg1"/>
                </a:solidFill>
              </a:rPr>
              <a:t>進捗報告登録することで、コスト超過や進捗遅延の「！」マークが立った場合は、</a:t>
            </a:r>
            <a:endParaRPr lang="en-US" altLang="ja-JP" sz="1200" dirty="0">
              <a:solidFill>
                <a:schemeClr val="bg1"/>
              </a:solidFill>
            </a:endParaRPr>
          </a:p>
          <a:p>
            <a:pPr>
              <a:defRPr/>
            </a:pPr>
            <a:r>
              <a:rPr lang="ja-JP" altLang="en-US" sz="1200" dirty="0">
                <a:solidFill>
                  <a:schemeClr val="bg1"/>
                </a:solidFill>
              </a:rPr>
              <a:t>スケジュール進捗や要員計画見直し、実行予算の変更を実施します。</a:t>
            </a:r>
          </a:p>
        </p:txBody>
      </p:sp>
      <p:pic>
        <p:nvPicPr>
          <p:cNvPr id="6" name="図 5">
            <a:extLst>
              <a:ext uri="{FF2B5EF4-FFF2-40B4-BE49-F238E27FC236}">
                <a16:creationId xmlns:a16="http://schemas.microsoft.com/office/drawing/2014/main" id="{18B7458F-4FA5-44ED-908F-01DEEF90EE88}"/>
              </a:ext>
            </a:extLst>
          </p:cNvPr>
          <p:cNvPicPr>
            <a:picLocks noChangeAspect="1"/>
          </p:cNvPicPr>
          <p:nvPr/>
        </p:nvPicPr>
        <p:blipFill>
          <a:blip r:embed="rId2"/>
          <a:stretch>
            <a:fillRect/>
          </a:stretch>
        </p:blipFill>
        <p:spPr>
          <a:xfrm>
            <a:off x="279805" y="1370696"/>
            <a:ext cx="11756195" cy="2980531"/>
          </a:xfrm>
          <a:prstGeom prst="rect">
            <a:avLst/>
          </a:prstGeom>
          <a:ln w="12700">
            <a:solidFill>
              <a:schemeClr val="bg1">
                <a:lumMod val="50000"/>
              </a:schemeClr>
            </a:solidFill>
          </a:ln>
        </p:spPr>
      </p:pic>
      <p:sp>
        <p:nvSpPr>
          <p:cNvPr id="7" name="正方形/長方形 6">
            <a:extLst>
              <a:ext uri="{FF2B5EF4-FFF2-40B4-BE49-F238E27FC236}">
                <a16:creationId xmlns:a16="http://schemas.microsoft.com/office/drawing/2014/main" id="{B8C1FA8F-E8C8-4363-A6C3-D42F408D4B0D}"/>
              </a:ext>
            </a:extLst>
          </p:cNvPr>
          <p:cNvSpPr/>
          <p:nvPr/>
        </p:nvSpPr>
        <p:spPr>
          <a:xfrm>
            <a:off x="326807" y="3696210"/>
            <a:ext cx="6712168" cy="6463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Tree>
    <p:extLst>
      <p:ext uri="{BB962C8B-B14F-4D97-AF65-F5344CB8AC3E}">
        <p14:creationId xmlns:p14="http://schemas.microsoft.com/office/powerpoint/2010/main" val="14789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CF088F8-C84B-4A70-9DB8-B0188986DDEE}"/>
              </a:ext>
            </a:extLst>
          </p:cNvPr>
          <p:cNvPicPr>
            <a:picLocks noChangeAspect="1"/>
          </p:cNvPicPr>
          <p:nvPr/>
        </p:nvPicPr>
        <p:blipFill>
          <a:blip r:embed="rId2"/>
          <a:stretch>
            <a:fillRect/>
          </a:stretch>
        </p:blipFill>
        <p:spPr>
          <a:xfrm>
            <a:off x="2627784" y="1872843"/>
            <a:ext cx="6264696" cy="4595320"/>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２．アラート管理</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p:txBody>
          <a:bodyPr/>
          <a:lstStyle/>
          <a:p>
            <a:pPr marL="0" indent="0">
              <a:buNone/>
            </a:pPr>
            <a:r>
              <a:rPr lang="en-US" altLang="ja-JP" dirty="0"/>
              <a:t>EVM</a:t>
            </a:r>
            <a:r>
              <a:rPr lang="ja-JP" altLang="en-US" dirty="0"/>
              <a:t>のプロット作成</a:t>
            </a:r>
            <a:endParaRPr kumimoji="1" lang="ja-JP" altLang="en-US" dirty="0"/>
          </a:p>
        </p:txBody>
      </p:sp>
      <p:sp>
        <p:nvSpPr>
          <p:cNvPr id="5" name="正方形/長方形 4">
            <a:extLst>
              <a:ext uri="{FF2B5EF4-FFF2-40B4-BE49-F238E27FC236}">
                <a16:creationId xmlns:a16="http://schemas.microsoft.com/office/drawing/2014/main" id="{952D55B0-C3F3-49DA-AA75-F05570AB6543}"/>
              </a:ext>
            </a:extLst>
          </p:cNvPr>
          <p:cNvSpPr/>
          <p:nvPr/>
        </p:nvSpPr>
        <p:spPr>
          <a:xfrm>
            <a:off x="6134100" y="5347316"/>
            <a:ext cx="180023" cy="1587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200" dirty="0"/>
          </a:p>
        </p:txBody>
      </p:sp>
      <p:sp>
        <p:nvSpPr>
          <p:cNvPr id="6" name="正方形/長方形 5">
            <a:extLst>
              <a:ext uri="{FF2B5EF4-FFF2-40B4-BE49-F238E27FC236}">
                <a16:creationId xmlns:a16="http://schemas.microsoft.com/office/drawing/2014/main" id="{28E831AC-C7D3-4276-8A79-A1302F628712}"/>
              </a:ext>
            </a:extLst>
          </p:cNvPr>
          <p:cNvSpPr/>
          <p:nvPr/>
        </p:nvSpPr>
        <p:spPr>
          <a:xfrm>
            <a:off x="6486922" y="4874978"/>
            <a:ext cx="180023" cy="1587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200" dirty="0"/>
          </a:p>
        </p:txBody>
      </p:sp>
      <p:sp>
        <p:nvSpPr>
          <p:cNvPr id="7" name="四角形吹き出し 9">
            <a:extLst>
              <a:ext uri="{FF2B5EF4-FFF2-40B4-BE49-F238E27FC236}">
                <a16:creationId xmlns:a16="http://schemas.microsoft.com/office/drawing/2014/main" id="{93FEC26E-EB55-4718-8D60-5529AE76B104}"/>
              </a:ext>
            </a:extLst>
          </p:cNvPr>
          <p:cNvSpPr/>
          <p:nvPr/>
        </p:nvSpPr>
        <p:spPr>
          <a:xfrm>
            <a:off x="4171375" y="4738995"/>
            <a:ext cx="2191760" cy="482650"/>
          </a:xfrm>
          <a:prstGeom prst="wedgeRectCallout">
            <a:avLst>
              <a:gd name="adj1" fmla="val 37880"/>
              <a:gd name="adj2" fmla="val 91433"/>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200" dirty="0">
                <a:solidFill>
                  <a:schemeClr val="tx1"/>
                </a:solidFill>
              </a:rPr>
              <a:t>進捗報告登録を行なった日に</a:t>
            </a:r>
            <a:endParaRPr lang="en-US" altLang="ja-JP" sz="1200" dirty="0">
              <a:solidFill>
                <a:schemeClr val="tx1"/>
              </a:solidFill>
            </a:endParaRPr>
          </a:p>
          <a:p>
            <a:pPr>
              <a:defRPr/>
            </a:pPr>
            <a:r>
              <a:rPr lang="ja-JP" altLang="en-US" sz="1200" dirty="0">
                <a:solidFill>
                  <a:schemeClr val="tx1"/>
                </a:solidFill>
              </a:rPr>
              <a:t>プロットが打たれます。</a:t>
            </a:r>
          </a:p>
        </p:txBody>
      </p:sp>
      <p:sp>
        <p:nvSpPr>
          <p:cNvPr id="8" name="四角形吹き出し 10">
            <a:extLst>
              <a:ext uri="{FF2B5EF4-FFF2-40B4-BE49-F238E27FC236}">
                <a16:creationId xmlns:a16="http://schemas.microsoft.com/office/drawing/2014/main" id="{56856BF3-34BC-4EB4-9432-F932FE545A78}"/>
              </a:ext>
            </a:extLst>
          </p:cNvPr>
          <p:cNvSpPr/>
          <p:nvPr/>
        </p:nvSpPr>
        <p:spPr>
          <a:xfrm>
            <a:off x="6576933" y="5221645"/>
            <a:ext cx="2191760" cy="482650"/>
          </a:xfrm>
          <a:prstGeom prst="wedgeRectCallout">
            <a:avLst>
              <a:gd name="adj1" fmla="val -43448"/>
              <a:gd name="adj2" fmla="val -97128"/>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200" dirty="0">
                <a:solidFill>
                  <a:schemeClr val="tx1"/>
                </a:solidFill>
              </a:rPr>
              <a:t>進捗報告登録を行なった日に</a:t>
            </a:r>
            <a:endParaRPr lang="en-US" altLang="ja-JP" sz="1200" dirty="0">
              <a:solidFill>
                <a:schemeClr val="tx1"/>
              </a:solidFill>
            </a:endParaRPr>
          </a:p>
          <a:p>
            <a:pPr>
              <a:defRPr/>
            </a:pPr>
            <a:r>
              <a:rPr lang="ja-JP" altLang="en-US" sz="1200" dirty="0">
                <a:solidFill>
                  <a:schemeClr val="tx1"/>
                </a:solidFill>
              </a:rPr>
              <a:t>プロットが打たれます。</a:t>
            </a:r>
          </a:p>
        </p:txBody>
      </p:sp>
      <p:sp>
        <p:nvSpPr>
          <p:cNvPr id="9" name="正方形/長方形 8">
            <a:extLst>
              <a:ext uri="{FF2B5EF4-FFF2-40B4-BE49-F238E27FC236}">
                <a16:creationId xmlns:a16="http://schemas.microsoft.com/office/drawing/2014/main" id="{3CCD7963-32ED-44EA-A3E4-7E70142049C7}"/>
              </a:ext>
            </a:extLst>
          </p:cNvPr>
          <p:cNvSpPr/>
          <p:nvPr/>
        </p:nvSpPr>
        <p:spPr>
          <a:xfrm>
            <a:off x="1381446" y="1153705"/>
            <a:ext cx="8316353"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200" dirty="0">
                <a:latin typeface="+mn-ea"/>
              </a:rPr>
              <a:t>【</a:t>
            </a:r>
            <a:r>
              <a:rPr lang="ja-JP" altLang="en-US" sz="1200" dirty="0">
                <a:latin typeface="+mn-ea"/>
              </a:rPr>
              <a:t>進捗予測表（</a:t>
            </a:r>
            <a:r>
              <a:rPr lang="en-US" altLang="ja-JP" sz="1200" dirty="0">
                <a:latin typeface="+mn-ea"/>
              </a:rPr>
              <a:t>EVM</a:t>
            </a:r>
            <a:r>
              <a:rPr lang="ja-JP" altLang="en-US" sz="1200" dirty="0">
                <a:latin typeface="+mn-ea"/>
              </a:rPr>
              <a:t>）</a:t>
            </a:r>
            <a:r>
              <a:rPr lang="en-US" altLang="ja-JP" sz="1200" dirty="0">
                <a:latin typeface="+mn-ea"/>
              </a:rPr>
              <a:t>】</a:t>
            </a:r>
            <a:r>
              <a:rPr lang="ja-JP" altLang="en-US" sz="1200" dirty="0">
                <a:latin typeface="+mn-ea"/>
              </a:rPr>
              <a:t>のプロットは進捗報告登録を行った日に作成される。</a:t>
            </a:r>
            <a:endParaRPr lang="en-US" altLang="ja-JP" sz="1200" dirty="0">
              <a:latin typeface="+mn-ea"/>
            </a:endParaRPr>
          </a:p>
          <a:p>
            <a:r>
              <a:rPr lang="ja-JP" altLang="en-US" sz="1200" dirty="0">
                <a:latin typeface="+mn-ea"/>
              </a:rPr>
              <a:t>こまめに進捗報告登録を行うことで、</a:t>
            </a:r>
            <a:r>
              <a:rPr lang="en-US" altLang="ja-JP" sz="1200" dirty="0">
                <a:latin typeface="+mn-ea"/>
              </a:rPr>
              <a:t>EVM</a:t>
            </a:r>
            <a:r>
              <a:rPr lang="ja-JP" altLang="en-US" sz="1200" dirty="0">
                <a:latin typeface="+mn-ea"/>
              </a:rPr>
              <a:t>のグラフが細かく、滑らかに表示されるようになる。</a:t>
            </a:r>
            <a:endParaRPr lang="en-US" altLang="ja-JP" sz="1200" dirty="0">
              <a:latin typeface="+mn-ea"/>
            </a:endParaRPr>
          </a:p>
        </p:txBody>
      </p:sp>
    </p:spTree>
    <p:extLst>
      <p:ext uri="{BB962C8B-B14F-4D97-AF65-F5344CB8AC3E}">
        <p14:creationId xmlns:p14="http://schemas.microsoft.com/office/powerpoint/2010/main" val="18687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18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51294-F583-4264-A24C-8AD4C3FA55E2}"/>
              </a:ext>
            </a:extLst>
          </p:cNvPr>
          <p:cNvSpPr>
            <a:spLocks noGrp="1"/>
          </p:cNvSpPr>
          <p:nvPr>
            <p:ph type="title"/>
          </p:nvPr>
        </p:nvSpPr>
        <p:spPr/>
        <p:txBody>
          <a:bodyPr/>
          <a:lstStyle/>
          <a:p>
            <a:r>
              <a:rPr kumimoji="1" lang="ja-JP" altLang="en-US" dirty="0"/>
              <a:t>更新履歴</a:t>
            </a:r>
          </a:p>
        </p:txBody>
      </p:sp>
      <p:graphicFrame>
        <p:nvGraphicFramePr>
          <p:cNvPr id="4" name="表 4">
            <a:extLst>
              <a:ext uri="{FF2B5EF4-FFF2-40B4-BE49-F238E27FC236}">
                <a16:creationId xmlns:a16="http://schemas.microsoft.com/office/drawing/2014/main" id="{E2444BB9-3F7C-44B4-A31F-969A5F5007A5}"/>
              </a:ext>
            </a:extLst>
          </p:cNvPr>
          <p:cNvGraphicFramePr>
            <a:graphicFrameLocks noGrp="1"/>
          </p:cNvGraphicFramePr>
          <p:nvPr>
            <p:ph idx="1"/>
          </p:nvPr>
        </p:nvGraphicFramePr>
        <p:xfrm>
          <a:off x="155574" y="765175"/>
          <a:ext cx="11879999" cy="5491480"/>
        </p:xfrm>
        <a:graphic>
          <a:graphicData uri="http://schemas.openxmlformats.org/drawingml/2006/table">
            <a:tbl>
              <a:tblPr firstRow="1" bandRow="1">
                <a:tableStyleId>{5C22544A-7EE6-4342-B048-85BDC9FD1C3A}</a:tableStyleId>
              </a:tblPr>
              <a:tblGrid>
                <a:gridCol w="1502495">
                  <a:extLst>
                    <a:ext uri="{9D8B030D-6E8A-4147-A177-3AD203B41FA5}">
                      <a16:colId xmlns:a16="http://schemas.microsoft.com/office/drawing/2014/main" val="2805118042"/>
                    </a:ext>
                  </a:extLst>
                </a:gridCol>
                <a:gridCol w="2103423">
                  <a:extLst>
                    <a:ext uri="{9D8B030D-6E8A-4147-A177-3AD203B41FA5}">
                      <a16:colId xmlns:a16="http://schemas.microsoft.com/office/drawing/2014/main" val="1675900899"/>
                    </a:ext>
                  </a:extLst>
                </a:gridCol>
                <a:gridCol w="1423998">
                  <a:extLst>
                    <a:ext uri="{9D8B030D-6E8A-4147-A177-3AD203B41FA5}">
                      <a16:colId xmlns:a16="http://schemas.microsoft.com/office/drawing/2014/main" val="864013975"/>
                    </a:ext>
                  </a:extLst>
                </a:gridCol>
                <a:gridCol w="6850083">
                  <a:extLst>
                    <a:ext uri="{9D8B030D-6E8A-4147-A177-3AD203B41FA5}">
                      <a16:colId xmlns:a16="http://schemas.microsoft.com/office/drawing/2014/main" val="102382850"/>
                    </a:ext>
                  </a:extLst>
                </a:gridCol>
              </a:tblGrid>
              <a:tr h="370840">
                <a:tc>
                  <a:txBody>
                    <a:bodyPr/>
                    <a:lstStyle/>
                    <a:p>
                      <a:r>
                        <a:rPr kumimoji="1" lang="ja-JP" altLang="en-US" dirty="0"/>
                        <a:t>版</a:t>
                      </a:r>
                    </a:p>
                  </a:txBody>
                  <a:tcPr/>
                </a:tc>
                <a:tc>
                  <a:txBody>
                    <a:bodyPr/>
                    <a:lstStyle/>
                    <a:p>
                      <a:r>
                        <a:rPr kumimoji="1" lang="ja-JP" altLang="en-US" dirty="0"/>
                        <a:t>更新日</a:t>
                      </a:r>
                    </a:p>
                  </a:txBody>
                  <a:tcPr/>
                </a:tc>
                <a:tc>
                  <a:txBody>
                    <a:bodyPr/>
                    <a:lstStyle/>
                    <a:p>
                      <a:r>
                        <a:rPr kumimoji="1" lang="ja-JP" altLang="en-US" dirty="0"/>
                        <a:t>更新者</a:t>
                      </a:r>
                    </a:p>
                  </a:txBody>
                  <a:tcPr/>
                </a:tc>
                <a:tc>
                  <a:txBody>
                    <a:bodyPr/>
                    <a:lstStyle/>
                    <a:p>
                      <a:r>
                        <a:rPr kumimoji="1" lang="ja-JP" altLang="en-US" dirty="0"/>
                        <a:t>内容</a:t>
                      </a:r>
                    </a:p>
                  </a:txBody>
                  <a:tcPr/>
                </a:tc>
                <a:extLst>
                  <a:ext uri="{0D108BD9-81ED-4DB2-BD59-A6C34878D82A}">
                    <a16:rowId xmlns:a16="http://schemas.microsoft.com/office/drawing/2014/main" val="4182525854"/>
                  </a:ext>
                </a:extLst>
              </a:tr>
              <a:tr h="123613">
                <a:tc>
                  <a:txBody>
                    <a:bodyPr/>
                    <a:lstStyle/>
                    <a:p>
                      <a:r>
                        <a:rPr kumimoji="1" lang="en-US" altLang="ja-JP" dirty="0"/>
                        <a:t>1.0.0</a:t>
                      </a:r>
                      <a:endParaRPr kumimoji="1" lang="ja-JP" altLang="en-US" dirty="0"/>
                    </a:p>
                  </a:txBody>
                  <a:tcPr/>
                </a:tc>
                <a:tc>
                  <a:txBody>
                    <a:bodyPr/>
                    <a:lstStyle/>
                    <a:p>
                      <a:r>
                        <a:rPr kumimoji="1" lang="en-US" altLang="ja-JP" dirty="0"/>
                        <a:t>2021/02/16</a:t>
                      </a:r>
                      <a:endParaRPr kumimoji="1" lang="ja-JP" altLang="en-US" dirty="0"/>
                    </a:p>
                  </a:txBody>
                  <a:tcPr/>
                </a:tc>
                <a:tc>
                  <a:txBody>
                    <a:bodyPr/>
                    <a:lstStyle/>
                    <a:p>
                      <a:r>
                        <a:rPr kumimoji="1" lang="ja-JP" altLang="en-US" dirty="0"/>
                        <a:t>飯野</a:t>
                      </a:r>
                    </a:p>
                  </a:txBody>
                  <a:tcPr/>
                </a:tc>
                <a:tc>
                  <a:txBody>
                    <a:bodyPr/>
                    <a:lstStyle/>
                    <a:p>
                      <a:r>
                        <a:rPr kumimoji="1" lang="ja-JP" altLang="en-US" dirty="0"/>
                        <a:t>新規作成</a:t>
                      </a:r>
                      <a:r>
                        <a:rPr kumimoji="1" lang="en-US" altLang="ja-JP" dirty="0"/>
                        <a:t>(OBPM Neo</a:t>
                      </a:r>
                      <a:r>
                        <a:rPr kumimoji="1" lang="ja-JP" altLang="en-US" dirty="0"/>
                        <a:t>リリース</a:t>
                      </a:r>
                      <a:r>
                        <a:rPr kumimoji="1" lang="en-US" altLang="ja-JP" dirty="0"/>
                        <a:t>)</a:t>
                      </a:r>
                      <a:endParaRPr kumimoji="1" lang="ja-JP" altLang="en-US" dirty="0"/>
                    </a:p>
                  </a:txBody>
                  <a:tcPr/>
                </a:tc>
                <a:extLst>
                  <a:ext uri="{0D108BD9-81ED-4DB2-BD59-A6C34878D82A}">
                    <a16:rowId xmlns:a16="http://schemas.microsoft.com/office/drawing/2014/main" val="3331963033"/>
                  </a:ext>
                </a:extLst>
              </a:tr>
              <a:tr h="242147">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338658524"/>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50437834"/>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1299900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40963861"/>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25091045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6563305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51237332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66373635"/>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874532586"/>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968759052"/>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13042317"/>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21277845"/>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089350925"/>
                  </a:ext>
                </a:extLst>
              </a:tr>
            </a:tbl>
          </a:graphicData>
        </a:graphic>
      </p:graphicFrame>
    </p:spTree>
    <p:extLst>
      <p:ext uri="{BB962C8B-B14F-4D97-AF65-F5344CB8AC3E}">
        <p14:creationId xmlns:p14="http://schemas.microsoft.com/office/powerpoint/2010/main" val="218664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91303A-75D2-4B6D-862B-79397FABB3CE}"/>
              </a:ext>
            </a:extLst>
          </p:cNvPr>
          <p:cNvSpPr>
            <a:spLocks noGrp="1"/>
          </p:cNvSpPr>
          <p:nvPr>
            <p:ph type="title"/>
          </p:nvPr>
        </p:nvSpPr>
        <p:spPr/>
        <p:txBody>
          <a:bodyPr/>
          <a:lstStyle/>
          <a:p>
            <a:r>
              <a:rPr kumimoji="1" lang="ja-JP" altLang="en-US" dirty="0"/>
              <a:t>アジェンダ</a:t>
            </a:r>
          </a:p>
        </p:txBody>
      </p:sp>
      <p:sp>
        <p:nvSpPr>
          <p:cNvPr id="3" name="コンテンツ プレースホルダー 2">
            <a:extLst>
              <a:ext uri="{FF2B5EF4-FFF2-40B4-BE49-F238E27FC236}">
                <a16:creationId xmlns:a16="http://schemas.microsoft.com/office/drawing/2014/main" id="{755069E6-12E7-4779-9A43-EB1EEFBE79F7}"/>
              </a:ext>
            </a:extLst>
          </p:cNvPr>
          <p:cNvSpPr>
            <a:spLocks noGrp="1"/>
          </p:cNvSpPr>
          <p:nvPr>
            <p:ph idx="1"/>
          </p:nvPr>
        </p:nvSpPr>
        <p:spPr/>
        <p:txBody>
          <a:bodyPr/>
          <a:lstStyle/>
          <a:p>
            <a:pPr marL="457200" indent="-457200">
              <a:buFont typeface="+mj-lt"/>
              <a:buAutoNum type="arabicPeriod"/>
            </a:pPr>
            <a:r>
              <a:rPr lang="ja-JP" altLang="en-US" dirty="0"/>
              <a:t>実績／見通し照会</a:t>
            </a:r>
          </a:p>
          <a:p>
            <a:pPr lvl="1"/>
            <a:r>
              <a:rPr lang="ja-JP" altLang="en-US" dirty="0"/>
              <a:t>部門長の利用シーン</a:t>
            </a:r>
          </a:p>
          <a:p>
            <a:pPr lvl="1"/>
            <a:r>
              <a:rPr lang="en-US" altLang="ja-JP" dirty="0"/>
              <a:t>PM/PL</a:t>
            </a:r>
            <a:r>
              <a:rPr lang="ja-JP" altLang="en-US" dirty="0"/>
              <a:t>の利用シーン</a:t>
            </a:r>
          </a:p>
          <a:p>
            <a:pPr marL="457200" indent="-457200">
              <a:buFont typeface="+mj-lt"/>
              <a:buAutoNum type="arabicPeriod"/>
            </a:pPr>
            <a:endParaRPr lang="ja-JP" altLang="en-US" dirty="0"/>
          </a:p>
          <a:p>
            <a:pPr marL="457200" indent="-457200">
              <a:buFont typeface="+mj-lt"/>
              <a:buAutoNum type="arabicPeriod"/>
            </a:pPr>
            <a:r>
              <a:rPr lang="ja-JP" altLang="en-US" dirty="0"/>
              <a:t>アラート管理</a:t>
            </a:r>
          </a:p>
          <a:p>
            <a:pPr lvl="1"/>
            <a:r>
              <a:rPr lang="ja-JP" altLang="en-US" dirty="0"/>
              <a:t>コスト超過</a:t>
            </a:r>
          </a:p>
          <a:p>
            <a:pPr lvl="1"/>
            <a:r>
              <a:rPr lang="ja-JP" altLang="en-US" dirty="0"/>
              <a:t>進捗遅延</a:t>
            </a:r>
          </a:p>
          <a:p>
            <a:pPr lvl="1"/>
            <a:r>
              <a:rPr lang="ja-JP" altLang="en-US" dirty="0"/>
              <a:t>進捗報告未実施</a:t>
            </a:r>
          </a:p>
          <a:p>
            <a:pPr lvl="1"/>
            <a:r>
              <a:rPr lang="ja-JP" altLang="en-US" dirty="0"/>
              <a:t>週次報告について</a:t>
            </a:r>
          </a:p>
          <a:p>
            <a:pPr marL="457200" indent="-457200">
              <a:buFont typeface="+mj-lt"/>
              <a:buAutoNum type="arabicPeriod"/>
            </a:pPr>
            <a:endParaRPr kumimoji="1" lang="ja-JP" altLang="en-US" dirty="0"/>
          </a:p>
        </p:txBody>
      </p:sp>
    </p:spTree>
    <p:extLst>
      <p:ext uri="{BB962C8B-B14F-4D97-AF65-F5344CB8AC3E}">
        <p14:creationId xmlns:p14="http://schemas.microsoft.com/office/powerpoint/2010/main" val="95572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3AB760C-C072-419E-9EF9-503D0392F06F}"/>
              </a:ext>
            </a:extLst>
          </p:cNvPr>
          <p:cNvSpPr>
            <a:spLocks noGrp="1"/>
          </p:cNvSpPr>
          <p:nvPr>
            <p:ph type="title"/>
          </p:nvPr>
        </p:nvSpPr>
        <p:spPr/>
        <p:txBody>
          <a:bodyPr/>
          <a:lstStyle/>
          <a:p>
            <a:r>
              <a:rPr lang="ja-JP" altLang="en-US" dirty="0"/>
              <a:t>１．実績／見通し照会</a:t>
            </a:r>
            <a:endParaRPr kumimoji="1" lang="ja-JP" altLang="en-US" dirty="0"/>
          </a:p>
        </p:txBody>
      </p:sp>
    </p:spTree>
    <p:extLst>
      <p:ext uri="{BB962C8B-B14F-4D97-AF65-F5344CB8AC3E}">
        <p14:creationId xmlns:p14="http://schemas.microsoft.com/office/powerpoint/2010/main" val="139953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49DEC8A-82E1-4345-9802-0B9FC16C39B3}"/>
              </a:ext>
            </a:extLst>
          </p:cNvPr>
          <p:cNvPicPr>
            <a:picLocks noChangeAspect="1"/>
          </p:cNvPicPr>
          <p:nvPr/>
        </p:nvPicPr>
        <p:blipFill>
          <a:blip r:embed="rId2"/>
          <a:stretch>
            <a:fillRect/>
          </a:stretch>
        </p:blipFill>
        <p:spPr>
          <a:xfrm>
            <a:off x="437209" y="2280610"/>
            <a:ext cx="6763375" cy="3518112"/>
          </a:xfrm>
          <a:prstGeom prst="rect">
            <a:avLst/>
          </a:prstGeom>
          <a:ln w="12700">
            <a:solidFill>
              <a:schemeClr val="bg1">
                <a:lumMod val="50000"/>
              </a:schemeClr>
            </a:solidFill>
          </a:ln>
        </p:spPr>
      </p:pic>
      <p:pic>
        <p:nvPicPr>
          <p:cNvPr id="13" name="図 12">
            <a:extLst>
              <a:ext uri="{FF2B5EF4-FFF2-40B4-BE49-F238E27FC236}">
                <a16:creationId xmlns:a16="http://schemas.microsoft.com/office/drawing/2014/main" id="{45512396-489B-4D5B-BC62-79CE0918136E}"/>
              </a:ext>
            </a:extLst>
          </p:cNvPr>
          <p:cNvPicPr>
            <a:picLocks noChangeAspect="1"/>
          </p:cNvPicPr>
          <p:nvPr/>
        </p:nvPicPr>
        <p:blipFill>
          <a:blip r:embed="rId3"/>
          <a:stretch>
            <a:fillRect/>
          </a:stretch>
        </p:blipFill>
        <p:spPr>
          <a:xfrm>
            <a:off x="5640596" y="3034963"/>
            <a:ext cx="5368658" cy="3562687"/>
          </a:xfrm>
          <a:prstGeom prst="rect">
            <a:avLst/>
          </a:prstGeom>
          <a:ln w="12700">
            <a:solidFill>
              <a:schemeClr val="bg1">
                <a:lumMod val="50000"/>
              </a:schemeClr>
            </a:solidFill>
          </a:ln>
        </p:spPr>
      </p:pic>
      <p:pic>
        <p:nvPicPr>
          <p:cNvPr id="15" name="図 14">
            <a:extLst>
              <a:ext uri="{FF2B5EF4-FFF2-40B4-BE49-F238E27FC236}">
                <a16:creationId xmlns:a16="http://schemas.microsoft.com/office/drawing/2014/main" id="{18C799C5-1125-4039-A221-675B9B5DEBF5}"/>
              </a:ext>
            </a:extLst>
          </p:cNvPr>
          <p:cNvPicPr>
            <a:picLocks noChangeAspect="1"/>
          </p:cNvPicPr>
          <p:nvPr/>
        </p:nvPicPr>
        <p:blipFill>
          <a:blip r:embed="rId4"/>
          <a:stretch>
            <a:fillRect/>
          </a:stretch>
        </p:blipFill>
        <p:spPr>
          <a:xfrm>
            <a:off x="6777822" y="1883042"/>
            <a:ext cx="4818884" cy="3883612"/>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１．実績／見通し照会</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a:xfrm>
            <a:off x="156000" y="765175"/>
            <a:ext cx="11880000" cy="398449"/>
          </a:xfrm>
        </p:spPr>
        <p:txBody>
          <a:bodyPr/>
          <a:lstStyle/>
          <a:p>
            <a:pPr marL="0" indent="0">
              <a:buNone/>
            </a:pPr>
            <a:r>
              <a:rPr lang="ja-JP" altLang="en-US" dirty="0"/>
              <a:t>「部門別プロジェクト採算照会」、「プロジェクト別採算登録」、「グループ別採算照会」</a:t>
            </a:r>
            <a:endParaRPr kumimoji="1" lang="ja-JP" altLang="en-US" dirty="0"/>
          </a:p>
        </p:txBody>
      </p:sp>
      <p:sp>
        <p:nvSpPr>
          <p:cNvPr id="5" name="正方形/長方形 4">
            <a:extLst>
              <a:ext uri="{FF2B5EF4-FFF2-40B4-BE49-F238E27FC236}">
                <a16:creationId xmlns:a16="http://schemas.microsoft.com/office/drawing/2014/main" id="{30A265D5-8A03-44F1-8AD1-4AD77C561DE1}"/>
              </a:ext>
            </a:extLst>
          </p:cNvPr>
          <p:cNvSpPr/>
          <p:nvPr/>
        </p:nvSpPr>
        <p:spPr>
          <a:xfrm>
            <a:off x="437209" y="1212234"/>
            <a:ext cx="5292472" cy="1008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200" b="1" dirty="0">
                <a:latin typeface="Arial" pitchFamily="34" charset="0"/>
              </a:rPr>
              <a:t>【</a:t>
            </a:r>
            <a:r>
              <a:rPr lang="ja-JP" altLang="en-US" sz="1200" b="1" dirty="0">
                <a:latin typeface="Arial" pitchFamily="34" charset="0"/>
              </a:rPr>
              <a:t>部門別プロジェクト採算照会</a:t>
            </a:r>
            <a:r>
              <a:rPr lang="en-US" altLang="ja-JP" sz="1200" b="1" dirty="0">
                <a:latin typeface="Arial" pitchFamily="34" charset="0"/>
              </a:rPr>
              <a:t>】</a:t>
            </a:r>
          </a:p>
          <a:p>
            <a:r>
              <a:rPr lang="ja-JP" altLang="en-US" sz="1200" b="1" dirty="0">
                <a:latin typeface="Arial" pitchFamily="34" charset="0"/>
              </a:rPr>
              <a:t>　・部門別の収益状況や各プロジェクトの採算状況を確認します。</a:t>
            </a:r>
          </a:p>
          <a:p>
            <a:r>
              <a:rPr lang="en-US" altLang="ja-JP" sz="1200" b="1" dirty="0">
                <a:latin typeface="Arial" pitchFamily="34" charset="0"/>
              </a:rPr>
              <a:t>【</a:t>
            </a:r>
            <a:r>
              <a:rPr lang="ja-JP" altLang="en-US" sz="1200" b="1" dirty="0">
                <a:latin typeface="Arial" pitchFamily="34" charset="0"/>
              </a:rPr>
              <a:t>プロジェクト別採算登録</a:t>
            </a:r>
            <a:r>
              <a:rPr lang="en-US" altLang="ja-JP" sz="1200" b="1" dirty="0">
                <a:latin typeface="Arial" pitchFamily="34" charset="0"/>
              </a:rPr>
              <a:t>】</a:t>
            </a:r>
            <a:r>
              <a:rPr lang="ja-JP" altLang="en-US" sz="1200" b="1" dirty="0">
                <a:latin typeface="Arial" pitchFamily="34" charset="0"/>
              </a:rPr>
              <a:t>・</a:t>
            </a:r>
            <a:r>
              <a:rPr lang="en-US" altLang="ja-JP" sz="1200" b="1" dirty="0">
                <a:latin typeface="Arial" pitchFamily="34" charset="0"/>
              </a:rPr>
              <a:t>【</a:t>
            </a:r>
            <a:r>
              <a:rPr lang="ja-JP" altLang="en-US" sz="1200" b="1" dirty="0">
                <a:latin typeface="Arial" pitchFamily="34" charset="0"/>
              </a:rPr>
              <a:t>グループ別採算照会</a:t>
            </a:r>
            <a:r>
              <a:rPr lang="en-US" altLang="ja-JP" sz="1200" b="1" dirty="0">
                <a:latin typeface="Arial" pitchFamily="34" charset="0"/>
              </a:rPr>
              <a:t>】</a:t>
            </a:r>
          </a:p>
          <a:p>
            <a:r>
              <a:rPr lang="ja-JP" altLang="en-US" sz="1200" b="1" dirty="0">
                <a:latin typeface="Arial" pitchFamily="34" charset="0"/>
              </a:rPr>
              <a:t>　・個別プロジェクトの採算状況やグループ別の採算状況を確認します。</a:t>
            </a:r>
          </a:p>
          <a:p>
            <a:r>
              <a:rPr lang="ja-JP" altLang="en-US" sz="1200" b="1" dirty="0">
                <a:latin typeface="Arial" pitchFamily="34" charset="0"/>
              </a:rPr>
              <a:t>　・月中の原価発生状況を確認します。</a:t>
            </a:r>
          </a:p>
        </p:txBody>
      </p:sp>
      <p:sp>
        <p:nvSpPr>
          <p:cNvPr id="6" name="正方形/長方形 5">
            <a:extLst>
              <a:ext uri="{FF2B5EF4-FFF2-40B4-BE49-F238E27FC236}">
                <a16:creationId xmlns:a16="http://schemas.microsoft.com/office/drawing/2014/main" id="{126A8604-4D83-4E71-A9B3-A28B1E73648F}"/>
              </a:ext>
            </a:extLst>
          </p:cNvPr>
          <p:cNvSpPr/>
          <p:nvPr/>
        </p:nvSpPr>
        <p:spPr>
          <a:xfrm>
            <a:off x="595293" y="5342995"/>
            <a:ext cx="45720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B4F6D78-32A3-4DD7-A700-D196B1EB61F9}"/>
              </a:ext>
            </a:extLst>
          </p:cNvPr>
          <p:cNvSpPr txBox="1">
            <a:spLocks noChangeArrowheads="1"/>
          </p:cNvSpPr>
          <p:nvPr/>
        </p:nvSpPr>
        <p:spPr bwMode="auto">
          <a:xfrm>
            <a:off x="437209" y="5951319"/>
            <a:ext cx="5121545" cy="646331"/>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各プロジェクトの売上／原価見込み情報を元に、部門別－月別の収益合計が表示されます。実績値は、月次更新にて反映（確定）</a:t>
            </a:r>
            <a:endParaRPr lang="en-US" altLang="ja-JP" sz="1200" dirty="0">
              <a:solidFill>
                <a:schemeClr val="bg1"/>
              </a:solidFill>
            </a:endParaRPr>
          </a:p>
          <a:p>
            <a:pPr>
              <a:defRPr/>
            </a:pPr>
            <a:r>
              <a:rPr lang="ja-JP" altLang="en-US" sz="1200" dirty="0">
                <a:solidFill>
                  <a:schemeClr val="bg1"/>
                </a:solidFill>
              </a:rPr>
              <a:t>見込値は、プロジェクト別採算登録を見直す（修正）ことで反映します。</a:t>
            </a:r>
          </a:p>
        </p:txBody>
      </p:sp>
      <p:sp>
        <p:nvSpPr>
          <p:cNvPr id="8" name="テキスト ボックス 7">
            <a:extLst>
              <a:ext uri="{FF2B5EF4-FFF2-40B4-BE49-F238E27FC236}">
                <a16:creationId xmlns:a16="http://schemas.microsoft.com/office/drawing/2014/main" id="{04A2BC07-46C1-47CE-89AD-C85FBE70F477}"/>
              </a:ext>
            </a:extLst>
          </p:cNvPr>
          <p:cNvSpPr txBox="1">
            <a:spLocks noChangeArrowheads="1"/>
          </p:cNvSpPr>
          <p:nvPr/>
        </p:nvSpPr>
        <p:spPr bwMode="auto">
          <a:xfrm>
            <a:off x="6777822" y="1306619"/>
            <a:ext cx="4818884" cy="46166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プロジェクトグルーピング機能を使ってグルーピングしている場合、グルーピングした状態でプロジェクトの採算状況を確認できます。</a:t>
            </a:r>
          </a:p>
        </p:txBody>
      </p:sp>
      <p:sp>
        <p:nvSpPr>
          <p:cNvPr id="11" name="正方形/長方形 10">
            <a:extLst>
              <a:ext uri="{FF2B5EF4-FFF2-40B4-BE49-F238E27FC236}">
                <a16:creationId xmlns:a16="http://schemas.microsoft.com/office/drawing/2014/main" id="{E104DC56-5D89-456A-B5BE-DA37DE1A9DC2}"/>
              </a:ext>
            </a:extLst>
          </p:cNvPr>
          <p:cNvSpPr/>
          <p:nvPr/>
        </p:nvSpPr>
        <p:spPr>
          <a:xfrm>
            <a:off x="6787346" y="2479634"/>
            <a:ext cx="4680000" cy="29305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370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F78F544-FB25-4038-9C97-1BA4FEA87D77}"/>
              </a:ext>
            </a:extLst>
          </p:cNvPr>
          <p:cNvPicPr>
            <a:picLocks noChangeAspect="1"/>
          </p:cNvPicPr>
          <p:nvPr/>
        </p:nvPicPr>
        <p:blipFill>
          <a:blip r:embed="rId2"/>
          <a:stretch>
            <a:fillRect/>
          </a:stretch>
        </p:blipFill>
        <p:spPr>
          <a:xfrm>
            <a:off x="558362" y="2211795"/>
            <a:ext cx="6735651" cy="3753091"/>
          </a:xfrm>
          <a:prstGeom prst="rect">
            <a:avLst/>
          </a:prstGeom>
          <a:ln w="12700">
            <a:solidFill>
              <a:schemeClr val="bg1">
                <a:lumMod val="50000"/>
              </a:schemeClr>
            </a:solidFill>
          </a:ln>
        </p:spPr>
      </p:pic>
      <p:pic>
        <p:nvPicPr>
          <p:cNvPr id="21" name="図 20">
            <a:extLst>
              <a:ext uri="{FF2B5EF4-FFF2-40B4-BE49-F238E27FC236}">
                <a16:creationId xmlns:a16="http://schemas.microsoft.com/office/drawing/2014/main" id="{3B485BC7-EFA7-45CA-9E2F-CA5D68D272E4}"/>
              </a:ext>
            </a:extLst>
          </p:cNvPr>
          <p:cNvPicPr>
            <a:picLocks noChangeAspect="1"/>
          </p:cNvPicPr>
          <p:nvPr/>
        </p:nvPicPr>
        <p:blipFill>
          <a:blip r:embed="rId3"/>
          <a:stretch>
            <a:fillRect/>
          </a:stretch>
        </p:blipFill>
        <p:spPr>
          <a:xfrm>
            <a:off x="6264090" y="2818281"/>
            <a:ext cx="5644902" cy="3771939"/>
          </a:xfrm>
          <a:prstGeom prst="rect">
            <a:avLst/>
          </a:prstGeom>
          <a:ln w="12700">
            <a:solidFill>
              <a:schemeClr val="bg1">
                <a:lumMod val="50000"/>
              </a:schemeClr>
            </a:solidFill>
          </a:ln>
        </p:spPr>
      </p:pic>
      <p:pic>
        <p:nvPicPr>
          <p:cNvPr id="22" name="図 21">
            <a:extLst>
              <a:ext uri="{FF2B5EF4-FFF2-40B4-BE49-F238E27FC236}">
                <a16:creationId xmlns:a16="http://schemas.microsoft.com/office/drawing/2014/main" id="{E70F8A76-CA26-466A-95E8-870E3A8A1C80}"/>
              </a:ext>
            </a:extLst>
          </p:cNvPr>
          <p:cNvPicPr>
            <a:picLocks noChangeAspect="1"/>
          </p:cNvPicPr>
          <p:nvPr/>
        </p:nvPicPr>
        <p:blipFill>
          <a:blip r:embed="rId4"/>
          <a:stretch>
            <a:fillRect/>
          </a:stretch>
        </p:blipFill>
        <p:spPr>
          <a:xfrm>
            <a:off x="8202762" y="3754271"/>
            <a:ext cx="3092500" cy="1944217"/>
          </a:xfrm>
          <a:prstGeom prst="rect">
            <a:avLst/>
          </a:prstGeom>
          <a:ln w="12700">
            <a:solidFill>
              <a:schemeClr val="bg1">
                <a:lumMod val="50000"/>
              </a:schemeClr>
            </a:solidFill>
          </a:ln>
        </p:spPr>
      </p:pic>
      <p:pic>
        <p:nvPicPr>
          <p:cNvPr id="20" name="図 19">
            <a:extLst>
              <a:ext uri="{FF2B5EF4-FFF2-40B4-BE49-F238E27FC236}">
                <a16:creationId xmlns:a16="http://schemas.microsoft.com/office/drawing/2014/main" id="{0372E0D1-2D71-42DA-9BB0-41D701B06032}"/>
              </a:ext>
            </a:extLst>
          </p:cNvPr>
          <p:cNvPicPr>
            <a:picLocks noChangeAspect="1"/>
          </p:cNvPicPr>
          <p:nvPr/>
        </p:nvPicPr>
        <p:blipFill>
          <a:blip r:embed="rId5"/>
          <a:stretch>
            <a:fillRect/>
          </a:stretch>
        </p:blipFill>
        <p:spPr>
          <a:xfrm>
            <a:off x="5724369" y="2198502"/>
            <a:ext cx="6184623" cy="530909"/>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１．実績／見通し照会</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p:txBody>
          <a:bodyPr/>
          <a:lstStyle/>
          <a:p>
            <a:pPr marL="0" indent="0">
              <a:buNone/>
            </a:pPr>
            <a:r>
              <a:rPr lang="ja-JP" altLang="en-US" dirty="0"/>
              <a:t>部門長の利用シーン</a:t>
            </a:r>
          </a:p>
          <a:p>
            <a:endParaRPr kumimoji="1" lang="ja-JP" altLang="en-US" dirty="0"/>
          </a:p>
        </p:txBody>
      </p:sp>
      <p:sp>
        <p:nvSpPr>
          <p:cNvPr id="5" name="正方形/長方形 4">
            <a:extLst>
              <a:ext uri="{FF2B5EF4-FFF2-40B4-BE49-F238E27FC236}">
                <a16:creationId xmlns:a16="http://schemas.microsoft.com/office/drawing/2014/main" id="{7E884643-33FF-42BE-B6B8-0CF8B5176D9C}"/>
              </a:ext>
            </a:extLst>
          </p:cNvPr>
          <p:cNvSpPr/>
          <p:nvPr/>
        </p:nvSpPr>
        <p:spPr>
          <a:xfrm>
            <a:off x="569516" y="2520057"/>
            <a:ext cx="3049984" cy="252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D7598D3-ACF6-4136-8867-E979529DB57F}"/>
              </a:ext>
            </a:extLst>
          </p:cNvPr>
          <p:cNvSpPr/>
          <p:nvPr/>
        </p:nvSpPr>
        <p:spPr>
          <a:xfrm>
            <a:off x="601914" y="4102877"/>
            <a:ext cx="5643126" cy="1862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6690821-7C5B-43DB-B1D0-07098CD71A23}"/>
              </a:ext>
            </a:extLst>
          </p:cNvPr>
          <p:cNvSpPr/>
          <p:nvPr/>
        </p:nvSpPr>
        <p:spPr>
          <a:xfrm>
            <a:off x="524311" y="1208532"/>
            <a:ext cx="6639977" cy="8395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200" b="1" dirty="0">
                <a:latin typeface="Arial" pitchFamily="34" charset="0"/>
              </a:rPr>
              <a:t>■部門別プロジェクト採算照会の活用</a:t>
            </a:r>
          </a:p>
          <a:p>
            <a:r>
              <a:rPr lang="ja-JP" altLang="en-US" sz="1200" b="1" dirty="0">
                <a:latin typeface="Arial" pitchFamily="34" charset="0"/>
              </a:rPr>
              <a:t>　部門別に仕掛プロジェクトの採算を参照し、部門予算に対する見通しを参照します。</a:t>
            </a:r>
          </a:p>
          <a:p>
            <a:r>
              <a:rPr lang="ja-JP" altLang="en-US" sz="1200" b="1" dirty="0">
                <a:latin typeface="Arial" pitchFamily="34" charset="0"/>
              </a:rPr>
              <a:t>　採算状況が悪い（利益率が低い）プロジェクトについては、個別に見通し状況を参照します。</a:t>
            </a:r>
          </a:p>
          <a:p>
            <a:r>
              <a:rPr lang="ja-JP" altLang="en-US" sz="1200" b="1" dirty="0">
                <a:latin typeface="Arial" pitchFamily="34" charset="0"/>
              </a:rPr>
              <a:t>　</a:t>
            </a:r>
            <a:r>
              <a:rPr lang="en-US" altLang="ja-JP" sz="1200" b="1" dirty="0">
                <a:latin typeface="Arial" pitchFamily="34" charset="0"/>
              </a:rPr>
              <a:t>※</a:t>
            </a:r>
            <a:r>
              <a:rPr lang="ja-JP" altLang="en-US" sz="1200" b="1" dirty="0">
                <a:latin typeface="Arial" pitchFamily="34" charset="0"/>
              </a:rPr>
              <a:t>アラート管理（後述）と組合せて、是正措置を講じていく。</a:t>
            </a:r>
          </a:p>
        </p:txBody>
      </p:sp>
      <p:sp>
        <p:nvSpPr>
          <p:cNvPr id="10" name="テキスト ボックス 9">
            <a:extLst>
              <a:ext uri="{FF2B5EF4-FFF2-40B4-BE49-F238E27FC236}">
                <a16:creationId xmlns:a16="http://schemas.microsoft.com/office/drawing/2014/main" id="{E0125E0D-D38C-4FA6-B17F-83C834A8CD2F}"/>
              </a:ext>
            </a:extLst>
          </p:cNvPr>
          <p:cNvSpPr txBox="1">
            <a:spLocks noChangeArrowheads="1"/>
          </p:cNvSpPr>
          <p:nvPr/>
        </p:nvSpPr>
        <p:spPr bwMode="auto">
          <a:xfrm>
            <a:off x="496867" y="6128555"/>
            <a:ext cx="5431044" cy="46166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部門長は自部門配下の受注（未受注含む）プロジェクトの採算状況を把握（実績値の反映は月次更新のタイミング）します。</a:t>
            </a:r>
          </a:p>
        </p:txBody>
      </p:sp>
      <p:sp>
        <p:nvSpPr>
          <p:cNvPr id="11" name="テキスト ボックス 10">
            <a:extLst>
              <a:ext uri="{FF2B5EF4-FFF2-40B4-BE49-F238E27FC236}">
                <a16:creationId xmlns:a16="http://schemas.microsoft.com/office/drawing/2014/main" id="{5DE594F9-C2AD-49AE-8EE5-4288D730557D}"/>
              </a:ext>
            </a:extLst>
          </p:cNvPr>
          <p:cNvSpPr txBox="1">
            <a:spLocks noChangeArrowheads="1"/>
          </p:cNvSpPr>
          <p:nvPr/>
        </p:nvSpPr>
        <p:spPr bwMode="auto">
          <a:xfrm>
            <a:off x="7524329" y="1364787"/>
            <a:ext cx="4312416" cy="46166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プロジェクト一覧画面で「！」が立っている</a:t>
            </a:r>
            <a:endParaRPr lang="en-US" altLang="ja-JP" sz="1200" dirty="0">
              <a:solidFill>
                <a:schemeClr val="bg1"/>
              </a:solidFill>
            </a:endParaRPr>
          </a:p>
          <a:p>
            <a:pPr>
              <a:defRPr/>
            </a:pPr>
            <a:r>
              <a:rPr lang="ja-JP" altLang="en-US" sz="1200" dirty="0">
                <a:solidFill>
                  <a:schemeClr val="bg1"/>
                </a:solidFill>
              </a:rPr>
              <a:t>プロジェクトの採算をみて、今後の見通し状況を確認します。</a:t>
            </a:r>
          </a:p>
        </p:txBody>
      </p:sp>
      <p:sp>
        <p:nvSpPr>
          <p:cNvPr id="12" name="下矢印 20">
            <a:extLst>
              <a:ext uri="{FF2B5EF4-FFF2-40B4-BE49-F238E27FC236}">
                <a16:creationId xmlns:a16="http://schemas.microsoft.com/office/drawing/2014/main" id="{C7135DCF-4FFD-4226-8C67-3C97AFF1F3CE}"/>
              </a:ext>
            </a:extLst>
          </p:cNvPr>
          <p:cNvSpPr/>
          <p:nvPr/>
        </p:nvSpPr>
        <p:spPr>
          <a:xfrm>
            <a:off x="7305167" y="2780928"/>
            <a:ext cx="1152128" cy="36004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3" name="四角形吹き出し 21">
            <a:extLst>
              <a:ext uri="{FF2B5EF4-FFF2-40B4-BE49-F238E27FC236}">
                <a16:creationId xmlns:a16="http://schemas.microsoft.com/office/drawing/2014/main" id="{489FF2ED-6D87-4C56-B614-F78C28E0152B}"/>
              </a:ext>
            </a:extLst>
          </p:cNvPr>
          <p:cNvSpPr/>
          <p:nvPr/>
        </p:nvSpPr>
        <p:spPr>
          <a:xfrm>
            <a:off x="8609654" y="2737887"/>
            <a:ext cx="2657897" cy="496049"/>
          </a:xfrm>
          <a:prstGeom prst="wedgeRectCallout">
            <a:avLst>
              <a:gd name="adj1" fmla="val -65807"/>
              <a:gd name="adj2" fmla="val -17924"/>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PJ</a:t>
            </a:r>
            <a:r>
              <a:rPr kumimoji="1" lang="ja-JP" altLang="en-US" sz="1200" dirty="0"/>
              <a:t>一覧クリックして、</a:t>
            </a:r>
            <a:endParaRPr kumimoji="1" lang="en-US" altLang="ja-JP" sz="1200" dirty="0"/>
          </a:p>
          <a:p>
            <a:pPr algn="ctr"/>
            <a:r>
              <a:rPr kumimoji="1" lang="ja-JP" altLang="en-US" sz="1200" dirty="0"/>
              <a:t>プロジェクト別採算登録へ遷移</a:t>
            </a:r>
          </a:p>
        </p:txBody>
      </p:sp>
      <p:sp>
        <p:nvSpPr>
          <p:cNvPr id="14" name="正方形/長方形 13">
            <a:extLst>
              <a:ext uri="{FF2B5EF4-FFF2-40B4-BE49-F238E27FC236}">
                <a16:creationId xmlns:a16="http://schemas.microsoft.com/office/drawing/2014/main" id="{A3784F3A-D734-4026-9BA7-C753399ECBDA}"/>
              </a:ext>
            </a:extLst>
          </p:cNvPr>
          <p:cNvSpPr/>
          <p:nvPr/>
        </p:nvSpPr>
        <p:spPr>
          <a:xfrm>
            <a:off x="10526240" y="6387961"/>
            <a:ext cx="446559" cy="1854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吹き出し 23">
            <a:extLst>
              <a:ext uri="{FF2B5EF4-FFF2-40B4-BE49-F238E27FC236}">
                <a16:creationId xmlns:a16="http://schemas.microsoft.com/office/drawing/2014/main" id="{2843CA01-44E2-45FA-BAE8-2D565E17FC7B}"/>
              </a:ext>
            </a:extLst>
          </p:cNvPr>
          <p:cNvSpPr/>
          <p:nvPr/>
        </p:nvSpPr>
        <p:spPr>
          <a:xfrm>
            <a:off x="8354023" y="6230180"/>
            <a:ext cx="2019431" cy="360040"/>
          </a:xfrm>
          <a:prstGeom prst="wedgeRectCallout">
            <a:avLst>
              <a:gd name="adj1" fmla="val 56309"/>
              <a:gd name="adj2" fmla="val -464"/>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月中参照原価をクリック</a:t>
            </a:r>
          </a:p>
        </p:txBody>
      </p:sp>
      <p:sp>
        <p:nvSpPr>
          <p:cNvPr id="16" name="Text Box 58">
            <a:extLst>
              <a:ext uri="{FF2B5EF4-FFF2-40B4-BE49-F238E27FC236}">
                <a16:creationId xmlns:a16="http://schemas.microsoft.com/office/drawing/2014/main" id="{D6813BEF-EC6E-4401-85F7-0625BA6BA8B4}"/>
              </a:ext>
            </a:extLst>
          </p:cNvPr>
          <p:cNvSpPr txBox="1">
            <a:spLocks noChangeArrowheads="1"/>
          </p:cNvSpPr>
          <p:nvPr/>
        </p:nvSpPr>
        <p:spPr bwMode="auto">
          <a:xfrm>
            <a:off x="7524328" y="2180718"/>
            <a:ext cx="1659391" cy="237874"/>
          </a:xfrm>
          <a:prstGeom prst="rect">
            <a:avLst/>
          </a:prstGeom>
          <a:solidFill>
            <a:schemeClr val="bg1"/>
          </a:solidFill>
          <a:ln w="9525" algn="ctr">
            <a:solidFill>
              <a:srgbClr val="3366FF"/>
            </a:solidFill>
            <a:miter lim="800000"/>
            <a:headEnd/>
            <a:tailEnd/>
          </a:ln>
          <a:effectLst>
            <a:outerShdw dist="35921" dir="2700000" algn="ctr" rotWithShape="0">
              <a:schemeClr val="bg2"/>
            </a:outerShdw>
          </a:effectLst>
        </p:spPr>
        <p:txBody>
          <a:bodyPr wrap="none" anchor="ctr"/>
          <a:lstStyle/>
          <a:p>
            <a:pPr>
              <a:lnSpc>
                <a:spcPts val="1000"/>
              </a:lnSpc>
              <a:spcBef>
                <a:spcPts val="600"/>
              </a:spcBef>
              <a:spcAft>
                <a:spcPts val="600"/>
              </a:spcAft>
            </a:pPr>
            <a:r>
              <a:rPr lang="en-US" altLang="ja-JP" sz="1200" dirty="0">
                <a:effectLst>
                  <a:outerShdw blurRad="38100" dist="38100" dir="2700000" algn="tl">
                    <a:srgbClr val="C0C0C0"/>
                  </a:outerShdw>
                </a:effectLst>
                <a:latin typeface="ＭＳ Ｐゴシック" pitchFamily="50" charset="-128"/>
              </a:rPr>
              <a:t>PJ</a:t>
            </a:r>
            <a:r>
              <a:rPr lang="ja-JP" altLang="en-US" sz="1200" dirty="0">
                <a:effectLst>
                  <a:outerShdw blurRad="38100" dist="38100" dir="2700000" algn="tl">
                    <a:srgbClr val="C0C0C0"/>
                  </a:outerShdw>
                </a:effectLst>
                <a:latin typeface="ＭＳ Ｐゴシック" pitchFamily="50" charset="-128"/>
              </a:rPr>
              <a:t>一覧画面より抜粋</a:t>
            </a:r>
          </a:p>
        </p:txBody>
      </p:sp>
    </p:spTree>
    <p:extLst>
      <p:ext uri="{BB962C8B-B14F-4D97-AF65-F5344CB8AC3E}">
        <p14:creationId xmlns:p14="http://schemas.microsoft.com/office/powerpoint/2010/main" val="401964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BA236186-E52C-43A7-87C7-0181416285C3}"/>
              </a:ext>
            </a:extLst>
          </p:cNvPr>
          <p:cNvPicPr>
            <a:picLocks noChangeAspect="1"/>
          </p:cNvPicPr>
          <p:nvPr/>
        </p:nvPicPr>
        <p:blipFill>
          <a:blip r:embed="rId2"/>
          <a:stretch>
            <a:fillRect/>
          </a:stretch>
        </p:blipFill>
        <p:spPr>
          <a:xfrm>
            <a:off x="468667" y="2599341"/>
            <a:ext cx="7783248" cy="4060548"/>
          </a:xfrm>
          <a:prstGeom prst="rect">
            <a:avLst/>
          </a:prstGeom>
          <a:ln w="12700">
            <a:solidFill>
              <a:schemeClr val="bg1">
                <a:lumMod val="50000"/>
              </a:schemeClr>
            </a:solidFill>
          </a:ln>
        </p:spPr>
      </p:pic>
      <p:pic>
        <p:nvPicPr>
          <p:cNvPr id="17" name="図 16">
            <a:extLst>
              <a:ext uri="{FF2B5EF4-FFF2-40B4-BE49-F238E27FC236}">
                <a16:creationId xmlns:a16="http://schemas.microsoft.com/office/drawing/2014/main" id="{E54EA53E-D5AE-411D-B6EA-5D31B84F7D06}"/>
              </a:ext>
            </a:extLst>
          </p:cNvPr>
          <p:cNvPicPr>
            <a:picLocks noChangeAspect="1"/>
          </p:cNvPicPr>
          <p:nvPr/>
        </p:nvPicPr>
        <p:blipFill>
          <a:blip r:embed="rId3"/>
          <a:stretch>
            <a:fillRect/>
          </a:stretch>
        </p:blipFill>
        <p:spPr>
          <a:xfrm>
            <a:off x="6909711" y="2589816"/>
            <a:ext cx="4832673" cy="4064690"/>
          </a:xfrm>
          <a:prstGeom prst="rect">
            <a:avLst/>
          </a:prstGeom>
          <a:ln w="12700">
            <a:solidFill>
              <a:schemeClr val="bg1">
                <a:lumMod val="50000"/>
              </a:schemeClr>
            </a:solidFill>
          </a:ln>
        </p:spPr>
      </p:pic>
      <p:pic>
        <p:nvPicPr>
          <p:cNvPr id="18" name="図 17">
            <a:extLst>
              <a:ext uri="{FF2B5EF4-FFF2-40B4-BE49-F238E27FC236}">
                <a16:creationId xmlns:a16="http://schemas.microsoft.com/office/drawing/2014/main" id="{F62ED3F9-F9B8-45B8-8A3B-9DF4CDA78B60}"/>
              </a:ext>
            </a:extLst>
          </p:cNvPr>
          <p:cNvPicPr>
            <a:picLocks noChangeAspect="1"/>
          </p:cNvPicPr>
          <p:nvPr/>
        </p:nvPicPr>
        <p:blipFill>
          <a:blip r:embed="rId4"/>
          <a:stretch>
            <a:fillRect/>
          </a:stretch>
        </p:blipFill>
        <p:spPr>
          <a:xfrm>
            <a:off x="8094081" y="3962301"/>
            <a:ext cx="3650755" cy="2307307"/>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１．実績／見通し照会</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a:xfrm>
            <a:off x="156000" y="799187"/>
            <a:ext cx="11880000" cy="719138"/>
          </a:xfrm>
        </p:spPr>
        <p:txBody>
          <a:bodyPr/>
          <a:lstStyle/>
          <a:p>
            <a:pPr marL="0" indent="0">
              <a:buNone/>
            </a:pPr>
            <a:r>
              <a:rPr lang="en-US" altLang="ja-JP" dirty="0"/>
              <a:t>PM/PL</a:t>
            </a:r>
            <a:r>
              <a:rPr lang="ja-JP" altLang="en-US" dirty="0"/>
              <a:t>の利用シーン</a:t>
            </a:r>
          </a:p>
          <a:p>
            <a:endParaRPr kumimoji="1" lang="ja-JP" altLang="en-US" dirty="0"/>
          </a:p>
        </p:txBody>
      </p:sp>
      <p:sp>
        <p:nvSpPr>
          <p:cNvPr id="6" name="正方形/長方形 5">
            <a:extLst>
              <a:ext uri="{FF2B5EF4-FFF2-40B4-BE49-F238E27FC236}">
                <a16:creationId xmlns:a16="http://schemas.microsoft.com/office/drawing/2014/main" id="{303CCC1A-0C8A-42BD-9784-8C680D0DBCDF}"/>
              </a:ext>
            </a:extLst>
          </p:cNvPr>
          <p:cNvSpPr/>
          <p:nvPr/>
        </p:nvSpPr>
        <p:spPr>
          <a:xfrm>
            <a:off x="468667" y="1215670"/>
            <a:ext cx="8929821" cy="12961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200" b="1" dirty="0">
                <a:latin typeface="Arial" pitchFamily="34" charset="0"/>
              </a:rPr>
              <a:t>■プロジェクト一覧の活用</a:t>
            </a:r>
          </a:p>
          <a:p>
            <a:r>
              <a:rPr lang="ja-JP" altLang="en-US" sz="1200" b="1" dirty="0">
                <a:latin typeface="Arial" pitchFamily="34" charset="0"/>
              </a:rPr>
              <a:t>　・コスト超過の傾向のあるプロジェクトがないかチェックします。</a:t>
            </a:r>
          </a:p>
          <a:p>
            <a:r>
              <a:rPr lang="ja-JP" altLang="en-US" sz="1200" b="1" dirty="0">
                <a:latin typeface="Arial" pitchFamily="34" charset="0"/>
              </a:rPr>
              <a:t>■プロジェクト別採算照会と月中参考原価の活用</a:t>
            </a:r>
          </a:p>
          <a:p>
            <a:r>
              <a:rPr lang="ja-JP" altLang="en-US" sz="1200" b="1" dirty="0">
                <a:latin typeface="Arial" pitchFamily="34" charset="0"/>
              </a:rPr>
              <a:t>　・担当プロジェクトの当月発生原価見通しチェックし、簡単な採算見込みシュミレーションを行います。</a:t>
            </a:r>
          </a:p>
          <a:p>
            <a:r>
              <a:rPr lang="ja-JP" altLang="en-US" sz="1200" b="1" dirty="0">
                <a:latin typeface="Arial" pitchFamily="34" charset="0"/>
              </a:rPr>
              <a:t>■進捗報告の実施</a:t>
            </a:r>
          </a:p>
          <a:p>
            <a:r>
              <a:rPr lang="ja-JP" altLang="en-US" sz="1200" b="1" dirty="0">
                <a:latin typeface="Arial" pitchFamily="34" charset="0"/>
              </a:rPr>
              <a:t>　・定期的に進捗報告をすることで、こまめに進捗状況やコスト超過発生有無を確認します。（</a:t>
            </a:r>
            <a:r>
              <a:rPr lang="en-US" altLang="ja-JP" sz="1200" b="1" dirty="0">
                <a:latin typeface="Arial" pitchFamily="34" charset="0"/>
              </a:rPr>
              <a:t>※</a:t>
            </a:r>
            <a:r>
              <a:rPr lang="ja-JP" altLang="en-US" sz="1200" b="1" dirty="0">
                <a:latin typeface="Arial" pitchFamily="34" charset="0"/>
              </a:rPr>
              <a:t>「アラート管理」を併用）</a:t>
            </a:r>
            <a:endParaRPr lang="en-US" altLang="ja-JP" sz="1200" b="1" dirty="0">
              <a:latin typeface="Arial" pitchFamily="34" charset="0"/>
            </a:endParaRPr>
          </a:p>
        </p:txBody>
      </p:sp>
      <p:sp>
        <p:nvSpPr>
          <p:cNvPr id="7" name="正方形/長方形 6">
            <a:extLst>
              <a:ext uri="{FF2B5EF4-FFF2-40B4-BE49-F238E27FC236}">
                <a16:creationId xmlns:a16="http://schemas.microsoft.com/office/drawing/2014/main" id="{2746A378-C388-461F-9495-057E6EA69AF1}"/>
              </a:ext>
            </a:extLst>
          </p:cNvPr>
          <p:cNvSpPr/>
          <p:nvPr/>
        </p:nvSpPr>
        <p:spPr>
          <a:xfrm>
            <a:off x="468667" y="3057956"/>
            <a:ext cx="1236308" cy="331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C58B2F-8FFC-425A-98C3-C02D430041BB}"/>
              </a:ext>
            </a:extLst>
          </p:cNvPr>
          <p:cNvSpPr/>
          <p:nvPr/>
        </p:nvSpPr>
        <p:spPr>
          <a:xfrm>
            <a:off x="447164" y="5618728"/>
            <a:ext cx="281991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940DC8B-1100-4AA6-9617-1856252CCD63}"/>
              </a:ext>
            </a:extLst>
          </p:cNvPr>
          <p:cNvSpPr txBox="1">
            <a:spLocks noChangeArrowheads="1"/>
          </p:cNvSpPr>
          <p:nvPr/>
        </p:nvSpPr>
        <p:spPr bwMode="auto">
          <a:xfrm>
            <a:off x="468667" y="5988293"/>
            <a:ext cx="5367731" cy="646331"/>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担当プロジェクトにおいて、「！」が立っていないかチェックします。</a:t>
            </a:r>
            <a:endParaRPr lang="en-US" altLang="ja-JP" sz="1200" dirty="0">
              <a:solidFill>
                <a:schemeClr val="bg1"/>
              </a:solidFill>
            </a:endParaRPr>
          </a:p>
          <a:p>
            <a:pPr>
              <a:defRPr/>
            </a:pPr>
            <a:r>
              <a:rPr lang="ja-JP" altLang="en-US" sz="1200" dirty="0">
                <a:solidFill>
                  <a:schemeClr val="bg1"/>
                </a:solidFill>
              </a:rPr>
              <a:t>コスト超過のフラグが立っていたら、プロジェクト別採算登録画面にて、</a:t>
            </a:r>
            <a:endParaRPr lang="en-US" altLang="ja-JP" sz="1200" dirty="0">
              <a:solidFill>
                <a:schemeClr val="bg1"/>
              </a:solidFill>
            </a:endParaRPr>
          </a:p>
          <a:p>
            <a:pPr>
              <a:defRPr/>
            </a:pPr>
            <a:r>
              <a:rPr lang="ja-JP" altLang="en-US" sz="1200" dirty="0">
                <a:solidFill>
                  <a:schemeClr val="bg1"/>
                </a:solidFill>
              </a:rPr>
              <a:t>コスト発生見込状況をチェックします。</a:t>
            </a:r>
          </a:p>
        </p:txBody>
      </p:sp>
      <p:cxnSp>
        <p:nvCxnSpPr>
          <p:cNvPr id="11" name="図形 21">
            <a:extLst>
              <a:ext uri="{FF2B5EF4-FFF2-40B4-BE49-F238E27FC236}">
                <a16:creationId xmlns:a16="http://schemas.microsoft.com/office/drawing/2014/main" id="{D276CC9C-6A13-4276-8F01-9DA66D6D52FD}"/>
              </a:ext>
            </a:extLst>
          </p:cNvPr>
          <p:cNvCxnSpPr>
            <a:cxnSpLocks/>
          </p:cNvCxnSpPr>
          <p:nvPr/>
        </p:nvCxnSpPr>
        <p:spPr>
          <a:xfrm flipV="1">
            <a:off x="3288578" y="4392437"/>
            <a:ext cx="3437943" cy="1421727"/>
          </a:xfrm>
          <a:prstGeom prst="bentConnector3">
            <a:avLst>
              <a:gd name="adj1" fmla="val 50000"/>
            </a:avLst>
          </a:prstGeom>
          <a:ln>
            <a:solidFill>
              <a:srgbClr val="FF0000"/>
            </a:solidFill>
            <a:prstDash val="sysDot"/>
            <a:tailEnd type="arrow"/>
          </a:ln>
        </p:spPr>
        <p:style>
          <a:lnRef idx="2">
            <a:schemeClr val="accent2"/>
          </a:lnRef>
          <a:fillRef idx="0">
            <a:schemeClr val="accent2"/>
          </a:fillRef>
          <a:effectRef idx="1">
            <a:schemeClr val="accent2"/>
          </a:effectRef>
          <a:fontRef idx="minor">
            <a:schemeClr val="tx1"/>
          </a:fontRef>
        </p:style>
      </p:cxnSp>
      <p:sp>
        <p:nvSpPr>
          <p:cNvPr id="12" name="正方形/長方形 11">
            <a:extLst>
              <a:ext uri="{FF2B5EF4-FFF2-40B4-BE49-F238E27FC236}">
                <a16:creationId xmlns:a16="http://schemas.microsoft.com/office/drawing/2014/main" id="{9A7AA78F-A0EB-4A16-9522-59A2A0A41125}"/>
              </a:ext>
            </a:extLst>
          </p:cNvPr>
          <p:cNvSpPr/>
          <p:nvPr/>
        </p:nvSpPr>
        <p:spPr>
          <a:xfrm>
            <a:off x="10233483" y="6425322"/>
            <a:ext cx="520242" cy="225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861378A-25FF-4C3E-97EC-A8D4FCFD6004}"/>
              </a:ext>
            </a:extLst>
          </p:cNvPr>
          <p:cNvSpPr txBox="1">
            <a:spLocks noChangeArrowheads="1"/>
          </p:cNvSpPr>
          <p:nvPr/>
        </p:nvSpPr>
        <p:spPr bwMode="auto">
          <a:xfrm>
            <a:off x="8179761" y="4798501"/>
            <a:ext cx="3421644" cy="1015663"/>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月中参考原価画面では、メンバごとの工数実績と当月発生見込原価が表示されます。</a:t>
            </a:r>
            <a:endParaRPr lang="en-US" altLang="ja-JP" sz="1200" dirty="0">
              <a:solidFill>
                <a:schemeClr val="bg1"/>
              </a:solidFill>
            </a:endParaRPr>
          </a:p>
          <a:p>
            <a:pPr>
              <a:defRPr/>
            </a:pPr>
            <a:r>
              <a:rPr lang="ja-JP" altLang="en-US" sz="1200" dirty="0">
                <a:solidFill>
                  <a:schemeClr val="bg1"/>
                </a:solidFill>
              </a:rPr>
              <a:t>実行予算見直し前に当月予定原価（労務費）を手入力するなどして、採算見込みをチェック（簡単にシュミレーション）します。</a:t>
            </a:r>
          </a:p>
        </p:txBody>
      </p:sp>
    </p:spTree>
    <p:extLst>
      <p:ext uri="{BB962C8B-B14F-4D97-AF65-F5344CB8AC3E}">
        <p14:creationId xmlns:p14="http://schemas.microsoft.com/office/powerpoint/2010/main" val="331013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5E2FD2-CF8C-40CF-9615-8CA5B6D8ABA0}"/>
              </a:ext>
            </a:extLst>
          </p:cNvPr>
          <p:cNvSpPr>
            <a:spLocks noGrp="1"/>
          </p:cNvSpPr>
          <p:nvPr>
            <p:ph type="title"/>
          </p:nvPr>
        </p:nvSpPr>
        <p:spPr/>
        <p:txBody>
          <a:bodyPr/>
          <a:lstStyle/>
          <a:p>
            <a:r>
              <a:rPr lang="ja-JP" altLang="en-US" dirty="0"/>
              <a:t>２．アラート管理</a:t>
            </a:r>
            <a:endParaRPr kumimoji="1" lang="ja-JP" altLang="en-US" dirty="0"/>
          </a:p>
        </p:txBody>
      </p:sp>
    </p:spTree>
    <p:extLst>
      <p:ext uri="{BB962C8B-B14F-4D97-AF65-F5344CB8AC3E}">
        <p14:creationId xmlns:p14="http://schemas.microsoft.com/office/powerpoint/2010/main" val="205336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a:extLst>
              <a:ext uri="{FF2B5EF4-FFF2-40B4-BE49-F238E27FC236}">
                <a16:creationId xmlns:a16="http://schemas.microsoft.com/office/drawing/2014/main" id="{5E4C2F5A-5919-4DCF-A449-CFD0EBE74A37}"/>
              </a:ext>
            </a:extLst>
          </p:cNvPr>
          <p:cNvPicPr>
            <a:picLocks noChangeAspect="1"/>
          </p:cNvPicPr>
          <p:nvPr/>
        </p:nvPicPr>
        <p:blipFill>
          <a:blip r:embed="rId2"/>
          <a:stretch>
            <a:fillRect/>
          </a:stretch>
        </p:blipFill>
        <p:spPr>
          <a:xfrm>
            <a:off x="5793961" y="1992841"/>
            <a:ext cx="2825939" cy="2642864"/>
          </a:xfrm>
          <a:prstGeom prst="rect">
            <a:avLst/>
          </a:prstGeom>
          <a:ln w="12700">
            <a:solidFill>
              <a:schemeClr val="bg1">
                <a:lumMod val="50000"/>
              </a:schemeClr>
            </a:solidFill>
          </a:ln>
        </p:spPr>
      </p:pic>
      <p:pic>
        <p:nvPicPr>
          <p:cNvPr id="45" name="図 44">
            <a:extLst>
              <a:ext uri="{FF2B5EF4-FFF2-40B4-BE49-F238E27FC236}">
                <a16:creationId xmlns:a16="http://schemas.microsoft.com/office/drawing/2014/main" id="{010F9EC9-4AF6-4C7B-B8BE-DE99BDA7E000}"/>
              </a:ext>
            </a:extLst>
          </p:cNvPr>
          <p:cNvPicPr>
            <a:picLocks noChangeAspect="1"/>
          </p:cNvPicPr>
          <p:nvPr/>
        </p:nvPicPr>
        <p:blipFill rotWithShape="1">
          <a:blip r:embed="rId3"/>
          <a:srcRect r="34337"/>
          <a:stretch/>
        </p:blipFill>
        <p:spPr>
          <a:xfrm>
            <a:off x="8313380" y="1998151"/>
            <a:ext cx="3769811" cy="2632244"/>
          </a:xfrm>
          <a:prstGeom prst="rect">
            <a:avLst/>
          </a:prstGeom>
          <a:ln w="12700">
            <a:solidFill>
              <a:schemeClr val="bg1">
                <a:lumMod val="50000"/>
              </a:schemeClr>
            </a:solidFill>
          </a:ln>
        </p:spPr>
      </p:pic>
      <p:pic>
        <p:nvPicPr>
          <p:cNvPr id="42" name="図 41">
            <a:extLst>
              <a:ext uri="{FF2B5EF4-FFF2-40B4-BE49-F238E27FC236}">
                <a16:creationId xmlns:a16="http://schemas.microsoft.com/office/drawing/2014/main" id="{A3E81D53-E9AF-4639-A8D8-3C2228D51513}"/>
              </a:ext>
            </a:extLst>
          </p:cNvPr>
          <p:cNvPicPr>
            <a:picLocks noChangeAspect="1"/>
          </p:cNvPicPr>
          <p:nvPr/>
        </p:nvPicPr>
        <p:blipFill>
          <a:blip r:embed="rId4"/>
          <a:stretch>
            <a:fillRect/>
          </a:stretch>
        </p:blipFill>
        <p:spPr>
          <a:xfrm>
            <a:off x="7115761" y="211661"/>
            <a:ext cx="3661795" cy="1592085"/>
          </a:xfrm>
          <a:prstGeom prst="rect">
            <a:avLst/>
          </a:prstGeom>
          <a:ln w="12700">
            <a:solidFill>
              <a:schemeClr val="bg1">
                <a:lumMod val="50000"/>
              </a:schemeClr>
            </a:solidFill>
          </a:ln>
        </p:spPr>
      </p:pic>
      <p:pic>
        <p:nvPicPr>
          <p:cNvPr id="46" name="図 45">
            <a:extLst>
              <a:ext uri="{FF2B5EF4-FFF2-40B4-BE49-F238E27FC236}">
                <a16:creationId xmlns:a16="http://schemas.microsoft.com/office/drawing/2014/main" id="{1A5CEBB5-239C-4BC5-9EC9-212636FE5E3C}"/>
              </a:ext>
            </a:extLst>
          </p:cNvPr>
          <p:cNvPicPr>
            <a:picLocks noChangeAspect="1"/>
          </p:cNvPicPr>
          <p:nvPr/>
        </p:nvPicPr>
        <p:blipFill>
          <a:blip r:embed="rId5"/>
          <a:stretch>
            <a:fillRect/>
          </a:stretch>
        </p:blipFill>
        <p:spPr>
          <a:xfrm>
            <a:off x="8361017" y="4726281"/>
            <a:ext cx="3604300" cy="1986880"/>
          </a:xfrm>
          <a:prstGeom prst="rect">
            <a:avLst/>
          </a:prstGeom>
          <a:ln w="12700">
            <a:solidFill>
              <a:schemeClr val="bg1">
                <a:lumMod val="50000"/>
              </a:schemeClr>
            </a:solidFill>
          </a:ln>
        </p:spPr>
      </p:pic>
      <p:pic>
        <p:nvPicPr>
          <p:cNvPr id="39" name="図 38">
            <a:extLst>
              <a:ext uri="{FF2B5EF4-FFF2-40B4-BE49-F238E27FC236}">
                <a16:creationId xmlns:a16="http://schemas.microsoft.com/office/drawing/2014/main" id="{F63B0867-6607-4264-AADC-E892BAC3906F}"/>
              </a:ext>
            </a:extLst>
          </p:cNvPr>
          <p:cNvPicPr>
            <a:picLocks noChangeAspect="1"/>
          </p:cNvPicPr>
          <p:nvPr/>
        </p:nvPicPr>
        <p:blipFill>
          <a:blip r:embed="rId6"/>
          <a:stretch>
            <a:fillRect/>
          </a:stretch>
        </p:blipFill>
        <p:spPr>
          <a:xfrm>
            <a:off x="410082" y="1249414"/>
            <a:ext cx="3640235" cy="1592084"/>
          </a:xfrm>
          <a:prstGeom prst="rect">
            <a:avLst/>
          </a:prstGeom>
          <a:ln w="12700">
            <a:solidFill>
              <a:schemeClr val="bg1">
                <a:lumMod val="50000"/>
              </a:schemeClr>
            </a:solidFill>
          </a:ln>
        </p:spPr>
      </p:pic>
      <p:pic>
        <p:nvPicPr>
          <p:cNvPr id="41" name="図 40">
            <a:extLst>
              <a:ext uri="{FF2B5EF4-FFF2-40B4-BE49-F238E27FC236}">
                <a16:creationId xmlns:a16="http://schemas.microsoft.com/office/drawing/2014/main" id="{134557BA-1C5E-4213-AB39-4D4FEB082FB9}"/>
              </a:ext>
            </a:extLst>
          </p:cNvPr>
          <p:cNvPicPr>
            <a:picLocks noChangeAspect="1"/>
          </p:cNvPicPr>
          <p:nvPr/>
        </p:nvPicPr>
        <p:blipFill>
          <a:blip r:embed="rId7"/>
          <a:stretch>
            <a:fillRect/>
          </a:stretch>
        </p:blipFill>
        <p:spPr>
          <a:xfrm>
            <a:off x="410083" y="5154264"/>
            <a:ext cx="5235166" cy="1288258"/>
          </a:xfrm>
          <a:prstGeom prst="rect">
            <a:avLst/>
          </a:prstGeom>
          <a:ln w="12700">
            <a:solidFill>
              <a:schemeClr val="bg1">
                <a:lumMod val="50000"/>
              </a:schemeClr>
            </a:solidFill>
          </a:ln>
        </p:spPr>
      </p:pic>
      <p:pic>
        <p:nvPicPr>
          <p:cNvPr id="40" name="図 39">
            <a:extLst>
              <a:ext uri="{FF2B5EF4-FFF2-40B4-BE49-F238E27FC236}">
                <a16:creationId xmlns:a16="http://schemas.microsoft.com/office/drawing/2014/main" id="{A13579EA-AE09-4CEF-B682-F1849D555281}"/>
              </a:ext>
            </a:extLst>
          </p:cNvPr>
          <p:cNvPicPr>
            <a:picLocks noChangeAspect="1"/>
          </p:cNvPicPr>
          <p:nvPr/>
        </p:nvPicPr>
        <p:blipFill>
          <a:blip r:embed="rId8"/>
          <a:stretch>
            <a:fillRect/>
          </a:stretch>
        </p:blipFill>
        <p:spPr>
          <a:xfrm>
            <a:off x="410082" y="3520284"/>
            <a:ext cx="5235167" cy="1267689"/>
          </a:xfrm>
          <a:prstGeom prst="rect">
            <a:avLst/>
          </a:prstGeom>
          <a:ln w="12700">
            <a:solidFill>
              <a:schemeClr val="bg1">
                <a:lumMod val="50000"/>
              </a:schemeClr>
            </a:solidFill>
          </a:ln>
        </p:spPr>
      </p:pic>
      <p:sp>
        <p:nvSpPr>
          <p:cNvPr id="2" name="タイトル 1">
            <a:extLst>
              <a:ext uri="{FF2B5EF4-FFF2-40B4-BE49-F238E27FC236}">
                <a16:creationId xmlns:a16="http://schemas.microsoft.com/office/drawing/2014/main" id="{EDFC434B-43B0-4898-858B-9148A6CDB5B6}"/>
              </a:ext>
            </a:extLst>
          </p:cNvPr>
          <p:cNvSpPr>
            <a:spLocks noGrp="1"/>
          </p:cNvSpPr>
          <p:nvPr>
            <p:ph type="title"/>
          </p:nvPr>
        </p:nvSpPr>
        <p:spPr/>
        <p:txBody>
          <a:bodyPr/>
          <a:lstStyle/>
          <a:p>
            <a:r>
              <a:rPr lang="ja-JP" altLang="en-US" dirty="0"/>
              <a:t>２．アラート管理</a:t>
            </a:r>
            <a:endParaRPr kumimoji="1" lang="ja-JP" altLang="en-US" dirty="0"/>
          </a:p>
        </p:txBody>
      </p:sp>
      <p:sp>
        <p:nvSpPr>
          <p:cNvPr id="3" name="コンテンツ プレースホルダー 2">
            <a:extLst>
              <a:ext uri="{FF2B5EF4-FFF2-40B4-BE49-F238E27FC236}">
                <a16:creationId xmlns:a16="http://schemas.microsoft.com/office/drawing/2014/main" id="{9D7E569D-2F7F-4128-A622-9662D202FD18}"/>
              </a:ext>
            </a:extLst>
          </p:cNvPr>
          <p:cNvSpPr>
            <a:spLocks noGrp="1"/>
          </p:cNvSpPr>
          <p:nvPr>
            <p:ph idx="1"/>
          </p:nvPr>
        </p:nvSpPr>
        <p:spPr>
          <a:xfrm>
            <a:off x="156000" y="765175"/>
            <a:ext cx="11880000" cy="430560"/>
          </a:xfrm>
        </p:spPr>
        <p:txBody>
          <a:bodyPr/>
          <a:lstStyle/>
          <a:p>
            <a:pPr marL="0" indent="0">
              <a:buNone/>
            </a:pPr>
            <a:r>
              <a:rPr kumimoji="1" lang="ja-JP" altLang="en-US" dirty="0"/>
              <a:t>コスト超過・進捗遅延の早期発見とプロジェクトの立て直し</a:t>
            </a:r>
          </a:p>
          <a:p>
            <a:pPr marL="0" indent="0">
              <a:buNone/>
            </a:pPr>
            <a:endParaRPr kumimoji="1" lang="ja-JP" altLang="en-US" dirty="0"/>
          </a:p>
        </p:txBody>
      </p:sp>
      <p:grpSp>
        <p:nvGrpSpPr>
          <p:cNvPr id="10" name="グループ化 9">
            <a:extLst>
              <a:ext uri="{FF2B5EF4-FFF2-40B4-BE49-F238E27FC236}">
                <a16:creationId xmlns:a16="http://schemas.microsoft.com/office/drawing/2014/main" id="{179759B6-0165-45E0-B402-68E4CAA55367}"/>
              </a:ext>
            </a:extLst>
          </p:cNvPr>
          <p:cNvGrpSpPr/>
          <p:nvPr/>
        </p:nvGrpSpPr>
        <p:grpSpPr>
          <a:xfrm>
            <a:off x="4745277" y="2305355"/>
            <a:ext cx="465928" cy="390369"/>
            <a:chOff x="0" y="0"/>
            <a:chExt cx="1466850" cy="895350"/>
          </a:xfrm>
        </p:grpSpPr>
        <p:sp>
          <p:nvSpPr>
            <p:cNvPr id="11" name="正方形/長方形 10">
              <a:extLst>
                <a:ext uri="{FF2B5EF4-FFF2-40B4-BE49-F238E27FC236}">
                  <a16:creationId xmlns:a16="http://schemas.microsoft.com/office/drawing/2014/main" id="{08EDE2CC-EE36-4ABE-B9D1-42044F8A6C69}"/>
                </a:ext>
              </a:extLst>
            </p:cNvPr>
            <p:cNvSpPr/>
            <p:nvPr/>
          </p:nvSpPr>
          <p:spPr>
            <a:xfrm>
              <a:off x="0" y="0"/>
              <a:ext cx="1457325" cy="8953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200"/>
            </a:p>
          </p:txBody>
        </p:sp>
        <p:cxnSp>
          <p:nvCxnSpPr>
            <p:cNvPr id="12" name="直線コネクタ 11">
              <a:extLst>
                <a:ext uri="{FF2B5EF4-FFF2-40B4-BE49-F238E27FC236}">
                  <a16:creationId xmlns:a16="http://schemas.microsoft.com/office/drawing/2014/main" id="{395DC588-C265-4B45-B926-932D86CF83A3}"/>
                </a:ext>
              </a:extLst>
            </p:cNvPr>
            <p:cNvCxnSpPr/>
            <p:nvPr/>
          </p:nvCxnSpPr>
          <p:spPr>
            <a:xfrm>
              <a:off x="19050" y="9525"/>
              <a:ext cx="723900" cy="400050"/>
            </a:xfrm>
            <a:prstGeom prst="line">
              <a:avLst/>
            </a:prstGeom>
            <a:ln/>
          </p:spPr>
          <p:style>
            <a:lnRef idx="1">
              <a:schemeClr val="accent2"/>
            </a:lnRef>
            <a:fillRef idx="2">
              <a:schemeClr val="accent2"/>
            </a:fillRef>
            <a:effectRef idx="1">
              <a:schemeClr val="accent2"/>
            </a:effectRef>
            <a:fontRef idx="minor">
              <a:schemeClr val="dk1"/>
            </a:fontRef>
          </p:style>
        </p:cxnSp>
        <p:cxnSp>
          <p:nvCxnSpPr>
            <p:cNvPr id="13" name="直線コネクタ 12">
              <a:extLst>
                <a:ext uri="{FF2B5EF4-FFF2-40B4-BE49-F238E27FC236}">
                  <a16:creationId xmlns:a16="http://schemas.microsoft.com/office/drawing/2014/main" id="{E58562BD-F211-43C7-9F61-1D6F02BE19FA}"/>
                </a:ext>
              </a:extLst>
            </p:cNvPr>
            <p:cNvCxnSpPr/>
            <p:nvPr/>
          </p:nvCxnSpPr>
          <p:spPr>
            <a:xfrm flipH="1">
              <a:off x="714376" y="9525"/>
              <a:ext cx="752474" cy="400050"/>
            </a:xfrm>
            <a:prstGeom prst="line">
              <a:avLst/>
            </a:prstGeom>
            <a:ln/>
          </p:spPr>
          <p:style>
            <a:lnRef idx="1">
              <a:schemeClr val="accent2"/>
            </a:lnRef>
            <a:fillRef idx="2">
              <a:schemeClr val="accent2"/>
            </a:fillRef>
            <a:effectRef idx="1">
              <a:schemeClr val="accent2"/>
            </a:effectRef>
            <a:fontRef idx="minor">
              <a:schemeClr val="dk1"/>
            </a:fontRef>
          </p:style>
        </p:cxnSp>
      </p:grpSp>
      <p:sp>
        <p:nvSpPr>
          <p:cNvPr id="15" name="正方形/長方形 14">
            <a:extLst>
              <a:ext uri="{FF2B5EF4-FFF2-40B4-BE49-F238E27FC236}">
                <a16:creationId xmlns:a16="http://schemas.microsoft.com/office/drawing/2014/main" id="{E40DF455-C409-45A2-A238-843826ADC8C1}"/>
              </a:ext>
            </a:extLst>
          </p:cNvPr>
          <p:cNvSpPr/>
          <p:nvPr/>
        </p:nvSpPr>
        <p:spPr>
          <a:xfrm>
            <a:off x="369932" y="2206874"/>
            <a:ext cx="2183979" cy="662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下矢印 22">
            <a:extLst>
              <a:ext uri="{FF2B5EF4-FFF2-40B4-BE49-F238E27FC236}">
                <a16:creationId xmlns:a16="http://schemas.microsoft.com/office/drawing/2014/main" id="{26464B6F-DB5A-4C76-A4A2-53842BCDF187}"/>
              </a:ext>
            </a:extLst>
          </p:cNvPr>
          <p:cNvSpPr/>
          <p:nvPr/>
        </p:nvSpPr>
        <p:spPr>
          <a:xfrm rot="16200000">
            <a:off x="4212121" y="2315298"/>
            <a:ext cx="360362" cy="402515"/>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17" name="下矢印 23">
            <a:extLst>
              <a:ext uri="{FF2B5EF4-FFF2-40B4-BE49-F238E27FC236}">
                <a16:creationId xmlns:a16="http://schemas.microsoft.com/office/drawing/2014/main" id="{F6C3F12D-770D-44FE-BFE8-A8892AB9C21A}"/>
              </a:ext>
            </a:extLst>
          </p:cNvPr>
          <p:cNvSpPr/>
          <p:nvPr/>
        </p:nvSpPr>
        <p:spPr>
          <a:xfrm>
            <a:off x="523854" y="2969506"/>
            <a:ext cx="431998" cy="459494"/>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19" name="正方形/長方形 18">
            <a:extLst>
              <a:ext uri="{FF2B5EF4-FFF2-40B4-BE49-F238E27FC236}">
                <a16:creationId xmlns:a16="http://schemas.microsoft.com/office/drawing/2014/main" id="{D841F08F-8983-46D1-A90B-5464CF9020C8}"/>
              </a:ext>
            </a:extLst>
          </p:cNvPr>
          <p:cNvSpPr/>
          <p:nvPr/>
        </p:nvSpPr>
        <p:spPr>
          <a:xfrm>
            <a:off x="4928001" y="4285592"/>
            <a:ext cx="641068" cy="191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正方形/長方形 19">
            <a:extLst>
              <a:ext uri="{FF2B5EF4-FFF2-40B4-BE49-F238E27FC236}">
                <a16:creationId xmlns:a16="http://schemas.microsoft.com/office/drawing/2014/main" id="{3F17F563-3F56-469A-9BC4-E9AE462BE260}"/>
              </a:ext>
            </a:extLst>
          </p:cNvPr>
          <p:cNvSpPr/>
          <p:nvPr/>
        </p:nvSpPr>
        <p:spPr>
          <a:xfrm>
            <a:off x="4928001" y="5919093"/>
            <a:ext cx="641068" cy="1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下矢印 27">
            <a:extLst>
              <a:ext uri="{FF2B5EF4-FFF2-40B4-BE49-F238E27FC236}">
                <a16:creationId xmlns:a16="http://schemas.microsoft.com/office/drawing/2014/main" id="{62060732-401E-48E1-985F-2B46A2546E3A}"/>
              </a:ext>
            </a:extLst>
          </p:cNvPr>
          <p:cNvSpPr/>
          <p:nvPr/>
        </p:nvSpPr>
        <p:spPr>
          <a:xfrm>
            <a:off x="4952184" y="4545123"/>
            <a:ext cx="267887" cy="1320761"/>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cxnSp>
        <p:nvCxnSpPr>
          <p:cNvPr id="24" name="図形 21">
            <a:extLst>
              <a:ext uri="{FF2B5EF4-FFF2-40B4-BE49-F238E27FC236}">
                <a16:creationId xmlns:a16="http://schemas.microsoft.com/office/drawing/2014/main" id="{DCCFC467-82E2-4C07-8215-C64B937FA74A}"/>
              </a:ext>
            </a:extLst>
          </p:cNvPr>
          <p:cNvCxnSpPr>
            <a:cxnSpLocks/>
            <a:stCxn id="41" idx="3"/>
            <a:endCxn id="25" idx="1"/>
          </p:cNvCxnSpPr>
          <p:nvPr/>
        </p:nvCxnSpPr>
        <p:spPr>
          <a:xfrm flipV="1">
            <a:off x="5645249" y="1599989"/>
            <a:ext cx="1422225" cy="4198404"/>
          </a:xfrm>
          <a:prstGeom prst="bentConnector3">
            <a:avLst>
              <a:gd name="adj1" fmla="val 50000"/>
            </a:avLst>
          </a:prstGeom>
          <a:ln>
            <a:solidFill>
              <a:srgbClr val="FF0000"/>
            </a:solidFill>
            <a:prstDash val="sysDot"/>
            <a:tailEnd type="arrow"/>
          </a:ln>
        </p:spPr>
        <p:style>
          <a:lnRef idx="2">
            <a:schemeClr val="accent2"/>
          </a:lnRef>
          <a:fillRef idx="0">
            <a:schemeClr val="accent2"/>
          </a:fillRef>
          <a:effectRef idx="1">
            <a:schemeClr val="accent2"/>
          </a:effectRef>
          <a:fontRef idx="minor">
            <a:schemeClr val="tx1"/>
          </a:fontRef>
        </p:style>
      </p:cxnSp>
      <p:sp>
        <p:nvSpPr>
          <p:cNvPr id="25" name="正方形/長方形 24">
            <a:extLst>
              <a:ext uri="{FF2B5EF4-FFF2-40B4-BE49-F238E27FC236}">
                <a16:creationId xmlns:a16="http://schemas.microsoft.com/office/drawing/2014/main" id="{05E14B26-C5BE-436A-9895-0D74C4C3C469}"/>
              </a:ext>
            </a:extLst>
          </p:cNvPr>
          <p:cNvSpPr/>
          <p:nvPr/>
        </p:nvSpPr>
        <p:spPr>
          <a:xfrm>
            <a:off x="7067474" y="1354319"/>
            <a:ext cx="2224571" cy="491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下矢印 46">
            <a:extLst>
              <a:ext uri="{FF2B5EF4-FFF2-40B4-BE49-F238E27FC236}">
                <a16:creationId xmlns:a16="http://schemas.microsoft.com/office/drawing/2014/main" id="{015E5573-2C72-4B7E-89F3-ADC45B29B243}"/>
              </a:ext>
            </a:extLst>
          </p:cNvPr>
          <p:cNvSpPr/>
          <p:nvPr/>
        </p:nvSpPr>
        <p:spPr>
          <a:xfrm>
            <a:off x="7221917" y="1906144"/>
            <a:ext cx="576064" cy="360040"/>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27" name="正方形/長方形 26">
            <a:extLst>
              <a:ext uri="{FF2B5EF4-FFF2-40B4-BE49-F238E27FC236}">
                <a16:creationId xmlns:a16="http://schemas.microsoft.com/office/drawing/2014/main" id="{ECEE4A51-4D3F-4B03-87DD-59FA21C9EB92}"/>
              </a:ext>
            </a:extLst>
          </p:cNvPr>
          <p:cNvSpPr/>
          <p:nvPr/>
        </p:nvSpPr>
        <p:spPr>
          <a:xfrm>
            <a:off x="5936469" y="4021061"/>
            <a:ext cx="2374939" cy="609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四角形吹き出し 51">
            <a:extLst>
              <a:ext uri="{FF2B5EF4-FFF2-40B4-BE49-F238E27FC236}">
                <a16:creationId xmlns:a16="http://schemas.microsoft.com/office/drawing/2014/main" id="{4A848CAD-76EC-4D3B-B349-4F44BE99DB59}"/>
              </a:ext>
            </a:extLst>
          </p:cNvPr>
          <p:cNvSpPr/>
          <p:nvPr/>
        </p:nvSpPr>
        <p:spPr>
          <a:xfrm>
            <a:off x="3261349" y="4696313"/>
            <a:ext cx="1561433" cy="388871"/>
          </a:xfrm>
          <a:prstGeom prst="wedgeRectCallout">
            <a:avLst>
              <a:gd name="adj1" fmla="val 65971"/>
              <a:gd name="adj2" fmla="val 6062"/>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進捗率を</a:t>
            </a:r>
            <a:r>
              <a:rPr lang="ja-JP" altLang="en-US" sz="1200" dirty="0"/>
              <a:t>見直します</a:t>
            </a:r>
            <a:endParaRPr kumimoji="1" lang="ja-JP" altLang="en-US" sz="1200" dirty="0"/>
          </a:p>
        </p:txBody>
      </p:sp>
      <p:sp>
        <p:nvSpPr>
          <p:cNvPr id="29" name="四角形吹き出し 52">
            <a:extLst>
              <a:ext uri="{FF2B5EF4-FFF2-40B4-BE49-F238E27FC236}">
                <a16:creationId xmlns:a16="http://schemas.microsoft.com/office/drawing/2014/main" id="{0AD04C84-01DB-45C4-BFC2-63D95173C8B2}"/>
              </a:ext>
            </a:extLst>
          </p:cNvPr>
          <p:cNvSpPr/>
          <p:nvPr/>
        </p:nvSpPr>
        <p:spPr>
          <a:xfrm>
            <a:off x="5774651" y="4860157"/>
            <a:ext cx="1944217" cy="576064"/>
          </a:xfrm>
          <a:prstGeom prst="wedgeRectCallout">
            <a:avLst>
              <a:gd name="adj1" fmla="val -19516"/>
              <a:gd name="adj2" fmla="val -84768"/>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200" dirty="0"/>
              <a:t>増員や投入工数を増やし、要員</a:t>
            </a:r>
            <a:r>
              <a:rPr kumimoji="1" lang="ja-JP" altLang="en-US" sz="1200" dirty="0"/>
              <a:t>計画の見直します</a:t>
            </a:r>
          </a:p>
        </p:txBody>
      </p:sp>
      <p:sp>
        <p:nvSpPr>
          <p:cNvPr id="30" name="正方形/長方形 29">
            <a:extLst>
              <a:ext uri="{FF2B5EF4-FFF2-40B4-BE49-F238E27FC236}">
                <a16:creationId xmlns:a16="http://schemas.microsoft.com/office/drawing/2014/main" id="{1BD110E7-6AAA-4D5C-816F-6023DBE0E3B7}"/>
              </a:ext>
            </a:extLst>
          </p:cNvPr>
          <p:cNvSpPr/>
          <p:nvPr/>
        </p:nvSpPr>
        <p:spPr>
          <a:xfrm>
            <a:off x="8430087" y="6496050"/>
            <a:ext cx="2018837" cy="2154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正方形/長方形 32">
            <a:extLst>
              <a:ext uri="{FF2B5EF4-FFF2-40B4-BE49-F238E27FC236}">
                <a16:creationId xmlns:a16="http://schemas.microsoft.com/office/drawing/2014/main" id="{D02CAC38-04E4-484C-B5DE-414AE6CFF311}"/>
              </a:ext>
            </a:extLst>
          </p:cNvPr>
          <p:cNvSpPr/>
          <p:nvPr/>
        </p:nvSpPr>
        <p:spPr>
          <a:xfrm>
            <a:off x="9517735" y="2421253"/>
            <a:ext cx="1170601" cy="1585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正方形/長方形 33">
            <a:extLst>
              <a:ext uri="{FF2B5EF4-FFF2-40B4-BE49-F238E27FC236}">
                <a16:creationId xmlns:a16="http://schemas.microsoft.com/office/drawing/2014/main" id="{D0DCDFC5-E04A-4410-85FE-8231989D945B}"/>
              </a:ext>
            </a:extLst>
          </p:cNvPr>
          <p:cNvSpPr/>
          <p:nvPr/>
        </p:nvSpPr>
        <p:spPr>
          <a:xfrm>
            <a:off x="9517735" y="2647731"/>
            <a:ext cx="2567344" cy="12331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下矢印 58">
            <a:extLst>
              <a:ext uri="{FF2B5EF4-FFF2-40B4-BE49-F238E27FC236}">
                <a16:creationId xmlns:a16="http://schemas.microsoft.com/office/drawing/2014/main" id="{85998B69-9175-4D04-8BD0-6BB1383A6C70}"/>
              </a:ext>
            </a:extLst>
          </p:cNvPr>
          <p:cNvSpPr/>
          <p:nvPr/>
        </p:nvSpPr>
        <p:spPr>
          <a:xfrm>
            <a:off x="10063545" y="4471510"/>
            <a:ext cx="576064" cy="360040"/>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36" name="四角形吹き出し 54">
            <a:extLst>
              <a:ext uri="{FF2B5EF4-FFF2-40B4-BE49-F238E27FC236}">
                <a16:creationId xmlns:a16="http://schemas.microsoft.com/office/drawing/2014/main" id="{96F85447-0192-4707-9C5C-FE5CC9AC92E7}"/>
              </a:ext>
            </a:extLst>
          </p:cNvPr>
          <p:cNvSpPr/>
          <p:nvPr/>
        </p:nvSpPr>
        <p:spPr>
          <a:xfrm>
            <a:off x="10196568" y="1690296"/>
            <a:ext cx="1927523" cy="683354"/>
          </a:xfrm>
          <a:prstGeom prst="wedgeRectCallout">
            <a:avLst>
              <a:gd name="adj1" fmla="val 16031"/>
              <a:gd name="adj2" fmla="val 88073"/>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実行予算の紐付けと、</a:t>
            </a:r>
            <a:endParaRPr kumimoji="1" lang="en-US" altLang="ja-JP" sz="1200" dirty="0"/>
          </a:p>
          <a:p>
            <a:pPr algn="ctr"/>
            <a:r>
              <a:rPr lang="ja-JP" altLang="en-US" sz="1200" dirty="0"/>
              <a:t>プロジェクト別採算の更新を行います</a:t>
            </a:r>
            <a:endParaRPr kumimoji="1" lang="ja-JP" altLang="en-US" sz="1200" dirty="0"/>
          </a:p>
        </p:txBody>
      </p:sp>
      <p:sp>
        <p:nvSpPr>
          <p:cNvPr id="37" name="下矢印 59">
            <a:extLst>
              <a:ext uri="{FF2B5EF4-FFF2-40B4-BE49-F238E27FC236}">
                <a16:creationId xmlns:a16="http://schemas.microsoft.com/office/drawing/2014/main" id="{674F0859-D586-48E8-8630-0111C19501C8}"/>
              </a:ext>
            </a:extLst>
          </p:cNvPr>
          <p:cNvSpPr/>
          <p:nvPr/>
        </p:nvSpPr>
        <p:spPr>
          <a:xfrm rot="16200000">
            <a:off x="8142056" y="3248980"/>
            <a:ext cx="576064" cy="360040"/>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1200" dirty="0"/>
          </a:p>
        </p:txBody>
      </p:sp>
      <p:sp>
        <p:nvSpPr>
          <p:cNvPr id="47" name="テキスト ボックス 46">
            <a:extLst>
              <a:ext uri="{FF2B5EF4-FFF2-40B4-BE49-F238E27FC236}">
                <a16:creationId xmlns:a16="http://schemas.microsoft.com/office/drawing/2014/main" id="{B773CE6A-FB7B-49C2-95CA-0C788D24D605}"/>
              </a:ext>
            </a:extLst>
          </p:cNvPr>
          <p:cNvSpPr txBox="1">
            <a:spLocks noChangeArrowheads="1"/>
          </p:cNvSpPr>
          <p:nvPr/>
        </p:nvSpPr>
        <p:spPr bwMode="auto">
          <a:xfrm>
            <a:off x="2088964" y="1253848"/>
            <a:ext cx="3538021" cy="646331"/>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・プロジェクト一覧にて「！」フラグが立ちます。</a:t>
            </a:r>
          </a:p>
          <a:p>
            <a:pPr>
              <a:defRPr/>
            </a:pPr>
            <a:r>
              <a:rPr lang="ja-JP" altLang="en-US" sz="1200" dirty="0">
                <a:solidFill>
                  <a:schemeClr val="bg1"/>
                </a:solidFill>
              </a:rPr>
              <a:t>・</a:t>
            </a:r>
            <a:r>
              <a:rPr lang="en-US" altLang="ja-JP" sz="1200" dirty="0">
                <a:solidFill>
                  <a:schemeClr val="bg1"/>
                </a:solidFill>
              </a:rPr>
              <a:t>OBPM</a:t>
            </a:r>
            <a:r>
              <a:rPr lang="ja-JP" altLang="en-US" sz="1200" dirty="0">
                <a:solidFill>
                  <a:schemeClr val="bg1"/>
                </a:solidFill>
              </a:rPr>
              <a:t>設定によっては、</a:t>
            </a:r>
            <a:r>
              <a:rPr lang="en-US" altLang="ja-JP" sz="1200" dirty="0">
                <a:solidFill>
                  <a:schemeClr val="bg1"/>
                </a:solidFill>
              </a:rPr>
              <a:t>P</a:t>
            </a:r>
            <a:r>
              <a:rPr lang="ja-JP" altLang="en-US" sz="1200" dirty="0">
                <a:solidFill>
                  <a:schemeClr val="bg1"/>
                </a:solidFill>
              </a:rPr>
              <a:t>Ｍや</a:t>
            </a:r>
            <a:r>
              <a:rPr lang="en-US" altLang="ja-JP" sz="1200" dirty="0">
                <a:solidFill>
                  <a:schemeClr val="bg1"/>
                </a:solidFill>
              </a:rPr>
              <a:t>P</a:t>
            </a:r>
            <a:r>
              <a:rPr lang="ja-JP" altLang="en-US" sz="1200" dirty="0">
                <a:solidFill>
                  <a:schemeClr val="bg1"/>
                </a:solidFill>
              </a:rPr>
              <a:t>Ｌに対し、</a:t>
            </a:r>
            <a:endParaRPr lang="en-US" altLang="ja-JP" sz="1200" dirty="0">
              <a:solidFill>
                <a:schemeClr val="bg1"/>
              </a:solidFill>
            </a:endParaRPr>
          </a:p>
          <a:p>
            <a:pPr>
              <a:defRPr/>
            </a:pPr>
            <a:r>
              <a:rPr lang="ja-JP" altLang="en-US" sz="1200" dirty="0">
                <a:solidFill>
                  <a:schemeClr val="bg1"/>
                </a:solidFill>
              </a:rPr>
              <a:t>メール通知することも可能です。</a:t>
            </a:r>
          </a:p>
        </p:txBody>
      </p:sp>
      <p:sp>
        <p:nvSpPr>
          <p:cNvPr id="48" name="テキスト ボックス 47">
            <a:extLst>
              <a:ext uri="{FF2B5EF4-FFF2-40B4-BE49-F238E27FC236}">
                <a16:creationId xmlns:a16="http://schemas.microsoft.com/office/drawing/2014/main" id="{3B7A818C-A6E4-499C-AEF7-6B66A4983C89}"/>
              </a:ext>
            </a:extLst>
          </p:cNvPr>
          <p:cNvSpPr txBox="1">
            <a:spLocks noChangeArrowheads="1"/>
          </p:cNvSpPr>
          <p:nvPr/>
        </p:nvSpPr>
        <p:spPr bwMode="auto">
          <a:xfrm>
            <a:off x="1307368" y="2976789"/>
            <a:ext cx="3426557" cy="830997"/>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・実行予算見直しの前に、</a:t>
            </a:r>
            <a:endParaRPr lang="en-US" altLang="ja-JP" sz="1200" dirty="0">
              <a:solidFill>
                <a:schemeClr val="bg1"/>
              </a:solidFill>
            </a:endParaRPr>
          </a:p>
          <a:p>
            <a:pPr>
              <a:defRPr/>
            </a:pPr>
            <a:r>
              <a:rPr lang="ja-JP" altLang="en-US" sz="1200" dirty="0">
                <a:solidFill>
                  <a:schemeClr val="bg1"/>
                </a:solidFill>
              </a:rPr>
              <a:t>　正しく進捗率入力されているか確認します。</a:t>
            </a:r>
          </a:p>
          <a:p>
            <a:pPr>
              <a:defRPr/>
            </a:pPr>
            <a:r>
              <a:rPr lang="ja-JP" altLang="en-US" sz="1200" dirty="0">
                <a:solidFill>
                  <a:schemeClr val="bg1"/>
                </a:solidFill>
              </a:rPr>
              <a:t>・進捗状況を報告しないまま、工数実績入力を</a:t>
            </a:r>
            <a:endParaRPr lang="en-US" altLang="ja-JP" sz="1200" dirty="0">
              <a:solidFill>
                <a:schemeClr val="bg1"/>
              </a:solidFill>
            </a:endParaRPr>
          </a:p>
          <a:p>
            <a:pPr>
              <a:defRPr/>
            </a:pPr>
            <a:r>
              <a:rPr lang="ja-JP" altLang="en-US" sz="1200" dirty="0">
                <a:solidFill>
                  <a:schemeClr val="bg1"/>
                </a:solidFill>
              </a:rPr>
              <a:t>　行っていないか確認します。</a:t>
            </a:r>
          </a:p>
        </p:txBody>
      </p:sp>
      <p:sp>
        <p:nvSpPr>
          <p:cNvPr id="49" name="テキスト ボックス 48">
            <a:extLst>
              <a:ext uri="{FF2B5EF4-FFF2-40B4-BE49-F238E27FC236}">
                <a16:creationId xmlns:a16="http://schemas.microsoft.com/office/drawing/2014/main" id="{05CA63A6-8D66-4FC7-8F8B-778A7AEA19AA}"/>
              </a:ext>
            </a:extLst>
          </p:cNvPr>
          <p:cNvSpPr txBox="1">
            <a:spLocks noChangeArrowheads="1"/>
          </p:cNvSpPr>
          <p:nvPr/>
        </p:nvSpPr>
        <p:spPr bwMode="auto">
          <a:xfrm>
            <a:off x="1517447" y="6177245"/>
            <a:ext cx="4241998" cy="46166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進捗状況を正しく見直します。</a:t>
            </a:r>
            <a:endParaRPr lang="en-US" altLang="ja-JP" sz="1200" dirty="0">
              <a:solidFill>
                <a:schemeClr val="bg1"/>
              </a:solidFill>
            </a:endParaRPr>
          </a:p>
          <a:p>
            <a:pPr>
              <a:defRPr/>
            </a:pPr>
            <a:r>
              <a:rPr lang="ja-JP" altLang="en-US" sz="1200" dirty="0">
                <a:solidFill>
                  <a:schemeClr val="bg1"/>
                </a:solidFill>
              </a:rPr>
              <a:t>状況によっては再スケジュール（期間見直し）を行います。</a:t>
            </a:r>
          </a:p>
        </p:txBody>
      </p:sp>
      <p:sp>
        <p:nvSpPr>
          <p:cNvPr id="50" name="テキスト ボックス 49">
            <a:extLst>
              <a:ext uri="{FF2B5EF4-FFF2-40B4-BE49-F238E27FC236}">
                <a16:creationId xmlns:a16="http://schemas.microsoft.com/office/drawing/2014/main" id="{3EFCED09-A5D7-4158-8D2F-48922391C664}"/>
              </a:ext>
            </a:extLst>
          </p:cNvPr>
          <p:cNvSpPr txBox="1">
            <a:spLocks noChangeArrowheads="1"/>
          </p:cNvSpPr>
          <p:nvPr/>
        </p:nvSpPr>
        <p:spPr bwMode="auto">
          <a:xfrm>
            <a:off x="9133895" y="540105"/>
            <a:ext cx="2808312" cy="830997"/>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・進捗状況を見直しても、「！」が解消しない場合、運用ルールに従って、要員計画を見直し、最新の実行予算として</a:t>
            </a:r>
            <a:r>
              <a:rPr lang="en-US" altLang="ja-JP" sz="1200" dirty="0">
                <a:solidFill>
                  <a:schemeClr val="bg1"/>
                </a:solidFill>
              </a:rPr>
              <a:t>OBPM</a:t>
            </a:r>
            <a:r>
              <a:rPr lang="ja-JP" altLang="en-US" sz="1200" dirty="0">
                <a:solidFill>
                  <a:schemeClr val="bg1"/>
                </a:solidFill>
              </a:rPr>
              <a:t>へ結び付けます。</a:t>
            </a:r>
          </a:p>
        </p:txBody>
      </p:sp>
      <p:sp>
        <p:nvSpPr>
          <p:cNvPr id="51" name="テキスト ボックス 50">
            <a:extLst>
              <a:ext uri="{FF2B5EF4-FFF2-40B4-BE49-F238E27FC236}">
                <a16:creationId xmlns:a16="http://schemas.microsoft.com/office/drawing/2014/main" id="{30FC73F9-4B92-44AC-B8F7-FD21C6D9359C}"/>
              </a:ext>
            </a:extLst>
          </p:cNvPr>
          <p:cNvSpPr txBox="1">
            <a:spLocks noChangeArrowheads="1"/>
          </p:cNvSpPr>
          <p:nvPr/>
        </p:nvSpPr>
        <p:spPr bwMode="auto">
          <a:xfrm>
            <a:off x="8675170" y="5567560"/>
            <a:ext cx="3021529" cy="461665"/>
          </a:xfrm>
          <a:prstGeom prst="rect">
            <a:avLst/>
          </a:prstGeom>
          <a:solidFill>
            <a:srgbClr val="0033CC"/>
          </a:solidFill>
          <a:ln w="9525" algn="ctr">
            <a:solidFill>
              <a:srgbClr val="292989"/>
            </a:solidFill>
            <a:miter lim="800000"/>
            <a:headEnd/>
            <a:tailEnd/>
          </a:ln>
          <a:effectLst>
            <a:outerShdw dist="20000" dir="5400000" rotWithShape="0">
              <a:srgbClr val="000000">
                <a:alpha val="37999"/>
              </a:srgbClr>
            </a:outerShdw>
          </a:effectLst>
        </p:spPr>
        <p:txBody>
          <a:bodyPr wrap="square">
            <a:spAutoFit/>
          </a:bodyPr>
          <a:lstStyle/>
          <a:p>
            <a:pPr>
              <a:defRPr/>
            </a:pPr>
            <a:r>
              <a:rPr lang="ja-JP" altLang="en-US" sz="1200" dirty="0">
                <a:solidFill>
                  <a:schemeClr val="bg1"/>
                </a:solidFill>
              </a:rPr>
              <a:t>・プロジェクト一覧にて「！」フラグが解消していることを確認します。</a:t>
            </a:r>
          </a:p>
        </p:txBody>
      </p:sp>
    </p:spTree>
    <p:extLst>
      <p:ext uri="{BB962C8B-B14F-4D97-AF65-F5344CB8AC3E}">
        <p14:creationId xmlns:p14="http://schemas.microsoft.com/office/powerpoint/2010/main" val="671807077"/>
      </p:ext>
    </p:extLst>
  </p:cSld>
  <p:clrMapOvr>
    <a:masterClrMapping/>
  </p:clrMapOvr>
</p:sld>
</file>

<file path=ppt/theme/theme1.xml><?xml version="1.0" encoding="utf-8"?>
<a:theme xmlns:a="http://schemas.openxmlformats.org/drawingml/2006/main" name="2_デザインの設定">
  <a:themeElements>
    <a:clrScheme name="OB_20200423">
      <a:dk1>
        <a:srgbClr val="323232"/>
      </a:dk1>
      <a:lt1>
        <a:srgbClr val="FFFFFF"/>
      </a:lt1>
      <a:dk2>
        <a:srgbClr val="787878"/>
      </a:dk2>
      <a:lt2>
        <a:srgbClr val="DCDCDC"/>
      </a:lt2>
      <a:accent1>
        <a:srgbClr val="3261AB"/>
      </a:accent1>
      <a:accent2>
        <a:srgbClr val="3957AD"/>
      </a:accent2>
      <a:accent3>
        <a:srgbClr val="404DAF"/>
      </a:accent3>
      <a:accent4>
        <a:srgbClr val="4643B1"/>
      </a:accent4>
      <a:accent5>
        <a:srgbClr val="4D39B3"/>
      </a:accent5>
      <a:accent6>
        <a:srgbClr val="D45D87"/>
      </a:accent6>
      <a:hlink>
        <a:srgbClr val="3261AB"/>
      </a:hlink>
      <a:folHlink>
        <a:srgbClr val="D45D87"/>
      </a:folHlink>
    </a:clrScheme>
    <a:fontScheme name="游ゴシック">
      <a:majorFont>
        <a:latin typeface="游ゴシック Medium"/>
        <a:ea typeface="游ゴシック Medium"/>
        <a:cs typeface=""/>
      </a:majorFont>
      <a:minorFont>
        <a:latin typeface="游ゴシック"/>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accent2"/>
          </a:solidFill>
        </a:ln>
      </a:spPr>
      <a:bodyPr lIns="36000" tIns="36000" rIns="36000" bIns="36000" rtlCol="0" anchor="ctr">
        <a:noAutofit/>
      </a:bodyPr>
      <a:lstStyle>
        <a:defPPr algn="ctr">
          <a:defRPr kumimoji="1" dirty="0" smtClean="0">
            <a:latin typeface="+mn-ea"/>
            <a:ea typeface="+mn-ea"/>
          </a:defRPr>
        </a:defPPr>
      </a:lstStyle>
    </a:spDef>
    <a:lnDef>
      <a:spPr>
        <a:ln w="25400">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kumimoji="1"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B_16-9_20200423.pptx" id="{E551AF40-F9DF-4AB8-B214-83C6723319A9}" vid="{3DAA5B50-6179-41E7-802B-D252061E50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B0A5BDFCAEF24684BC64C0642F644D" ma:contentTypeVersion="2" ma:contentTypeDescription="新しいドキュメントを作成します。" ma:contentTypeScope="" ma:versionID="d49f168096cb7931b4cf57e09313e202">
  <xsd:schema xmlns:xsd="http://www.w3.org/2001/XMLSchema" xmlns:xs="http://www.w3.org/2001/XMLSchema" xmlns:p="http://schemas.microsoft.com/office/2006/metadata/properties" xmlns:ns2="0f672a17-45e2-44de-a139-f1cfe4487a56" targetNamespace="http://schemas.microsoft.com/office/2006/metadata/properties" ma:root="true" ma:fieldsID="db619b61ceebf8f79b0738171c3a0abe" ns2:_="">
    <xsd:import namespace="0f672a17-45e2-44de-a139-f1cfe4487a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72a17-45e2-44de-a139-f1cfe4487a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95A112-0C84-4798-B5D4-B8566BF6678D}"/>
</file>

<file path=customXml/itemProps2.xml><?xml version="1.0" encoding="utf-8"?>
<ds:datastoreItem xmlns:ds="http://schemas.openxmlformats.org/officeDocument/2006/customXml" ds:itemID="{39310F47-CA38-46E4-85BA-18E47D20458B}">
  <ds:schemaRefs>
    <ds:schemaRef ds:uri="http://schemas.microsoft.com/sharepoint/v3/contenttype/forms"/>
  </ds:schemaRefs>
</ds:datastoreItem>
</file>

<file path=customXml/itemProps3.xml><?xml version="1.0" encoding="utf-8"?>
<ds:datastoreItem xmlns:ds="http://schemas.openxmlformats.org/officeDocument/2006/customXml" ds:itemID="{292A9EB2-D2F8-45EE-A41A-620260E276C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b57e3ad-74be-4726-9668-b19e2c635f8d"/>
    <ds:schemaRef ds:uri="7579ce0c-fa05-41fa-8991-dae7585b426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OB_16-9_20200423</Template>
  <TotalTime>312</TotalTime>
  <Words>1331</Words>
  <Application>Microsoft Office PowerPoint</Application>
  <PresentationFormat>ワイド画面</PresentationFormat>
  <Paragraphs>125</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HGP創英角ｺﾞｼｯｸUB</vt:lpstr>
      <vt:lpstr>ＭＳ Ｐゴシック</vt:lpstr>
      <vt:lpstr>游ゴシック</vt:lpstr>
      <vt:lpstr>游ゴシック Medium</vt:lpstr>
      <vt:lpstr>Arial</vt:lpstr>
      <vt:lpstr>Bell MT</vt:lpstr>
      <vt:lpstr>Calibri</vt:lpstr>
      <vt:lpstr>2_デザインの設定</vt:lpstr>
      <vt:lpstr>OBPM説明会資料</vt:lpstr>
      <vt:lpstr>更新履歴</vt:lpstr>
      <vt:lpstr>アジェンダ</vt:lpstr>
      <vt:lpstr>１．実績／見通し照会</vt:lpstr>
      <vt:lpstr>１．実績／見通し照会</vt:lpstr>
      <vt:lpstr>１．実績／見通し照会</vt:lpstr>
      <vt:lpstr>１．実績／見通し照会</vt:lpstr>
      <vt:lpstr>２．アラート管理</vt:lpstr>
      <vt:lpstr>２．アラート管理</vt:lpstr>
      <vt:lpstr>２．アラート管理</vt:lpstr>
      <vt:lpstr>２．アラート管理</vt:lpstr>
      <vt:lpstr>２．アラート管理</vt:lpstr>
      <vt:lpstr>２．アラート管理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OBPM説明会資料</dc:title>
  <dc:creator>Iino Masato</dc:creator>
  <cp:lastModifiedBy>Ono Kazushige</cp:lastModifiedBy>
  <cp:revision>39</cp:revision>
  <dcterms:created xsi:type="dcterms:W3CDTF">2020-12-01T01:21:12Z</dcterms:created>
  <dcterms:modified xsi:type="dcterms:W3CDTF">2021-05-06T05:35:52Z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0x0101007AB0A5BDFCAEF24684BC64C0642F644D</vt:lpwstr>
  </property>
</Properties>
</file>