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7" r:id="rId4"/>
    <p:sldMasterId id="2147483676" r:id="rId5"/>
  </p:sldMasterIdLst>
  <p:handoutMasterIdLst>
    <p:handoutMasterId r:id="rId27"/>
  </p:handoutMasterIdLst>
  <p:sldIdLst>
    <p:sldId id="276" r:id="rId6"/>
    <p:sldId id="275" r:id="rId7"/>
    <p:sldId id="529" r:id="rId8"/>
    <p:sldId id="282" r:id="rId9"/>
    <p:sldId id="281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80" r:id="rId21"/>
    <p:sldId id="279" r:id="rId22"/>
    <p:sldId id="270" r:id="rId23"/>
    <p:sldId id="278" r:id="rId24"/>
    <p:sldId id="277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D24F94-9082-A725-E040-6F505AC19069}" name="Ono Kazushige" initials="OK" userId="S::k.ono@sint.co.jp::a93c0e67-940a-4273-a101-c9454cef29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EC3"/>
    <a:srgbClr val="218AC0"/>
    <a:srgbClr val="004A9C"/>
    <a:srgbClr val="FAD307"/>
    <a:srgbClr val="FAC6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o Kazushige" userId="a93c0e67-940a-4273-a101-c9454cef29f9" providerId="ADAL" clId="{760B36E3-9545-443A-8A28-60728A44B454}"/>
    <pc:docChg chg="modSld">
      <pc:chgData name="Ono Kazushige" userId="a93c0e67-940a-4273-a101-c9454cef29f9" providerId="ADAL" clId="{760B36E3-9545-443A-8A28-60728A44B454}" dt="2022-12-23T05:13:18.807" v="2" actId="1076"/>
      <pc:docMkLst>
        <pc:docMk/>
      </pc:docMkLst>
      <pc:sldChg chg="modSp mod">
        <pc:chgData name="Ono Kazushige" userId="a93c0e67-940a-4273-a101-c9454cef29f9" providerId="ADAL" clId="{760B36E3-9545-443A-8A28-60728A44B454}" dt="2022-12-23T05:13:18.807" v="2" actId="1076"/>
        <pc:sldMkLst>
          <pc:docMk/>
          <pc:sldMk cId="4123528689" sldId="267"/>
        </pc:sldMkLst>
        <pc:spChg chg="mod">
          <ac:chgData name="Ono Kazushige" userId="a93c0e67-940a-4273-a101-c9454cef29f9" providerId="ADAL" clId="{760B36E3-9545-443A-8A28-60728A44B454}" dt="2022-12-23T05:13:18.807" v="2" actId="1076"/>
          <ac:spMkLst>
            <pc:docMk/>
            <pc:sldMk cId="4123528689" sldId="267"/>
            <ac:spMk id="12" creationId="{00000000-0000-0000-0000-000000000000}"/>
          </ac:spMkLst>
        </pc:spChg>
        <pc:picChg chg="mod">
          <ac:chgData name="Ono Kazushige" userId="a93c0e67-940a-4273-a101-c9454cef29f9" providerId="ADAL" clId="{760B36E3-9545-443A-8A28-60728A44B454}" dt="2022-12-23T05:13:15.653" v="0" actId="1076"/>
          <ac:picMkLst>
            <pc:docMk/>
            <pc:sldMk cId="4123528689" sldId="267"/>
            <ac:picMk id="2" creationId="{00000000-0000-0000-0000-000000000000}"/>
          </ac:picMkLst>
        </pc:picChg>
        <pc:picChg chg="mod">
          <ac:chgData name="Ono Kazushige" userId="a93c0e67-940a-4273-a101-c9454cef29f9" providerId="ADAL" clId="{760B36E3-9545-443A-8A28-60728A44B454}" dt="2022-12-23T05:13:16.537" v="1" actId="1076"/>
          <ac:picMkLst>
            <pc:docMk/>
            <pc:sldMk cId="4123528689" sldId="267"/>
            <ac:picMk id="25" creationId="{00000000-0000-0000-0000-000000000000}"/>
          </ac:picMkLst>
        </pc:picChg>
      </pc:sldChg>
    </pc:docChg>
  </pc:docChgLst>
  <pc:docChgLst>
    <pc:chgData name="Takada Hiroki" userId="S::h.takada@sint.co.jp::5a4ea1f6-7206-41e7-9ad0-a1dfb552a38d" providerId="AD" clId="Web-{A633C623-D16E-67A0-BF8A-8158253760C5}"/>
    <pc:docChg chg="modSld">
      <pc:chgData name="Takada Hiroki" userId="S::h.takada@sint.co.jp::5a4ea1f6-7206-41e7-9ad0-a1dfb552a38d" providerId="AD" clId="Web-{A633C623-D16E-67A0-BF8A-8158253760C5}" dt="2023-01-11T01:35:22.169" v="17" actId="20577"/>
      <pc:docMkLst>
        <pc:docMk/>
      </pc:docMkLst>
      <pc:sldChg chg="modSp">
        <pc:chgData name="Takada Hiroki" userId="S::h.takada@sint.co.jp::5a4ea1f6-7206-41e7-9ad0-a1dfb552a38d" providerId="AD" clId="Web-{A633C623-D16E-67A0-BF8A-8158253760C5}" dt="2023-01-11T01:35:22.169" v="17" actId="20577"/>
        <pc:sldMkLst>
          <pc:docMk/>
          <pc:sldMk cId="2299575227" sldId="283"/>
        </pc:sldMkLst>
        <pc:spChg chg="mod">
          <ac:chgData name="Takada Hiroki" userId="S::h.takada@sint.co.jp::5a4ea1f6-7206-41e7-9ad0-a1dfb552a38d" providerId="AD" clId="Web-{A633C623-D16E-67A0-BF8A-8158253760C5}" dt="2023-01-11T01:35:22.169" v="17" actId="20577"/>
          <ac:spMkLst>
            <pc:docMk/>
            <pc:sldMk cId="2299575227" sldId="283"/>
            <ac:spMk id="3" creationId="{E4C6A95C-1993-3724-1876-724BEC775093}"/>
          </ac:spMkLst>
        </pc:spChg>
        <pc:spChg chg="mod">
          <ac:chgData name="Takada Hiroki" userId="S::h.takada@sint.co.jp::5a4ea1f6-7206-41e7-9ad0-a1dfb552a38d" providerId="AD" clId="Web-{A633C623-D16E-67A0-BF8A-8158253760C5}" dt="2023-01-11T00:42:23.086" v="14" actId="20577"/>
          <ac:spMkLst>
            <pc:docMk/>
            <pc:sldMk cId="2299575227" sldId="283"/>
            <ac:spMk id="4" creationId="{1A54A5C0-A9DD-4A2B-81A2-D6B8D8B835E4}"/>
          </ac:spMkLst>
        </pc:spChg>
      </pc:sldChg>
    </pc:docChg>
  </pc:docChgLst>
  <pc:docChgLst>
    <pc:chgData name="Takada Hiroki" userId="S::h.takada@sint.co.jp::5a4ea1f6-7206-41e7-9ad0-a1dfb552a38d" providerId="AD" clId="Web-{97D2DC47-DF27-080E-8999-AED16CB3DA1B}"/>
    <pc:docChg chg="addSld addMainMaster">
      <pc:chgData name="Takada Hiroki" userId="S::h.takada@sint.co.jp::5a4ea1f6-7206-41e7-9ad0-a1dfb552a38d" providerId="AD" clId="Web-{97D2DC47-DF27-080E-8999-AED16CB3DA1B}" dt="2023-01-11T00:40:25.257" v="6"/>
      <pc:docMkLst>
        <pc:docMk/>
      </pc:docMkLst>
      <pc:sldChg chg="add">
        <pc:chgData name="Takada Hiroki" userId="S::h.takada@sint.co.jp::5a4ea1f6-7206-41e7-9ad0-a1dfb552a38d" providerId="AD" clId="Web-{97D2DC47-DF27-080E-8999-AED16CB3DA1B}" dt="2023-01-11T00:40:24.367" v="0"/>
        <pc:sldMkLst>
          <pc:docMk/>
          <pc:sldMk cId="109037999" sldId="277"/>
        </pc:sldMkLst>
      </pc:sldChg>
      <pc:sldChg chg="add">
        <pc:chgData name="Takada Hiroki" userId="S::h.takada@sint.co.jp::5a4ea1f6-7206-41e7-9ad0-a1dfb552a38d" providerId="AD" clId="Web-{97D2DC47-DF27-080E-8999-AED16CB3DA1B}" dt="2023-01-11T00:40:24.492" v="1"/>
        <pc:sldMkLst>
          <pc:docMk/>
          <pc:sldMk cId="1391278643" sldId="278"/>
        </pc:sldMkLst>
      </pc:sldChg>
      <pc:sldChg chg="add">
        <pc:chgData name="Takada Hiroki" userId="S::h.takada@sint.co.jp::5a4ea1f6-7206-41e7-9ad0-a1dfb552a38d" providerId="AD" clId="Web-{97D2DC47-DF27-080E-8999-AED16CB3DA1B}" dt="2023-01-11T00:40:24.710" v="2"/>
        <pc:sldMkLst>
          <pc:docMk/>
          <pc:sldMk cId="4025753526" sldId="279"/>
        </pc:sldMkLst>
      </pc:sldChg>
      <pc:sldChg chg="add">
        <pc:chgData name="Takada Hiroki" userId="S::h.takada@sint.co.jp::5a4ea1f6-7206-41e7-9ad0-a1dfb552a38d" providerId="AD" clId="Web-{97D2DC47-DF27-080E-8999-AED16CB3DA1B}" dt="2023-01-11T00:40:24.804" v="3"/>
        <pc:sldMkLst>
          <pc:docMk/>
          <pc:sldMk cId="4081843575" sldId="280"/>
        </pc:sldMkLst>
      </pc:sldChg>
      <pc:sldChg chg="add">
        <pc:chgData name="Takada Hiroki" userId="S::h.takada@sint.co.jp::5a4ea1f6-7206-41e7-9ad0-a1dfb552a38d" providerId="AD" clId="Web-{97D2DC47-DF27-080E-8999-AED16CB3DA1B}" dt="2023-01-11T00:40:25.023" v="4"/>
        <pc:sldMkLst>
          <pc:docMk/>
          <pc:sldMk cId="4170149271" sldId="281"/>
        </pc:sldMkLst>
      </pc:sldChg>
      <pc:sldChg chg="add">
        <pc:chgData name="Takada Hiroki" userId="S::h.takada@sint.co.jp::5a4ea1f6-7206-41e7-9ad0-a1dfb552a38d" providerId="AD" clId="Web-{97D2DC47-DF27-080E-8999-AED16CB3DA1B}" dt="2023-01-11T00:40:25.195" v="5"/>
        <pc:sldMkLst>
          <pc:docMk/>
          <pc:sldMk cId="2076463102" sldId="282"/>
        </pc:sldMkLst>
      </pc:sldChg>
      <pc:sldChg chg="add">
        <pc:chgData name="Takada Hiroki" userId="S::h.takada@sint.co.jp::5a4ea1f6-7206-41e7-9ad0-a1dfb552a38d" providerId="AD" clId="Web-{97D2DC47-DF27-080E-8999-AED16CB3DA1B}" dt="2023-01-11T00:40:25.257" v="6"/>
        <pc:sldMkLst>
          <pc:docMk/>
          <pc:sldMk cId="2299575227" sldId="283"/>
        </pc:sldMkLst>
      </pc:sldChg>
      <pc:sldMasterChg chg="add addSldLayout">
        <pc:chgData name="Takada Hiroki" userId="S::h.takada@sint.co.jp::5a4ea1f6-7206-41e7-9ad0-a1dfb552a38d" providerId="AD" clId="Web-{97D2DC47-DF27-080E-8999-AED16CB3DA1B}" dt="2023-01-11T00:40:24.367" v="0"/>
        <pc:sldMasterMkLst>
          <pc:docMk/>
          <pc:sldMasterMk cId="963237508" sldId="2147483676"/>
        </pc:sldMasterMkLst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2166751463" sldId="2147483677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742773800" sldId="2147483678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2890536197" sldId="2147483679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1926638176" sldId="2147483680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2219068217" sldId="2147483681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475732552" sldId="2147483682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1057935668" sldId="2147483683"/>
          </pc:sldLayoutMkLst>
        </pc:sldLayoutChg>
        <pc:sldLayoutChg chg="add">
          <pc:chgData name="Takada Hiroki" userId="S::h.takada@sint.co.jp::5a4ea1f6-7206-41e7-9ad0-a1dfb552a38d" providerId="AD" clId="Web-{97D2DC47-DF27-080E-8999-AED16CB3DA1B}" dt="2023-01-11T00:40:24.367" v="0"/>
          <pc:sldLayoutMkLst>
            <pc:docMk/>
            <pc:sldMasterMk cId="963237508" sldId="2147483676"/>
            <pc:sldLayoutMk cId="3642227580" sldId="2147483686"/>
          </pc:sldLayoutMkLst>
        </pc:sldLayoutChg>
      </pc:sldMasterChg>
    </pc:docChg>
  </pc:docChgLst>
  <pc:docChgLst>
    <pc:chgData name="Takada Hiroki" userId="5a4ea1f6-7206-41e7-9ad0-a1dfb552a38d" providerId="ADAL" clId="{7F7C3571-452F-4D7B-919E-07C82843E528}"/>
    <pc:docChg chg="undo redo custSel delSld modSld sldOrd">
      <pc:chgData name="Takada Hiroki" userId="5a4ea1f6-7206-41e7-9ad0-a1dfb552a38d" providerId="ADAL" clId="{7F7C3571-452F-4D7B-919E-07C82843E528}" dt="2023-02-03T08:41:29.462" v="505" actId="20577"/>
      <pc:docMkLst>
        <pc:docMk/>
      </pc:docMkLst>
      <pc:sldChg chg="modSp mod ord">
        <pc:chgData name="Takada Hiroki" userId="5a4ea1f6-7206-41e7-9ad0-a1dfb552a38d" providerId="ADAL" clId="{7F7C3571-452F-4D7B-919E-07C82843E528}" dt="2023-02-03T08:40:30.705" v="427" actId="20577"/>
        <pc:sldMkLst>
          <pc:docMk/>
          <pc:sldMk cId="627076737" sldId="270"/>
        </pc:sldMkLst>
        <pc:spChg chg="mod">
          <ac:chgData name="Takada Hiroki" userId="5a4ea1f6-7206-41e7-9ad0-a1dfb552a38d" providerId="ADAL" clId="{7F7C3571-452F-4D7B-919E-07C82843E528}" dt="2023-02-03T08:40:30.705" v="427" actId="20577"/>
          <ac:spMkLst>
            <pc:docMk/>
            <pc:sldMk cId="627076737" sldId="270"/>
            <ac:spMk id="3" creationId="{257E860F-489F-4B11-8F32-9C8E0FEE0310}"/>
          </ac:spMkLst>
        </pc:spChg>
      </pc:sldChg>
      <pc:sldChg chg="modSp mod">
        <pc:chgData name="Takada Hiroki" userId="5a4ea1f6-7206-41e7-9ad0-a1dfb552a38d" providerId="ADAL" clId="{7F7C3571-452F-4D7B-919E-07C82843E528}" dt="2023-02-03T08:24:27.985" v="172" actId="20577"/>
        <pc:sldMkLst>
          <pc:docMk/>
          <pc:sldMk cId="2186648460" sldId="275"/>
        </pc:sldMkLst>
        <pc:graphicFrameChg chg="modGraphic">
          <ac:chgData name="Takada Hiroki" userId="5a4ea1f6-7206-41e7-9ad0-a1dfb552a38d" providerId="ADAL" clId="{7F7C3571-452F-4D7B-919E-07C82843E528}" dt="2023-02-03T08:24:27.985" v="172" actId="20577"/>
          <ac:graphicFrameMkLst>
            <pc:docMk/>
            <pc:sldMk cId="2186648460" sldId="275"/>
            <ac:graphicFrameMk id="4" creationId="{E2444BB9-3F7C-44B4-A31F-969A5F5007A5}"/>
          </ac:graphicFrameMkLst>
        </pc:graphicFrameChg>
      </pc:sldChg>
      <pc:sldChg chg="modSp mod">
        <pc:chgData name="Takada Hiroki" userId="5a4ea1f6-7206-41e7-9ad0-a1dfb552a38d" providerId="ADAL" clId="{7F7C3571-452F-4D7B-919E-07C82843E528}" dt="2023-02-03T08:41:29.462" v="505" actId="20577"/>
        <pc:sldMkLst>
          <pc:docMk/>
          <pc:sldMk cId="3212492893" sldId="276"/>
        </pc:sldMkLst>
        <pc:spChg chg="mod">
          <ac:chgData name="Takada Hiroki" userId="5a4ea1f6-7206-41e7-9ad0-a1dfb552a38d" providerId="ADAL" clId="{7F7C3571-452F-4D7B-919E-07C82843E528}" dt="2023-02-03T08:41:29.462" v="505" actId="20577"/>
          <ac:spMkLst>
            <pc:docMk/>
            <pc:sldMk cId="3212492893" sldId="276"/>
            <ac:spMk id="5" creationId="{B50C2F95-69DF-49D3-9B13-79A073E67B7B}"/>
          </ac:spMkLst>
        </pc:spChg>
      </pc:sldChg>
      <pc:sldChg chg="modSp mod">
        <pc:chgData name="Takada Hiroki" userId="5a4ea1f6-7206-41e7-9ad0-a1dfb552a38d" providerId="ADAL" clId="{7F7C3571-452F-4D7B-919E-07C82843E528}" dt="2023-02-03T08:38:52.674" v="396" actId="20577"/>
        <pc:sldMkLst>
          <pc:docMk/>
          <pc:sldMk cId="109037999" sldId="277"/>
        </pc:sldMkLst>
        <pc:spChg chg="mod">
          <ac:chgData name="Takada Hiroki" userId="5a4ea1f6-7206-41e7-9ad0-a1dfb552a38d" providerId="ADAL" clId="{7F7C3571-452F-4D7B-919E-07C82843E528}" dt="2023-02-03T08:38:52.674" v="396" actId="20577"/>
          <ac:spMkLst>
            <pc:docMk/>
            <pc:sldMk cId="109037999" sldId="277"/>
            <ac:spMk id="2" creationId="{64D5E50F-297F-B0A2-F999-D4CFD965622D}"/>
          </ac:spMkLst>
        </pc:spChg>
        <pc:spChg chg="mod">
          <ac:chgData name="Takada Hiroki" userId="5a4ea1f6-7206-41e7-9ad0-a1dfb552a38d" providerId="ADAL" clId="{7F7C3571-452F-4D7B-919E-07C82843E528}" dt="2023-02-03T08:22:25.134" v="71" actId="20577"/>
          <ac:spMkLst>
            <pc:docMk/>
            <pc:sldMk cId="109037999" sldId="277"/>
            <ac:spMk id="3" creationId="{CA6EE6E6-FCD1-F9D0-91C3-94574F630337}"/>
          </ac:spMkLst>
        </pc:spChg>
      </pc:sldChg>
      <pc:sldChg chg="modSp mod ord">
        <pc:chgData name="Takada Hiroki" userId="5a4ea1f6-7206-41e7-9ad0-a1dfb552a38d" providerId="ADAL" clId="{7F7C3571-452F-4D7B-919E-07C82843E528}" dt="2023-02-03T08:39:53.845" v="404"/>
        <pc:sldMkLst>
          <pc:docMk/>
          <pc:sldMk cId="1391278643" sldId="278"/>
        </pc:sldMkLst>
        <pc:spChg chg="mod">
          <ac:chgData name="Takada Hiroki" userId="5a4ea1f6-7206-41e7-9ad0-a1dfb552a38d" providerId="ADAL" clId="{7F7C3571-452F-4D7B-919E-07C82843E528}" dt="2023-02-03T08:38:47.589" v="381" actId="20577"/>
          <ac:spMkLst>
            <pc:docMk/>
            <pc:sldMk cId="1391278643" sldId="278"/>
            <ac:spMk id="2" creationId="{64D5E50F-297F-B0A2-F999-D4CFD965622D}"/>
          </ac:spMkLst>
        </pc:spChg>
        <pc:spChg chg="mod">
          <ac:chgData name="Takada Hiroki" userId="5a4ea1f6-7206-41e7-9ad0-a1dfb552a38d" providerId="ADAL" clId="{7F7C3571-452F-4D7B-919E-07C82843E528}" dt="2023-02-03T08:25:46.007" v="187" actId="5793"/>
          <ac:spMkLst>
            <pc:docMk/>
            <pc:sldMk cId="1391278643" sldId="278"/>
            <ac:spMk id="3" creationId="{CA6EE6E6-FCD1-F9D0-91C3-94574F630337}"/>
          </ac:spMkLst>
        </pc:spChg>
      </pc:sldChg>
      <pc:sldChg chg="modSp mod">
        <pc:chgData name="Takada Hiroki" userId="5a4ea1f6-7206-41e7-9ad0-a1dfb552a38d" providerId="ADAL" clId="{7F7C3571-452F-4D7B-919E-07C82843E528}" dt="2023-02-03T08:38:36.160" v="366" actId="20577"/>
        <pc:sldMkLst>
          <pc:docMk/>
          <pc:sldMk cId="4025753526" sldId="279"/>
        </pc:sldMkLst>
        <pc:spChg chg="mod">
          <ac:chgData name="Takada Hiroki" userId="5a4ea1f6-7206-41e7-9ad0-a1dfb552a38d" providerId="ADAL" clId="{7F7C3571-452F-4D7B-919E-07C82843E528}" dt="2023-02-03T08:38:36.160" v="366" actId="20577"/>
          <ac:spMkLst>
            <pc:docMk/>
            <pc:sldMk cId="4025753526" sldId="279"/>
            <ac:spMk id="2" creationId="{64D5E50F-297F-B0A2-F999-D4CFD965622D}"/>
          </ac:spMkLst>
        </pc:spChg>
        <pc:spChg chg="mod">
          <ac:chgData name="Takada Hiroki" userId="5a4ea1f6-7206-41e7-9ad0-a1dfb552a38d" providerId="ADAL" clId="{7F7C3571-452F-4D7B-919E-07C82843E528}" dt="2023-02-03T08:18:54.163" v="5" actId="5793"/>
          <ac:spMkLst>
            <pc:docMk/>
            <pc:sldMk cId="4025753526" sldId="279"/>
            <ac:spMk id="3" creationId="{CA6EE6E6-FCD1-F9D0-91C3-94574F630337}"/>
          </ac:spMkLst>
        </pc:spChg>
      </pc:sldChg>
      <pc:sldChg chg="modSp mod">
        <pc:chgData name="Takada Hiroki" userId="5a4ea1f6-7206-41e7-9ad0-a1dfb552a38d" providerId="ADAL" clId="{7F7C3571-452F-4D7B-919E-07C82843E528}" dt="2023-02-03T08:38:30.614" v="354" actId="20577"/>
        <pc:sldMkLst>
          <pc:docMk/>
          <pc:sldMk cId="4081843575" sldId="280"/>
        </pc:sldMkLst>
        <pc:spChg chg="mod">
          <ac:chgData name="Takada Hiroki" userId="5a4ea1f6-7206-41e7-9ad0-a1dfb552a38d" providerId="ADAL" clId="{7F7C3571-452F-4D7B-919E-07C82843E528}" dt="2023-02-03T08:38:30.614" v="354" actId="20577"/>
          <ac:spMkLst>
            <pc:docMk/>
            <pc:sldMk cId="4081843575" sldId="280"/>
            <ac:spMk id="2" creationId="{64D5E50F-297F-B0A2-F999-D4CFD965622D}"/>
          </ac:spMkLst>
        </pc:spChg>
        <pc:spChg chg="mod">
          <ac:chgData name="Takada Hiroki" userId="5a4ea1f6-7206-41e7-9ad0-a1dfb552a38d" providerId="ADAL" clId="{7F7C3571-452F-4D7B-919E-07C82843E528}" dt="2023-02-03T08:19:26.431" v="11" actId="5793"/>
          <ac:spMkLst>
            <pc:docMk/>
            <pc:sldMk cId="4081843575" sldId="280"/>
            <ac:spMk id="3" creationId="{CA6EE6E6-FCD1-F9D0-91C3-94574F630337}"/>
          </ac:spMkLst>
        </pc:spChg>
      </pc:sldChg>
      <pc:sldChg chg="modSp mod ord">
        <pc:chgData name="Takada Hiroki" userId="5a4ea1f6-7206-41e7-9ad0-a1dfb552a38d" providerId="ADAL" clId="{7F7C3571-452F-4D7B-919E-07C82843E528}" dt="2023-02-03T08:32:16.012" v="342" actId="20577"/>
        <pc:sldMkLst>
          <pc:docMk/>
          <pc:sldMk cId="4170149271" sldId="281"/>
        </pc:sldMkLst>
        <pc:spChg chg="mod">
          <ac:chgData name="Takada Hiroki" userId="5a4ea1f6-7206-41e7-9ad0-a1dfb552a38d" providerId="ADAL" clId="{7F7C3571-452F-4D7B-919E-07C82843E528}" dt="2023-02-03T08:32:16.012" v="342" actId="20577"/>
          <ac:spMkLst>
            <pc:docMk/>
            <pc:sldMk cId="4170149271" sldId="281"/>
            <ac:spMk id="2" creationId="{64D5E50F-297F-B0A2-F999-D4CFD965622D}"/>
          </ac:spMkLst>
        </pc:spChg>
      </pc:sldChg>
      <pc:sldChg chg="modSp mod ord">
        <pc:chgData name="Takada Hiroki" userId="5a4ea1f6-7206-41e7-9ad0-a1dfb552a38d" providerId="ADAL" clId="{7F7C3571-452F-4D7B-919E-07C82843E528}" dt="2023-02-03T08:41:15.678" v="479" actId="20577"/>
        <pc:sldMkLst>
          <pc:docMk/>
          <pc:sldMk cId="2076463102" sldId="282"/>
        </pc:sldMkLst>
        <pc:spChg chg="mod">
          <ac:chgData name="Takada Hiroki" userId="5a4ea1f6-7206-41e7-9ad0-a1dfb552a38d" providerId="ADAL" clId="{7F7C3571-452F-4D7B-919E-07C82843E528}" dt="2023-02-03T08:41:15.678" v="479" actId="20577"/>
          <ac:spMkLst>
            <pc:docMk/>
            <pc:sldMk cId="2076463102" sldId="282"/>
            <ac:spMk id="2" creationId="{64D5E50F-297F-B0A2-F999-D4CFD965622D}"/>
          </ac:spMkLst>
        </pc:spChg>
      </pc:sldChg>
      <pc:sldChg chg="modSp del mod ord">
        <pc:chgData name="Takada Hiroki" userId="5a4ea1f6-7206-41e7-9ad0-a1dfb552a38d" providerId="ADAL" clId="{7F7C3571-452F-4D7B-919E-07C82843E528}" dt="2023-02-03T08:31:25.024" v="298" actId="47"/>
        <pc:sldMkLst>
          <pc:docMk/>
          <pc:sldMk cId="2299575227" sldId="283"/>
        </pc:sldMkLst>
        <pc:spChg chg="mod">
          <ac:chgData name="Takada Hiroki" userId="5a4ea1f6-7206-41e7-9ad0-a1dfb552a38d" providerId="ADAL" clId="{7F7C3571-452F-4D7B-919E-07C82843E528}" dt="2023-02-03T08:26:50.696" v="251" actId="20577"/>
          <ac:spMkLst>
            <pc:docMk/>
            <pc:sldMk cId="2299575227" sldId="283"/>
            <ac:spMk id="3" creationId="{E4C6A95C-1993-3724-1876-724BEC77509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3C68391-1C98-46D3-A4EC-DA539F5F6B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29F604-9256-40F1-ACF3-DF99174D02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7AF0E-9093-4166-8F90-19F6178C4390}" type="datetimeFigureOut">
              <a:rPr kumimoji="1" lang="ja-JP" altLang="en-US" smtClean="0"/>
              <a:t>2023/2/15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447283E-250C-46C9-84FD-F50119F21E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0D6AF5D-5F9E-4970-A49E-C4FA67B585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345C8-494B-4840-8AFA-91755E9BB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412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048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89053619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2663817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21906821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7573255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93566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004C8D-6C76-4892-A136-9C6099763C96}" type="datetime1">
              <a:rPr lang="ja-JP" altLang="en-US" noProof="0" smtClean="0"/>
              <a:t>2023/2/15</a:t>
            </a:fld>
            <a:endParaRPr lang="ja-JP" altLang="en-US" noProof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altLang="ja-JP" noProof="0" smtClean="0"/>
              <a:t>‹#›</a:t>
            </a:fld>
            <a:endParaRPr lang="ja-JP" altLang="en-US" noProof="0"/>
          </a:p>
        </p:txBody>
      </p:sp>
    </p:spTree>
    <p:extLst>
      <p:ext uri="{BB962C8B-B14F-4D97-AF65-F5344CB8AC3E}">
        <p14:creationId xmlns:p14="http://schemas.microsoft.com/office/powerpoint/2010/main" val="364222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5198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6000" y="765175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737954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コンテンツ（キーノート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260350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16561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48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043447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10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余白スライド（キーノート有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6000" y="765175"/>
            <a:ext cx="11880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5A0B78-1F5E-4909-9297-4B46D3EB5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6000" y="1270000"/>
            <a:ext cx="11880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1pPr>
            <a:lvl2pPr marL="742950" indent="-285750"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43666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04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3109913" y="4405522"/>
            <a:ext cx="5972175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>
                <a:solidFill>
                  <a:schemeClr val="accent1"/>
                </a:solidFill>
                <a:latin typeface="+mn-ea"/>
                <a:ea typeface="+mn-ea"/>
              </a:rPr>
              <a:t>※</a:t>
            </a:r>
            <a:r>
              <a:rPr lang="ja-JP" altLang="en-US" sz="1200">
                <a:solidFill>
                  <a:schemeClr val="accent1"/>
                </a:solidFill>
                <a:latin typeface="+mn-ea"/>
                <a:ea typeface="+mn-ea"/>
              </a:rPr>
              <a:t>本資料掲載の情報・画像など、すべてのコンテンツの無断複写・転載を禁じます。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altLang="ja-JP" sz="1200">
              <a:solidFill>
                <a:schemeClr val="accent1"/>
              </a:solidFill>
              <a:latin typeface="+mn-ea"/>
              <a:ea typeface="+mn-ea"/>
            </a:endParaRPr>
          </a:p>
        </p:txBody>
      </p:sp>
      <p:pic>
        <p:nvPicPr>
          <p:cNvPr id="7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110122"/>
            <a:ext cx="597217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165435"/>
            <a:ext cx="27908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74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35CF86A5-0B62-4146-BDAE-02E49B896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2693988"/>
            <a:ext cx="10800000" cy="1440000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A36EED21-A1F1-4E32-B8A8-01B165B99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000" y="5301208"/>
            <a:ext cx="5040000" cy="1080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10" name="テキスト プレースホルダー 5">
            <a:extLst>
              <a:ext uri="{FF2B5EF4-FFF2-40B4-BE49-F238E27FC236}">
                <a16:creationId xmlns:a16="http://schemas.microsoft.com/office/drawing/2014/main" id="{AAA17F3A-5B2A-4AF0-AFDB-DD56E5665A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000" y="692697"/>
            <a:ext cx="11880000" cy="575915"/>
          </a:xfrm>
          <a:prstGeom prst="rect">
            <a:avLst/>
          </a:prstGeom>
        </p:spPr>
        <p:txBody>
          <a:bodyPr anchor="ctr"/>
          <a:lstStyle>
            <a:lvl1pPr marL="0" indent="0" algn="l">
              <a:buFontTx/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66751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68677E56-382D-4319-9E86-79B1FDD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5" y="3140969"/>
            <a:ext cx="11880850" cy="576064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7427738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181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3" r:id="rId4"/>
    <p:sldLayoutId id="2147483691" r:id="rId5"/>
    <p:sldLayoutId id="2147483694" r:id="rId6"/>
    <p:sldLayoutId id="2147483692" r:id="rId7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pos="98" userDrawn="1">
          <p15:clr>
            <a:srgbClr val="F26B43"/>
          </p15:clr>
        </p15:guide>
        <p15:guide id="5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0" y="6613526"/>
            <a:ext cx="561551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1000">
                <a:solidFill>
                  <a:schemeClr val="accent1"/>
                </a:solidFill>
                <a:latin typeface="+mn-lt"/>
                <a:ea typeface="Ebrima" panose="02000000000000000000" pitchFamily="2" charset="0"/>
                <a:cs typeface="Ebrima" panose="02000000000000000000" pitchFamily="2" charset="0"/>
              </a:rPr>
              <a:t>Copyright© System Integrator Corp. All rights reserved.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24319" y="6623042"/>
            <a:ext cx="343363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1ED9A9CA-BA30-401C-8C5E-4F8E72D86697}" type="slidenum">
              <a:rPr kumimoji="1" lang="ja-JP" altLang="en-US" sz="1050" smtClean="0">
                <a:solidFill>
                  <a:schemeClr val="accent1"/>
                </a:solidFill>
                <a:latin typeface="+mn-ea"/>
                <a:ea typeface="+mn-ea"/>
              </a:rPr>
              <a:pPr algn="ctr"/>
              <a:t>‹#›</a:t>
            </a:fld>
            <a:endParaRPr kumimoji="1" lang="ja-JP" altLang="en-US" sz="105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9" name="テキスト ボックス 13">
            <a:extLst>
              <a:ext uri="{FF2B5EF4-FFF2-40B4-BE49-F238E27FC236}">
                <a16:creationId xmlns:a16="http://schemas.microsoft.com/office/drawing/2014/main" id="{C2F4BBBC-C86A-4CC4-AFF6-731E2C12B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9525" y="0"/>
            <a:ext cx="20224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6000" bIns="0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HGP創英角ｺﾞｼｯｸUB" panose="020B0900000000000000" pitchFamily="50" charset="-128"/>
              </a:defRPr>
            </a:lvl9pPr>
          </a:lstStyle>
          <a:p>
            <a:pPr algn="r">
              <a:defRPr/>
            </a:pPr>
            <a:r>
              <a:rPr lang="en-US" altLang="ja-JP" sz="1600" b="1">
                <a:solidFill>
                  <a:schemeClr val="accent1"/>
                </a:solidFill>
                <a:latin typeface="Bell MT" panose="02020503060305020303" pitchFamily="18" charset="0"/>
              </a:rPr>
              <a:t>System Integrator</a:t>
            </a:r>
            <a:endParaRPr lang="ja-JP" altLang="en-US" sz="1600" b="1">
              <a:solidFill>
                <a:schemeClr val="accent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3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6" r:id="rId8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Meiryo UI" panose="020B0604030504040204" pitchFamily="50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Calibri" panose="020F0502020204030204" pitchFamily="34" charset="0"/>
          <a:ea typeface="Meiryo UI" panose="020B0604030504040204" pitchFamily="50" charset="-128"/>
          <a:cs typeface="Meiryo UI" panose="020B0604030504040204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81000" indent="-38100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kumimoji="1" sz="20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1pPr>
      <a:lvl2pPr marL="800100" indent="-342900" algn="l" rtl="0" eaLnBrk="1" fontAlgn="base" hangingPunct="1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2pPr>
      <a:lvl3pPr marL="1219200" indent="-3048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3pPr>
      <a:lvl4pPr marL="1638300" indent="-26670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4pPr>
      <a:lvl5pPr marL="20955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Meiryo UI" panose="020B0604030504040204" pitchFamily="50" charset="-128"/>
        </a:defRPr>
      </a:lvl5pPr>
      <a:lvl6pPr marL="25527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30099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671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924300" indent="-2667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7582">
          <p15:clr>
            <a:srgbClr val="F26B43"/>
          </p15:clr>
        </p15:guide>
        <p15:guide id="4" pos="98">
          <p15:clr>
            <a:srgbClr val="F26B43"/>
          </p15:clr>
        </p15:guide>
        <p15:guide id="5" orient="horz" pos="4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9E45D-96E5-4026-9B8F-7FDDF91E5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279" y="2304138"/>
            <a:ext cx="10800000" cy="1440000"/>
          </a:xfrm>
        </p:spPr>
        <p:txBody>
          <a:bodyPr/>
          <a:lstStyle/>
          <a:p>
            <a:r>
              <a:rPr kumimoji="1" lang="en-US" altLang="ja-JP" dirty="0"/>
              <a:t>OBPM</a:t>
            </a:r>
            <a:r>
              <a:rPr kumimoji="1" lang="ja-JP" altLang="en-US" dirty="0"/>
              <a:t>組織変更における準備と実行について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5691EC-33C3-15D4-A31B-455CB75E6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77" y="1052707"/>
            <a:ext cx="4580046" cy="13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9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5" y="707511"/>
            <a:ext cx="6622013" cy="991352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5" y="1953115"/>
            <a:ext cx="7451853" cy="262875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665" y="1979091"/>
            <a:ext cx="6716693" cy="262318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7154" y="4664678"/>
            <a:ext cx="6688846" cy="194372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②プロジェクトの主管部門・関連部門を変更する</a:t>
            </a:r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11968" y="1289014"/>
            <a:ext cx="1343577" cy="205180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564647" y="1556868"/>
            <a:ext cx="895965" cy="36133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2 (枠付き) 9"/>
          <p:cNvSpPr/>
          <p:nvPr/>
        </p:nvSpPr>
        <p:spPr>
          <a:xfrm>
            <a:off x="876556" y="4947651"/>
            <a:ext cx="2921225" cy="290002"/>
          </a:xfrm>
          <a:prstGeom prst="borderCallout2">
            <a:avLst>
              <a:gd name="adj1" fmla="val -3156"/>
              <a:gd name="adj2" fmla="val 9107"/>
              <a:gd name="adj3" fmla="val -51517"/>
              <a:gd name="adj4" fmla="val 9166"/>
              <a:gd name="adj5" fmla="val -72713"/>
              <a:gd name="adj6" fmla="val 13010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274045" y="3737737"/>
            <a:ext cx="1766511" cy="227067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2743285" y="4333155"/>
            <a:ext cx="842275" cy="24871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線吹き出し 2 (枠付き) 12"/>
          <p:cNvSpPr/>
          <p:nvPr/>
        </p:nvSpPr>
        <p:spPr>
          <a:xfrm>
            <a:off x="1220288" y="2608898"/>
            <a:ext cx="5757397" cy="331775"/>
          </a:xfrm>
          <a:prstGeom prst="borderCallout2">
            <a:avLst>
              <a:gd name="adj1" fmla="val 120651"/>
              <a:gd name="adj2" fmla="val 2651"/>
              <a:gd name="adj3" fmla="val 129825"/>
              <a:gd name="adj4" fmla="val -2369"/>
              <a:gd name="adj5" fmla="val 250425"/>
              <a:gd name="adj6" fmla="val -783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①プロジェクトの主管部門を変更する部門を選択します（クリックします）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9130976" y="2579263"/>
            <a:ext cx="773420" cy="2926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7266561" y="2597544"/>
            <a:ext cx="1602224" cy="27440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8124283" y="2927037"/>
            <a:ext cx="744501" cy="159246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屈折矢印 17"/>
          <p:cNvSpPr/>
          <p:nvPr/>
        </p:nvSpPr>
        <p:spPr>
          <a:xfrm rot="5400000" flipV="1">
            <a:off x="8896261" y="3008563"/>
            <a:ext cx="879690" cy="769223"/>
          </a:xfrm>
          <a:prstGeom prst="bentUpArrow">
            <a:avLst/>
          </a:prstGeom>
          <a:solidFill>
            <a:srgbClr val="FFCC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線吹き出し 2 (枠付き) 18"/>
          <p:cNvSpPr/>
          <p:nvPr/>
        </p:nvSpPr>
        <p:spPr>
          <a:xfrm>
            <a:off x="8124283" y="1757876"/>
            <a:ext cx="3433409" cy="498195"/>
          </a:xfrm>
          <a:prstGeom prst="borderCallout2">
            <a:avLst>
              <a:gd name="adj1" fmla="val 95112"/>
              <a:gd name="adj2" fmla="val 86284"/>
              <a:gd name="adj3" fmla="val 110739"/>
              <a:gd name="adj4" fmla="val 90388"/>
              <a:gd name="adj5" fmla="val 143934"/>
              <a:gd name="adj6" fmla="val 94981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を利用すると、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旧部門を新部門へ一括で変更できます。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角丸四角形 19"/>
          <p:cNvSpPr/>
          <p:nvPr/>
        </p:nvSpPr>
        <p:spPr>
          <a:xfrm>
            <a:off x="8067673" y="5576515"/>
            <a:ext cx="881987" cy="728298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線吹き出し 2 (枠付き) 20"/>
          <p:cNvSpPr/>
          <p:nvPr/>
        </p:nvSpPr>
        <p:spPr>
          <a:xfrm>
            <a:off x="2322638" y="5976435"/>
            <a:ext cx="5567749" cy="668275"/>
          </a:xfrm>
          <a:prstGeom prst="borderCallout2">
            <a:avLst>
              <a:gd name="adj1" fmla="val -2559"/>
              <a:gd name="adj2" fmla="val 58381"/>
              <a:gd name="adj3" fmla="val -16954"/>
              <a:gd name="adj4" fmla="val 58382"/>
              <a:gd name="adj5" fmla="val -27339"/>
              <a:gd name="adj6" fmla="val 50448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した後、手動にて個別変更できます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関連部門の廃止や追加登録が必要な場合は、当画面からは実施できません。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プロジェクト登録画面より、関連部門削除や追加を実施します。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 rot="16200000">
            <a:off x="4218793" y="3472352"/>
            <a:ext cx="895965" cy="190875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747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8" y="769962"/>
            <a:ext cx="7592939" cy="113670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8" y="2253135"/>
            <a:ext cx="8544451" cy="301418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926" y="3100533"/>
            <a:ext cx="6623519" cy="198415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926" y="5127656"/>
            <a:ext cx="6628347" cy="142898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③委託先契約の管理部門（受入部門）を変更する</a:t>
            </a:r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04473" y="1396771"/>
            <a:ext cx="1346352" cy="32850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954860" y="1909155"/>
            <a:ext cx="895965" cy="36133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2 (枠付き) 9"/>
          <p:cNvSpPr/>
          <p:nvPr/>
        </p:nvSpPr>
        <p:spPr>
          <a:xfrm>
            <a:off x="1224792" y="5171406"/>
            <a:ext cx="2802795" cy="290002"/>
          </a:xfrm>
          <a:prstGeom prst="borderCallout2">
            <a:avLst>
              <a:gd name="adj1" fmla="val 75671"/>
              <a:gd name="adj2" fmla="val 101834"/>
              <a:gd name="adj3" fmla="val 77984"/>
              <a:gd name="adj4" fmla="val 114418"/>
              <a:gd name="adj5" fmla="val 9053"/>
              <a:gd name="adj6" fmla="val 123091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委託先契約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74810" y="4343896"/>
            <a:ext cx="2081710" cy="236267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4588329" y="5003298"/>
            <a:ext cx="675071" cy="24871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 rot="16200000">
            <a:off x="5038069" y="4905003"/>
            <a:ext cx="895965" cy="4453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8728553" y="3606562"/>
            <a:ext cx="577320" cy="219929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6902538" y="3606563"/>
            <a:ext cx="1602224" cy="327064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8702756" y="3917454"/>
            <a:ext cx="745373" cy="1188720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線吹き出し 2 (枠付き) 18"/>
          <p:cNvSpPr/>
          <p:nvPr/>
        </p:nvSpPr>
        <p:spPr>
          <a:xfrm>
            <a:off x="8573432" y="2929363"/>
            <a:ext cx="3005136" cy="498195"/>
          </a:xfrm>
          <a:prstGeom prst="borderCallout2">
            <a:avLst>
              <a:gd name="adj1" fmla="val 106670"/>
              <a:gd name="adj2" fmla="val 40508"/>
              <a:gd name="adj3" fmla="val 123950"/>
              <a:gd name="adj4" fmla="val 35937"/>
              <a:gd name="adj5" fmla="val 137422"/>
              <a:gd name="adj6" fmla="val 23251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を利用すると、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旧部門を新部門へ一括で変更できます。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線吹き出し 2 (枠付き) 19"/>
          <p:cNvSpPr/>
          <p:nvPr/>
        </p:nvSpPr>
        <p:spPr>
          <a:xfrm>
            <a:off x="954860" y="3484263"/>
            <a:ext cx="5265907" cy="331775"/>
          </a:xfrm>
          <a:prstGeom prst="borderCallout2">
            <a:avLst>
              <a:gd name="adj1" fmla="val 120651"/>
              <a:gd name="adj2" fmla="val 2651"/>
              <a:gd name="adj3" fmla="val 129825"/>
              <a:gd name="adj4" fmla="val -2369"/>
              <a:gd name="adj5" fmla="val 250425"/>
              <a:gd name="adj6" fmla="val -783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①委託先契約の管理部門を変更する部門を選択します（クリックします）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8668685" y="5993475"/>
            <a:ext cx="779444" cy="56316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線吹き出し 2 (枠付き) 21"/>
          <p:cNvSpPr/>
          <p:nvPr/>
        </p:nvSpPr>
        <p:spPr>
          <a:xfrm>
            <a:off x="8088628" y="5212160"/>
            <a:ext cx="3816016" cy="553343"/>
          </a:xfrm>
          <a:prstGeom prst="borderCallout2">
            <a:avLst>
              <a:gd name="adj1" fmla="val 111050"/>
              <a:gd name="adj2" fmla="val 44260"/>
              <a:gd name="adj3" fmla="val 137968"/>
              <a:gd name="adj4" fmla="val 41909"/>
              <a:gd name="adj5" fmla="val 160043"/>
              <a:gd name="adj6" fmla="val 35044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した後、手動にて個別変更できます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契約終了分については、変更対象外となります。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左カーブ矢印 28"/>
          <p:cNvSpPr/>
          <p:nvPr/>
        </p:nvSpPr>
        <p:spPr>
          <a:xfrm>
            <a:off x="9380764" y="3716526"/>
            <a:ext cx="432707" cy="963145"/>
          </a:xfrm>
          <a:prstGeom prst="curvedLef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662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78" y="638485"/>
            <a:ext cx="8263333" cy="123706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" y="2180753"/>
            <a:ext cx="8754783" cy="308838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844" y="2926212"/>
            <a:ext cx="7357789" cy="22272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814" y="4908402"/>
            <a:ext cx="7378920" cy="163976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lang="en-US" altLang="ja-JP"/>
              <a:t>(</a:t>
            </a:r>
            <a:r>
              <a:rPr lang="ja-JP" altLang="en-US"/>
              <a:t>パターン</a:t>
            </a:r>
            <a:r>
              <a:rPr lang="en-US" altLang="ja-JP"/>
              <a:t>A</a:t>
            </a:r>
            <a:r>
              <a:rPr lang="ja-JP" altLang="en-US"/>
              <a:t>：画面</a:t>
            </a:r>
            <a:r>
              <a:rPr lang="en-US" altLang="ja-JP"/>
              <a:t>)</a:t>
            </a:r>
            <a:r>
              <a:rPr lang="ja-JP" altLang="en-US"/>
              <a:t>アカウントの異動情報を登録する</a:t>
            </a:r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504473" y="1396772"/>
            <a:ext cx="1052296" cy="195264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660804" y="1929420"/>
            <a:ext cx="895965" cy="36133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線吹き出し 2 (枠付き) 8"/>
          <p:cNvSpPr/>
          <p:nvPr/>
        </p:nvSpPr>
        <p:spPr>
          <a:xfrm>
            <a:off x="921185" y="5366691"/>
            <a:ext cx="2686553" cy="290002"/>
          </a:xfrm>
          <a:prstGeom prst="borderCallout2">
            <a:avLst>
              <a:gd name="adj1" fmla="val 10921"/>
              <a:gd name="adj2" fmla="val 102130"/>
              <a:gd name="adj3" fmla="val -6398"/>
              <a:gd name="adj4" fmla="val 112772"/>
              <a:gd name="adj5" fmla="val -55597"/>
              <a:gd name="adj6" fmla="val 116884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アカウント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をクリックします。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631545" y="4346941"/>
            <a:ext cx="925224" cy="19240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3951514" y="4996194"/>
            <a:ext cx="665398" cy="20746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16200000">
            <a:off x="4238138" y="6260289"/>
            <a:ext cx="895965" cy="445303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線吹き出し 2 (枠付き) 12"/>
          <p:cNvSpPr/>
          <p:nvPr/>
        </p:nvSpPr>
        <p:spPr>
          <a:xfrm>
            <a:off x="1071405" y="3440179"/>
            <a:ext cx="2386112" cy="453480"/>
          </a:xfrm>
          <a:prstGeom prst="borderCallout2">
            <a:avLst>
              <a:gd name="adj1" fmla="val 33214"/>
              <a:gd name="adj2" fmla="val -62"/>
              <a:gd name="adj3" fmla="val 60232"/>
              <a:gd name="adj4" fmla="val -13560"/>
              <a:gd name="adj5" fmla="val 182617"/>
              <a:gd name="adj6" fmla="val -16311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①人事異動登録する部門を選択します（クリックします）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線吹き出し 2 (枠付き) 15"/>
          <p:cNvSpPr/>
          <p:nvPr/>
        </p:nvSpPr>
        <p:spPr>
          <a:xfrm>
            <a:off x="8098634" y="2464906"/>
            <a:ext cx="4034156" cy="479228"/>
          </a:xfrm>
          <a:prstGeom prst="borderCallout2">
            <a:avLst>
              <a:gd name="adj1" fmla="val 103665"/>
              <a:gd name="adj2" fmla="val 32609"/>
              <a:gd name="adj3" fmla="val 124022"/>
              <a:gd name="adj4" fmla="val 24492"/>
              <a:gd name="adj5" fmla="val 159561"/>
              <a:gd name="adj6" fmla="val 22154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を利用すると、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旧部門所属要員を新所属部門へ一括で変更できます。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205739" y="3403279"/>
            <a:ext cx="468253" cy="16674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616912" y="3327472"/>
            <a:ext cx="5074095" cy="276914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角丸四角形 18"/>
          <p:cNvSpPr/>
          <p:nvPr/>
        </p:nvSpPr>
        <p:spPr>
          <a:xfrm>
            <a:off x="6096000" y="3724945"/>
            <a:ext cx="2037932" cy="1214939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角丸四角形 20"/>
          <p:cNvSpPr/>
          <p:nvPr/>
        </p:nvSpPr>
        <p:spPr>
          <a:xfrm>
            <a:off x="6161952" y="6034958"/>
            <a:ext cx="2826927" cy="54468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線吹き出し 2 (枠付き) 21"/>
          <p:cNvSpPr/>
          <p:nvPr/>
        </p:nvSpPr>
        <p:spPr>
          <a:xfrm>
            <a:off x="6994763" y="5077913"/>
            <a:ext cx="5041339" cy="650369"/>
          </a:xfrm>
          <a:prstGeom prst="borderCallout2">
            <a:avLst>
              <a:gd name="adj1" fmla="val 102889"/>
              <a:gd name="adj2" fmla="val 46559"/>
              <a:gd name="adj3" fmla="val 133686"/>
              <a:gd name="adj4" fmla="val 46884"/>
              <a:gd name="adj5" fmla="val 159861"/>
              <a:gd name="adj6" fmla="val 4008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一括セット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した後、手動にて個別変更できます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無効アカウントについては、異動対象外となります。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社員ランクの変更は、アカウント登録画面より実施してください。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屈折矢印 25"/>
          <p:cNvSpPr/>
          <p:nvPr/>
        </p:nvSpPr>
        <p:spPr>
          <a:xfrm rot="16200000" flipH="1">
            <a:off x="8854704" y="2978941"/>
            <a:ext cx="998304" cy="2290837"/>
          </a:xfrm>
          <a:prstGeom prst="bentUpArrow">
            <a:avLst>
              <a:gd name="adj1" fmla="val 20093"/>
              <a:gd name="adj2" fmla="val 25000"/>
              <a:gd name="adj3" fmla="val 25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3528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1" y="5259671"/>
            <a:ext cx="2570350" cy="133123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130" y="3858036"/>
            <a:ext cx="5229248" cy="272096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510" y="812345"/>
            <a:ext cx="5283262" cy="249478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10" y="3440136"/>
            <a:ext cx="5141475" cy="1748709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④</a:t>
            </a:r>
            <a:r>
              <a:rPr lang="en-US" altLang="ja-JP"/>
              <a:t>(</a:t>
            </a:r>
            <a:r>
              <a:rPr lang="ja-JP" altLang="en-US"/>
              <a:t>パターン</a:t>
            </a:r>
            <a:r>
              <a:rPr lang="en-US" altLang="ja-JP"/>
              <a:t>B</a:t>
            </a:r>
            <a:r>
              <a:rPr lang="ja-JP" altLang="en-US"/>
              <a:t>：</a:t>
            </a:r>
            <a:r>
              <a:rPr lang="en-US" altLang="ja-JP"/>
              <a:t>Excel</a:t>
            </a:r>
            <a:r>
              <a:rPr lang="ja-JP" altLang="en-US"/>
              <a:t>活用</a:t>
            </a:r>
            <a:r>
              <a:rPr lang="en-US" altLang="ja-JP"/>
              <a:t>)</a:t>
            </a:r>
            <a:r>
              <a:rPr lang="ja-JP" altLang="en-US"/>
              <a:t>アカウントの異動情報を登録する</a:t>
            </a:r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062" y="1746915"/>
            <a:ext cx="3575663" cy="2072477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286290" y="1325025"/>
            <a:ext cx="1785272" cy="235041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318979" y="3138305"/>
            <a:ext cx="353748" cy="1880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721130" y="2898083"/>
            <a:ext cx="2391932" cy="5259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2 (枠付き) 10"/>
          <p:cNvSpPr/>
          <p:nvPr/>
        </p:nvSpPr>
        <p:spPr>
          <a:xfrm flipH="1">
            <a:off x="7574229" y="5905227"/>
            <a:ext cx="2314834" cy="486139"/>
          </a:xfrm>
          <a:prstGeom prst="borderCallout2">
            <a:avLst>
              <a:gd name="adj1" fmla="val 76137"/>
              <a:gd name="adj2" fmla="val -1184"/>
              <a:gd name="adj3" fmla="val 74987"/>
              <a:gd name="adj4" fmla="val -10075"/>
              <a:gd name="adj5" fmla="val 99544"/>
              <a:gd name="adj6" fmla="val -19855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④「取込」をクリックして、</a:t>
            </a:r>
            <a:endParaRPr kumimoji="1"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アカウントデータを取り込みます。</a:t>
            </a:r>
          </a:p>
        </p:txBody>
      </p:sp>
      <p:sp>
        <p:nvSpPr>
          <p:cNvPr id="12" name="線吹き出し 2 (枠付き) 11"/>
          <p:cNvSpPr/>
          <p:nvPr/>
        </p:nvSpPr>
        <p:spPr>
          <a:xfrm>
            <a:off x="831411" y="2039488"/>
            <a:ext cx="3375739" cy="617293"/>
          </a:xfrm>
          <a:prstGeom prst="borderCallout2">
            <a:avLst>
              <a:gd name="adj1" fmla="val 30523"/>
              <a:gd name="adj2" fmla="val -979"/>
              <a:gd name="adj3" fmla="val 6018"/>
              <a:gd name="adj4" fmla="val -8057"/>
              <a:gd name="adj5" fmla="val -83328"/>
              <a:gd name="adj6" fmla="val -9808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汎用データ出力機能を利用して、アカウントの異動情報を作成するための現在データの出力を行います。</a:t>
            </a:r>
          </a:p>
        </p:txBody>
      </p:sp>
      <p:sp>
        <p:nvSpPr>
          <p:cNvPr id="13" name="線吹き出し 2 (枠付き) 12"/>
          <p:cNvSpPr/>
          <p:nvPr/>
        </p:nvSpPr>
        <p:spPr>
          <a:xfrm>
            <a:off x="3595044" y="3400338"/>
            <a:ext cx="3377780" cy="293860"/>
          </a:xfrm>
          <a:prstGeom prst="borderCallout2">
            <a:avLst>
              <a:gd name="adj1" fmla="val -5440"/>
              <a:gd name="adj2" fmla="val 35357"/>
              <a:gd name="adj3" fmla="val -55939"/>
              <a:gd name="adj4" fmla="val 35979"/>
              <a:gd name="adj5" fmla="val -54204"/>
              <a:gd name="adj6" fmla="val 49167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②「出力」をクリックして、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出力します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113062" y="1726594"/>
            <a:ext cx="3611027" cy="2113117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右矢印 14"/>
          <p:cNvSpPr/>
          <p:nvPr/>
        </p:nvSpPr>
        <p:spPr>
          <a:xfrm rot="5400000">
            <a:off x="9619025" y="3646018"/>
            <a:ext cx="540075" cy="5259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2 (枠付き) 15"/>
          <p:cNvSpPr/>
          <p:nvPr/>
        </p:nvSpPr>
        <p:spPr>
          <a:xfrm>
            <a:off x="7340048" y="721523"/>
            <a:ext cx="4512937" cy="986746"/>
          </a:xfrm>
          <a:prstGeom prst="borderCallout2">
            <a:avLst>
              <a:gd name="adj1" fmla="val 106982"/>
              <a:gd name="adj2" fmla="val 9518"/>
              <a:gd name="adj3" fmla="val 136076"/>
              <a:gd name="adj4" fmla="val 9671"/>
              <a:gd name="adj5" fmla="val 146622"/>
              <a:gd name="adj6" fmla="val 17652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③出力した情報をもとに、人事異動計画を作成（加工）していきます</a:t>
            </a:r>
            <a:endParaRPr lang="en-US" altLang="ja-JP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変更した箇所は、黄色網掛けなどするとわかりやすくなります。</a:t>
            </a:r>
            <a:endParaRPr kumimoji="1" lang="en-US" altLang="ja-JP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■編集対象･･･部門適用日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所属部門コード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,(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所属部門名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,)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コントロール部門コード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,(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コントロール部門名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,)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集計用コントロール部門コード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,(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集計用コントロール部門名</a:t>
            </a:r>
            <a:r>
              <a:rPr lang="en-US" altLang="ja-JP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,</a:t>
            </a:r>
            <a:r>
              <a:rPr lang="ja-JP" altLang="en-US" sz="10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）アカウントロール名</a:t>
            </a:r>
            <a:endParaRPr lang="en-US" altLang="ja-JP" sz="10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部門適用日は、必ず、組織変更日を設定してください。</a:t>
            </a:r>
            <a:endParaRPr lang="en-US" altLang="ja-JP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0493784" y="4394066"/>
            <a:ext cx="456594" cy="1880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0091438" y="6396083"/>
            <a:ext cx="456594" cy="1880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2727" y="2521299"/>
            <a:ext cx="476241" cy="521598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3216521" y="4262602"/>
            <a:ext cx="1322822" cy="271666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2 (枠付き) 22"/>
          <p:cNvSpPr/>
          <p:nvPr/>
        </p:nvSpPr>
        <p:spPr>
          <a:xfrm>
            <a:off x="2994141" y="5204378"/>
            <a:ext cx="3826919" cy="530110"/>
          </a:xfrm>
          <a:prstGeom prst="borderCallout2">
            <a:avLst>
              <a:gd name="adj1" fmla="val -18772"/>
              <a:gd name="adj2" fmla="val 5947"/>
              <a:gd name="adj3" fmla="val -73426"/>
              <a:gd name="adj4" fmla="val 6440"/>
              <a:gd name="adj5" fmla="val -127827"/>
              <a:gd name="adj6" fmla="val 9452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適用日を過ぎると、ログイン時、新旧所属（組織）でのログイン選択画面が表示されます。</a:t>
            </a:r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角丸四角形 23"/>
          <p:cNvSpPr/>
          <p:nvPr/>
        </p:nvSpPr>
        <p:spPr>
          <a:xfrm>
            <a:off x="352510" y="5748240"/>
            <a:ext cx="2227061" cy="267550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>
          <a:xfrm rot="10800000">
            <a:off x="5311778" y="4460414"/>
            <a:ext cx="540075" cy="5259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597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51" y="675030"/>
            <a:ext cx="7697744" cy="168373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51" y="2534400"/>
            <a:ext cx="7697744" cy="44027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51" y="3062970"/>
            <a:ext cx="7697744" cy="113921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42" y="4269836"/>
            <a:ext cx="2124436" cy="109614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50" y="5474915"/>
            <a:ext cx="7697745" cy="114399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⑤月次締め処理と組織変更処理を行う</a:t>
            </a:r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63966" y="2073906"/>
            <a:ext cx="6168653" cy="200029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2 (枠付き) 9"/>
          <p:cNvSpPr/>
          <p:nvPr/>
        </p:nvSpPr>
        <p:spPr>
          <a:xfrm>
            <a:off x="6983962" y="1375817"/>
            <a:ext cx="3678719" cy="483654"/>
          </a:xfrm>
          <a:prstGeom prst="borderCallout2">
            <a:avLst>
              <a:gd name="adj1" fmla="val 81561"/>
              <a:gd name="adj2" fmla="val -1399"/>
              <a:gd name="adj3" fmla="val 84602"/>
              <a:gd name="adj4" fmla="val -7319"/>
              <a:gd name="adj5" fmla="val 139876"/>
              <a:gd name="adj6" fmla="val -12605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①月次締め処理を実施します（仮締め⇒本締め）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（例）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月の月次締め処理を実施します。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751672" y="2629566"/>
            <a:ext cx="5207935" cy="226871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6774950" y="2405127"/>
            <a:ext cx="5342021" cy="506877"/>
          </a:xfrm>
          <a:prstGeom prst="borderCallout2">
            <a:avLst>
              <a:gd name="adj1" fmla="val 21330"/>
              <a:gd name="adj2" fmla="val -1206"/>
              <a:gd name="adj3" fmla="val 22697"/>
              <a:gd name="adj4" fmla="val -6550"/>
              <a:gd name="adj5" fmla="val 55305"/>
              <a:gd name="adj6" fmla="val -14934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月次締め処理が終了すると、次月が当月となり赤色で網掛け表示されます。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（例）当月が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月となります</a:t>
            </a:r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下矢印 12"/>
          <p:cNvSpPr/>
          <p:nvPr/>
        </p:nvSpPr>
        <p:spPr>
          <a:xfrm>
            <a:off x="1307165" y="2318276"/>
            <a:ext cx="785682" cy="34009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940105" y="3993566"/>
            <a:ext cx="1399861" cy="218130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線吹き出し 2 (枠付き) 14"/>
          <p:cNvSpPr/>
          <p:nvPr/>
        </p:nvSpPr>
        <p:spPr>
          <a:xfrm>
            <a:off x="6352143" y="3174331"/>
            <a:ext cx="4618973" cy="433664"/>
          </a:xfrm>
          <a:prstGeom prst="borderCallout2">
            <a:avLst>
              <a:gd name="adj1" fmla="val 43632"/>
              <a:gd name="adj2" fmla="val -499"/>
              <a:gd name="adj3" fmla="val 47967"/>
              <a:gd name="adj4" fmla="val -16447"/>
              <a:gd name="adj5" fmla="val 190384"/>
              <a:gd name="adj6" fmla="val -64440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②組織変更処理を実行します。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（例）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月本締め処理が終了していれば、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実行できます。</a:t>
            </a:r>
          </a:p>
        </p:txBody>
      </p:sp>
      <p:sp>
        <p:nvSpPr>
          <p:cNvPr id="16" name="線吹き出し 2 (枠付き) 15"/>
          <p:cNvSpPr/>
          <p:nvPr/>
        </p:nvSpPr>
        <p:spPr>
          <a:xfrm>
            <a:off x="2475332" y="4441613"/>
            <a:ext cx="3620668" cy="632756"/>
          </a:xfrm>
          <a:prstGeom prst="borderCallout2">
            <a:avLst>
              <a:gd name="adj1" fmla="val 41439"/>
              <a:gd name="adj2" fmla="val -1548"/>
              <a:gd name="adj3" fmla="val 43416"/>
              <a:gd name="adj4" fmla="val -6319"/>
              <a:gd name="adj5" fmla="val 88038"/>
              <a:gd name="adj6" fmla="val -18575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組織変更処理をスケジュールしても</a:t>
            </a:r>
            <a:r>
              <a:rPr lang="en-US" altLang="ja-JP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OBPM</a:t>
            </a:r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へログインしてデータ更新できます。</a:t>
            </a:r>
            <a:endParaRPr lang="en-US" altLang="ja-JP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組織変更実行日時になると、強制ログアウトが発生します。</a:t>
            </a:r>
            <a:endParaRPr kumimoji="1" lang="ja-JP" altLang="en-US" sz="10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1634522" y="5014899"/>
            <a:ext cx="598256" cy="268277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6172200" y="4401836"/>
            <a:ext cx="5741827" cy="90993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組織変更処理では、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・プロジェクトの主管部門・関連部門の洗い替えが実行されます。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・委託先契約登録の部門の洗い替えが実行されます。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人事異動については、異動日（</a:t>
            </a:r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12/1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）を迎えた時点で所属部門の変更が行われます。</a:t>
            </a:r>
            <a:endParaRPr kumimoji="1" lang="ja-JP" altLang="en-US" sz="1100"/>
          </a:p>
        </p:txBody>
      </p:sp>
      <p:sp>
        <p:nvSpPr>
          <p:cNvPr id="19" name="下矢印 18"/>
          <p:cNvSpPr/>
          <p:nvPr/>
        </p:nvSpPr>
        <p:spPr>
          <a:xfrm>
            <a:off x="1730521" y="5311632"/>
            <a:ext cx="895965" cy="509247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線吹き出し 2 (枠付き) 19"/>
          <p:cNvSpPr/>
          <p:nvPr/>
        </p:nvSpPr>
        <p:spPr>
          <a:xfrm>
            <a:off x="5347165" y="5976964"/>
            <a:ext cx="5315516" cy="505925"/>
          </a:xfrm>
          <a:prstGeom prst="borderCallout2">
            <a:avLst>
              <a:gd name="adj1" fmla="val 43632"/>
              <a:gd name="adj2" fmla="val -499"/>
              <a:gd name="adj3" fmla="val 45500"/>
              <a:gd name="adj4" fmla="val -10457"/>
              <a:gd name="adj5" fmla="val 18502"/>
              <a:gd name="adj6" fmla="val -39599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組織変更処理を実行することで、最新の組織変更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が現組織となります。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日付けの組織が現組織となります</a:t>
            </a:r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962526" y="5849336"/>
            <a:ext cx="2290813" cy="385666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766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※</a:t>
            </a:r>
            <a:r>
              <a:rPr lang="ja-JP" altLang="en-US"/>
              <a:t>会計連携仕訳（仕掛品の部門振替）サンプル</a:t>
            </a:r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142" y="3942514"/>
            <a:ext cx="8847221" cy="500909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0823" y="1012772"/>
            <a:ext cx="11126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■プロジェクトの仕掛残を部門振替</a:t>
            </a: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OBPM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で原価仕訳を管理している場合で、かつ、組織変更処理を利用した、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プロジェクト主管部門の付け替えを行った場合は、前月まで発生させた仕掛品残高に対して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部門振替仕訳を生成致します。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本、部門振替仕訳は、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月（組織変更処理を実行した月）の締め処理にて最初に作成されます。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中かっこ 5"/>
          <p:cNvSpPr/>
          <p:nvPr/>
        </p:nvSpPr>
        <p:spPr>
          <a:xfrm rot="16200000">
            <a:off x="7847886" y="1881309"/>
            <a:ext cx="309726" cy="369123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64656" y="2876280"/>
            <a:ext cx="267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前月までに計上された</a:t>
            </a:r>
            <a:endParaRPr kumimoji="1" lang="en-US" altLang="ja-JP"/>
          </a:p>
          <a:p>
            <a:pPr algn="ctr"/>
            <a:r>
              <a:rPr kumimoji="1" lang="ja-JP" altLang="en-US"/>
              <a:t>仕掛品残高合計</a:t>
            </a:r>
            <a:endParaRPr kumimoji="1" lang="en-US" altLang="ja-JP"/>
          </a:p>
        </p:txBody>
      </p:sp>
      <p:sp>
        <p:nvSpPr>
          <p:cNvPr id="8" name="右中かっこ 7"/>
          <p:cNvSpPr/>
          <p:nvPr/>
        </p:nvSpPr>
        <p:spPr>
          <a:xfrm rot="16200000">
            <a:off x="4156654" y="1896850"/>
            <a:ext cx="309726" cy="36912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50629" y="2917959"/>
            <a:ext cx="3733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相手勘定は自社マスタ設定で指定</a:t>
            </a:r>
            <a:endParaRPr kumimoji="1" lang="en-US" altLang="ja-JP" dirty="0"/>
          </a:p>
          <a:p>
            <a:pPr algn="ctr"/>
            <a:r>
              <a:rPr lang="ja-JP" altLang="en-US" dirty="0"/>
              <a:t>（</a:t>
            </a:r>
            <a:r>
              <a:rPr kumimoji="1" lang="ja-JP" altLang="en-US" dirty="0"/>
              <a:t>部門振替）</a:t>
            </a:r>
            <a:endParaRPr kumimoji="1" lang="en-US" altLang="ja-JP" dirty="0"/>
          </a:p>
        </p:txBody>
      </p:sp>
      <p:sp>
        <p:nvSpPr>
          <p:cNvPr id="10" name="右中かっこ 9"/>
          <p:cNvSpPr/>
          <p:nvPr/>
        </p:nvSpPr>
        <p:spPr>
          <a:xfrm rot="5400000">
            <a:off x="7847886" y="2829910"/>
            <a:ext cx="309726" cy="3691232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/>
          <p:cNvSpPr/>
          <p:nvPr/>
        </p:nvSpPr>
        <p:spPr>
          <a:xfrm rot="5400000">
            <a:off x="4156654" y="2813396"/>
            <a:ext cx="309726" cy="369123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58264" y="4900559"/>
            <a:ext cx="350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異動部門へ仕掛品残高合計</a:t>
            </a:r>
            <a:endParaRPr kumimoji="1" lang="en-US" altLang="ja-JP"/>
          </a:p>
          <a:p>
            <a:pPr algn="ctr"/>
            <a:r>
              <a:rPr lang="ja-JP" altLang="en-US"/>
              <a:t>を振替</a:t>
            </a:r>
            <a:endParaRPr kumimoji="1" lang="en-US" altLang="ja-JP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157133" y="4907629"/>
            <a:ext cx="380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相手勘定は自社マスタ設定で指定</a:t>
            </a:r>
            <a:endParaRPr kumimoji="1" lang="en-US" altLang="ja-JP"/>
          </a:p>
          <a:p>
            <a:pPr algn="ctr"/>
            <a:r>
              <a:rPr lang="ja-JP" altLang="en-US"/>
              <a:t>（</a:t>
            </a:r>
            <a:r>
              <a:rPr kumimoji="1" lang="ja-JP" altLang="en-US"/>
              <a:t>部門振替）</a:t>
            </a:r>
            <a:endParaRPr kumimoji="1" lang="en-US" altLang="ja-JP"/>
          </a:p>
        </p:txBody>
      </p:sp>
    </p:spTree>
    <p:extLst>
      <p:ext uri="{BB962C8B-B14F-4D97-AF65-F5344CB8AC3E}">
        <p14:creationId xmlns:p14="http://schemas.microsoft.com/office/powerpoint/2010/main" val="1492690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補足</a:t>
            </a:r>
            <a:r>
              <a:rPr kumimoji="1" lang="ja-JP" altLang="en-US" sz="2400" dirty="0"/>
              <a:t>１）軽微な変更であれば必ずしも組織変更は必要ない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現組織は現組織のまま直接編集可能（部門の追加やツリー構成の組み替え等）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画面上でも編集可能、データ取込でも編集（一括変更）可能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現組織を編集した後、</a:t>
            </a:r>
            <a:r>
              <a:rPr kumimoji="1" lang="en-US" altLang="ja-JP" dirty="0"/>
              <a:t>PJ</a:t>
            </a:r>
            <a:r>
              <a:rPr kumimoji="1" lang="ja-JP" altLang="en-US" dirty="0"/>
              <a:t>やアカウントや委託先契約の部門を個別に変更すれば、</a:t>
            </a:r>
            <a:br>
              <a:rPr kumimoji="1" lang="en-US" altLang="ja-JP" dirty="0"/>
            </a:br>
            <a:r>
              <a:rPr kumimoji="1" lang="ja-JP" altLang="en-US" dirty="0"/>
              <a:t>組織変更と同等のことが出来る。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PJ</a:t>
            </a:r>
            <a:r>
              <a:rPr kumimoji="1" lang="ja-JP" altLang="en-US" dirty="0"/>
              <a:t>やアカウントや委託先契約の部門もデータ取込で一括変更可能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8184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 dirty="0"/>
              <a:t>補足</a:t>
            </a:r>
            <a:r>
              <a:rPr kumimoji="1" lang="ja-JP" altLang="en-US" sz="2400" dirty="0"/>
              <a:t>２）ログイン時に新旧所属を選択可能なケース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所属部門の異動が登録されているアカウント、かつ</a:t>
            </a:r>
            <a:br>
              <a:rPr kumimoji="1" lang="en-US" altLang="ja-JP" dirty="0"/>
            </a:br>
            <a:r>
              <a:rPr kumimoji="1" lang="ja-JP" altLang="en-US" dirty="0"/>
              <a:t>組織変更日（異動日）が既に過ぎている、かつ</a:t>
            </a:r>
            <a:br>
              <a:rPr lang="en-US" altLang="ja-JP" dirty="0"/>
            </a:br>
            <a:r>
              <a:rPr lang="ja-JP" altLang="en-US" dirty="0"/>
              <a:t>組織変更日の前月がまだ本締めされていない、状態のケースで選択可能。</a:t>
            </a:r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旧所属でログインすると、コントロール部門も旧の内容で制御される。</a:t>
            </a:r>
            <a:br>
              <a:rPr kumimoji="1" lang="en-US" altLang="ja-JP" dirty="0"/>
            </a:br>
            <a:r>
              <a:rPr kumimoji="1" lang="ja-JP" altLang="en-US" dirty="0"/>
              <a:t>新組織で新設の部門はまだ使えないが、組織変更前月（当月）の入力変更がまだ行える。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583895E-47DA-4F7C-3765-757CE6C3A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77" y="2038722"/>
            <a:ext cx="3883413" cy="2021885"/>
          </a:xfrm>
          <a:prstGeom prst="rect">
            <a:avLst/>
          </a:prstGeom>
        </p:spPr>
      </p:pic>
      <p:sp>
        <p:nvSpPr>
          <p:cNvPr id="6" name="吹き出し: 線 5">
            <a:extLst>
              <a:ext uri="{FF2B5EF4-FFF2-40B4-BE49-F238E27FC236}">
                <a16:creationId xmlns:a16="http://schemas.microsoft.com/office/drawing/2014/main" id="{72461879-8323-49B3-4EAE-E1ED3AE79A84}"/>
              </a:ext>
            </a:extLst>
          </p:cNvPr>
          <p:cNvSpPr/>
          <p:nvPr/>
        </p:nvSpPr>
        <p:spPr>
          <a:xfrm>
            <a:off x="883287" y="2670331"/>
            <a:ext cx="3096225" cy="758669"/>
          </a:xfrm>
          <a:prstGeom prst="borderCallout1">
            <a:avLst>
              <a:gd name="adj1" fmla="val 52269"/>
              <a:gd name="adj2" fmla="val 100137"/>
              <a:gd name="adj3" fmla="val 66181"/>
              <a:gd name="adj4" fmla="val 116816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  <a:ea typeface="+mn-ea"/>
              </a:rPr>
              <a:t>「</a:t>
            </a:r>
            <a:r>
              <a:rPr kumimoji="1" lang="ja-JP" altLang="en-US" sz="1400" b="1">
                <a:latin typeface="+mn-ea"/>
                <a:ea typeface="+mn-ea"/>
              </a:rPr>
              <a:t>現所属</a:t>
            </a:r>
            <a:r>
              <a:rPr kumimoji="1" lang="ja-JP" altLang="en-US" sz="1400">
                <a:latin typeface="+mn-ea"/>
                <a:ea typeface="+mn-ea"/>
              </a:rPr>
              <a:t>」＝「組織履歴上の</a:t>
            </a:r>
            <a:r>
              <a:rPr kumimoji="1" lang="ja-JP" altLang="en-US" sz="1400" b="1">
                <a:latin typeface="+mn-ea"/>
                <a:ea typeface="+mn-ea"/>
              </a:rPr>
              <a:t>新組織</a:t>
            </a:r>
            <a:r>
              <a:rPr kumimoji="1" lang="ja-JP" altLang="en-US" sz="1400">
                <a:latin typeface="+mn-ea"/>
                <a:ea typeface="+mn-ea"/>
              </a:rPr>
              <a:t>」</a:t>
            </a:r>
            <a:endParaRPr kumimoji="1" lang="en-US" altLang="ja-JP" sz="1400">
              <a:latin typeface="+mn-ea"/>
              <a:ea typeface="+mn-ea"/>
            </a:endParaRPr>
          </a:p>
          <a:p>
            <a:pPr algn="ctr"/>
            <a:r>
              <a:rPr kumimoji="1" lang="ja-JP" altLang="en-US" sz="1400">
                <a:latin typeface="+mn-ea"/>
              </a:rPr>
              <a:t>「</a:t>
            </a:r>
            <a:r>
              <a:rPr kumimoji="1" lang="ja-JP" altLang="en-US" sz="1400" b="1">
                <a:latin typeface="+mn-ea"/>
              </a:rPr>
              <a:t>旧所属</a:t>
            </a:r>
            <a:r>
              <a:rPr kumimoji="1" lang="ja-JP" altLang="en-US" sz="1400">
                <a:latin typeface="+mn-ea"/>
              </a:rPr>
              <a:t>」＝「組織履歴上の</a:t>
            </a:r>
            <a:r>
              <a:rPr kumimoji="1" lang="ja-JP" altLang="en-US" sz="1400" b="1">
                <a:latin typeface="+mn-ea"/>
              </a:rPr>
              <a:t>現組織</a:t>
            </a:r>
            <a:r>
              <a:rPr kumimoji="1" lang="ja-JP" altLang="en-US" sz="1400">
                <a:latin typeface="+mn-ea"/>
              </a:rPr>
              <a:t>」</a:t>
            </a:r>
            <a:endParaRPr kumimoji="1" lang="ja-JP" altLang="en-US" sz="1400">
              <a:latin typeface="+mn-ea"/>
              <a:ea typeface="+mn-ea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5422F4A-F310-F6BE-41C3-1ED2FCC83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386" y="3167107"/>
            <a:ext cx="3028950" cy="59055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730E2C1-54CA-C562-7143-85F691FC3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386" y="2413200"/>
            <a:ext cx="3038475" cy="581025"/>
          </a:xfrm>
          <a:prstGeom prst="rect">
            <a:avLst/>
          </a:prstGeom>
        </p:spPr>
      </p:pic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ACB7D2ED-275C-DCED-188E-CE5E6FB33F43}"/>
              </a:ext>
            </a:extLst>
          </p:cNvPr>
          <p:cNvCxnSpPr/>
          <p:nvPr/>
        </p:nvCxnSpPr>
        <p:spPr>
          <a:xfrm flipV="1">
            <a:off x="7768046" y="2838233"/>
            <a:ext cx="678963" cy="207482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10DC9A3-B6A3-EC72-25BF-AAD0CB1E0E4B}"/>
              </a:ext>
            </a:extLst>
          </p:cNvPr>
          <p:cNvCxnSpPr>
            <a:cxnSpLocks/>
          </p:cNvCxnSpPr>
          <p:nvPr/>
        </p:nvCxnSpPr>
        <p:spPr>
          <a:xfrm>
            <a:off x="7768046" y="3320053"/>
            <a:ext cx="678963" cy="10894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535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※</a:t>
            </a:r>
            <a:r>
              <a:rPr lang="ja-JP" altLang="en-US" dirty="0"/>
              <a:t>注意事項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94930" y="873980"/>
            <a:ext cx="110697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+mn-ea"/>
              </a:rPr>
              <a:t>以下については、</a:t>
            </a:r>
            <a:r>
              <a:rPr lang="en-US" altLang="ja-JP" sz="1600" dirty="0">
                <a:latin typeface="+mn-ea"/>
              </a:rPr>
              <a:t>Excel</a:t>
            </a:r>
            <a:r>
              <a:rPr lang="ja-JP" altLang="en-US" sz="1600" dirty="0">
                <a:latin typeface="+mn-ea"/>
              </a:rPr>
              <a:t>活用が難しい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■プロジェクトデータ取込による部門の付け替え</a:t>
            </a:r>
          </a:p>
          <a:p>
            <a:r>
              <a:rPr lang="ja-JP" altLang="en-US" sz="1600" dirty="0">
                <a:latin typeface="+mn-ea"/>
              </a:rPr>
              <a:t>・データ取込では、プロジェクトの関連部門付替えができない。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取込時の関連部門は、上書きではなく追加になってしまうため。</a:t>
            </a:r>
          </a:p>
          <a:p>
            <a:r>
              <a:rPr lang="ja-JP" altLang="en-US" sz="1600" dirty="0">
                <a:latin typeface="+mn-ea"/>
              </a:rPr>
              <a:t>・原価仕訳を活用している場合、仕掛残の部門振替仕訳が作成されない。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組織変更処理で主管部門を異動させる処理を行うことによって、仕掛残の部門振替仕訳を</a:t>
            </a:r>
            <a:endParaRPr lang="en-US" altLang="ja-JP" sz="1600" dirty="0">
              <a:latin typeface="+mn-ea"/>
            </a:endParaRPr>
          </a:p>
          <a:p>
            <a:r>
              <a:rPr lang="en-US" altLang="ja-JP" sz="1600" dirty="0">
                <a:latin typeface="+mn-ea"/>
              </a:rPr>
              <a:t>   </a:t>
            </a:r>
            <a:r>
              <a:rPr lang="ja-JP" altLang="en-US" sz="1600" dirty="0">
                <a:latin typeface="+mn-ea"/>
              </a:rPr>
              <a:t>自動生成する機能が動作します。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・保守PJをデータ出力⇒部門修正⇒再取込する場合には、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PJの期間、検収区分、契約金額を変更しないよう注意してください。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変更してしまうと、データ取込み時に検収予定金額が自動で変更されてしまいます。</a:t>
            </a:r>
            <a:endParaRPr lang="en-US" altLang="ja-JP" sz="1600" dirty="0">
              <a:latin typeface="+mn-ea"/>
            </a:endParaRPr>
          </a:p>
          <a:p>
            <a:endParaRPr lang="ja-JP" altLang="en-US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■委託先契約</a:t>
            </a:r>
          </a:p>
          <a:p>
            <a:r>
              <a:rPr lang="ja-JP" altLang="en-US" sz="1600" dirty="0">
                <a:latin typeface="+mn-ea"/>
              </a:rPr>
              <a:t>・一括委託分については、工程コードが必要となる</a:t>
            </a:r>
          </a:p>
          <a:p>
            <a:r>
              <a:rPr lang="ja-JP" altLang="en-US" sz="1600" dirty="0">
                <a:latin typeface="+mn-ea"/>
              </a:rPr>
              <a:t>　画面入力のときは、工程コード不要だが、データ取込みの際は指定する必要があります。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・一括委託分については、分割検収の計上済みの工程については取り込みできない。</a:t>
            </a:r>
          </a:p>
          <a:p>
            <a:r>
              <a:rPr lang="ja-JP" altLang="en-US" sz="1600" dirty="0">
                <a:latin typeface="+mn-ea"/>
              </a:rPr>
              <a:t>・工数委託分については、実績月からの継続の場合、データ取込みすると部門上書きでエラーとなる。</a:t>
            </a:r>
            <a:endParaRPr lang="en-US" altLang="ja-JP" sz="1600" dirty="0">
              <a:latin typeface="+mn-ea"/>
            </a:endParaRPr>
          </a:p>
          <a:p>
            <a:endParaRPr lang="en-US" altLang="ja-JP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7076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/>
              <a:t>※</a:t>
            </a:r>
            <a:r>
              <a:rPr lang="ja-JP" altLang="en-US" sz="2400" dirty="0"/>
              <a:t>注意事項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■</a:t>
            </a:r>
            <a:r>
              <a:rPr kumimoji="1" lang="ja-JP" altLang="en-US" sz="2000" dirty="0"/>
              <a:t>組織変更時に主管部門が凍結されるケース</a:t>
            </a:r>
            <a:endParaRPr kumimoji="1" lang="en-US" altLang="ja-JP" dirty="0"/>
          </a:p>
          <a:p>
            <a:r>
              <a:rPr kumimoji="1" lang="ja-JP" altLang="en-US" dirty="0"/>
              <a:t>「組織変更実行」の時に</a:t>
            </a:r>
            <a:r>
              <a:rPr kumimoji="1" lang="en-US" altLang="ja-JP" dirty="0"/>
              <a:t>PJ</a:t>
            </a:r>
            <a:r>
              <a:rPr kumimoji="1" lang="ja-JP" altLang="en-US" dirty="0"/>
              <a:t>クローズが</a:t>
            </a:r>
            <a:r>
              <a:rPr lang="en-US" altLang="ja-JP" dirty="0"/>
              <a:t>ON</a:t>
            </a:r>
            <a:r>
              <a:rPr lang="ja-JP" altLang="en-US" dirty="0"/>
              <a:t>（クローズ済）の</a:t>
            </a:r>
            <a:r>
              <a:rPr lang="en-US" altLang="ja-JP" dirty="0"/>
              <a:t>PJ</a:t>
            </a:r>
            <a:r>
              <a:rPr lang="ja-JP" altLang="en-US" dirty="0"/>
              <a:t>が対象</a:t>
            </a:r>
            <a:br>
              <a:rPr lang="en-US" altLang="ja-JP" dirty="0"/>
            </a:br>
            <a:r>
              <a:rPr lang="ja-JP" altLang="en-US" sz="1800" dirty="0"/>
              <a:t>　</a:t>
            </a:r>
            <a:r>
              <a:rPr lang="en-US" altLang="ja-JP" sz="1800" dirty="0"/>
              <a:t>※</a:t>
            </a:r>
            <a:r>
              <a:rPr lang="ja-JP" altLang="en-US" sz="1800" dirty="0"/>
              <a:t>毎月検収</a:t>
            </a:r>
            <a:r>
              <a:rPr lang="en-US" altLang="ja-JP" sz="1800" dirty="0"/>
              <a:t>PJ</a:t>
            </a:r>
            <a:r>
              <a:rPr lang="ja-JP" altLang="en-US" sz="1800" dirty="0"/>
              <a:t>の期間延長を忘れていて組織変更前月の本締めで</a:t>
            </a:r>
            <a:r>
              <a:rPr lang="en-US" altLang="ja-JP" sz="1800" dirty="0"/>
              <a:t>PJ</a:t>
            </a:r>
            <a:r>
              <a:rPr lang="ja-JP" altLang="en-US" sz="1800" dirty="0"/>
              <a:t>クローズ→凍結</a:t>
            </a:r>
            <a:br>
              <a:rPr lang="en-US" altLang="ja-JP" sz="1800" dirty="0"/>
            </a:br>
            <a:r>
              <a:rPr lang="ja-JP" altLang="en-US" sz="1800" dirty="0"/>
              <a:t>　</a:t>
            </a:r>
            <a:r>
              <a:rPr lang="en-US" altLang="ja-JP" sz="1800" dirty="0"/>
              <a:t>※</a:t>
            </a:r>
            <a:r>
              <a:rPr lang="ja-JP" altLang="en-US" sz="1800" dirty="0"/>
              <a:t>未クローズ時点で移管登録していても組織変更前月の本締めで</a:t>
            </a:r>
            <a:r>
              <a:rPr lang="en-US" altLang="ja-JP" sz="1800" dirty="0"/>
              <a:t>PJ</a:t>
            </a:r>
            <a:r>
              <a:rPr lang="ja-JP" altLang="en-US" sz="1800" dirty="0"/>
              <a:t>クローズすると移管登録は無効化→凍結</a:t>
            </a:r>
            <a:br>
              <a:rPr lang="en-US" altLang="ja-JP" sz="1800" dirty="0"/>
            </a:br>
            <a:endParaRPr kumimoji="1" lang="en-US" altLang="ja-JP" dirty="0"/>
          </a:p>
          <a:p>
            <a:r>
              <a:rPr kumimoji="1" lang="ja-JP" altLang="en-US" dirty="0"/>
              <a:t>「組織変更実行」後、凍結した</a:t>
            </a:r>
            <a:r>
              <a:rPr kumimoji="1" lang="en-US" altLang="ja-JP" dirty="0"/>
              <a:t>PJ</a:t>
            </a:r>
            <a:r>
              <a:rPr kumimoji="1" lang="ja-JP" altLang="en-US" dirty="0"/>
              <a:t>はクローズを</a:t>
            </a:r>
            <a:r>
              <a:rPr kumimoji="1" lang="en-US" altLang="ja-JP" dirty="0"/>
              <a:t>OFF</a:t>
            </a:r>
            <a:r>
              <a:rPr kumimoji="1" lang="ja-JP" altLang="en-US" dirty="0"/>
              <a:t>にしても主管部門は変更できない。</a:t>
            </a:r>
            <a:endParaRPr lang="en-US" altLang="ja-JP" sz="1800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5777B44-36B7-8B7A-A2D5-2AAE58DF8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99" y="3744683"/>
            <a:ext cx="6082053" cy="19719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E612AF7-E9BB-F6F9-58D3-2071B8194C46}"/>
              </a:ext>
            </a:extLst>
          </p:cNvPr>
          <p:cNvSpPr/>
          <p:nvPr/>
        </p:nvSpPr>
        <p:spPr>
          <a:xfrm>
            <a:off x="1684499" y="5142972"/>
            <a:ext cx="2346007" cy="461513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127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351294-F583-4264-A24C-8AD4C3FA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更新履歴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E2444BB9-3F7C-44B4-A31F-969A5F500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5282191"/>
              </p:ext>
            </p:extLst>
          </p:nvPr>
        </p:nvGraphicFramePr>
        <p:xfrm>
          <a:off x="155574" y="765175"/>
          <a:ext cx="11879999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495">
                  <a:extLst>
                    <a:ext uri="{9D8B030D-6E8A-4147-A177-3AD203B41FA5}">
                      <a16:colId xmlns:a16="http://schemas.microsoft.com/office/drawing/2014/main" val="2805118042"/>
                    </a:ext>
                  </a:extLst>
                </a:gridCol>
                <a:gridCol w="2103423">
                  <a:extLst>
                    <a:ext uri="{9D8B030D-6E8A-4147-A177-3AD203B41FA5}">
                      <a16:colId xmlns:a16="http://schemas.microsoft.com/office/drawing/2014/main" val="1675900899"/>
                    </a:ext>
                  </a:extLst>
                </a:gridCol>
                <a:gridCol w="1423998">
                  <a:extLst>
                    <a:ext uri="{9D8B030D-6E8A-4147-A177-3AD203B41FA5}">
                      <a16:colId xmlns:a16="http://schemas.microsoft.com/office/drawing/2014/main" val="864013975"/>
                    </a:ext>
                  </a:extLst>
                </a:gridCol>
                <a:gridCol w="6850083">
                  <a:extLst>
                    <a:ext uri="{9D8B030D-6E8A-4147-A177-3AD203B41FA5}">
                      <a16:colId xmlns:a16="http://schemas.microsoft.com/office/drawing/2014/main" val="1023828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/>
                        <a:t>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更新日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更新者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内容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52585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kumimoji="1" lang="en-US" altLang="ja-JP"/>
                        <a:t>1.0.0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/>
                        <a:t>2021/02/16</a:t>
                      </a:r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飯野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新規作成</a:t>
                      </a:r>
                      <a:r>
                        <a:rPr kumimoji="1" lang="en-US" altLang="ja-JP"/>
                        <a:t>(OBPM Neo</a:t>
                      </a:r>
                      <a:r>
                        <a:rPr kumimoji="1" lang="ja-JP" altLang="en-US"/>
                        <a:t>リリース</a:t>
                      </a:r>
                      <a:r>
                        <a:rPr kumimoji="1" lang="en-US" altLang="ja-JP"/>
                        <a:t>)</a:t>
                      </a:r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963033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1.0.1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2023/01/24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髙田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補足資料追加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5852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37834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9900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96386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91045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633055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7332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373635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53258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759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0423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27784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50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664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/>
              <a:t>※</a:t>
            </a:r>
            <a:r>
              <a:rPr lang="ja-JP" altLang="en-US" sz="2400" dirty="0"/>
              <a:t>注意事項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■</a:t>
            </a:r>
            <a:r>
              <a:rPr kumimoji="1" lang="ja-JP" altLang="en-US" sz="2000" dirty="0"/>
              <a:t>組織変更日を経過後に</a:t>
            </a:r>
            <a:r>
              <a:rPr kumimoji="1" lang="en-US" altLang="ja-JP" sz="2000" dirty="0"/>
              <a:t>PJ</a:t>
            </a:r>
            <a:r>
              <a:rPr kumimoji="1" lang="ja-JP" altLang="en-US" sz="2000" dirty="0"/>
              <a:t>登録で当月日付が入力不可のケース</a:t>
            </a:r>
            <a:endParaRPr lang="en-US" altLang="ja-JP" dirty="0"/>
          </a:p>
          <a:p>
            <a:r>
              <a:rPr lang="ja-JP" altLang="en-US" dirty="0"/>
              <a:t>ケースの紹介</a:t>
            </a:r>
            <a:r>
              <a:rPr kumimoji="1" lang="ja-JP" altLang="en-US" dirty="0"/>
              <a:t>：</a:t>
            </a:r>
            <a:br>
              <a:rPr kumimoji="1" lang="en-US" altLang="ja-JP" dirty="0"/>
            </a:br>
            <a:r>
              <a:rPr kumimoji="1" lang="ja-JP" altLang="en-US" dirty="0"/>
              <a:t>　</a:t>
            </a:r>
            <a:r>
              <a:rPr lang="en-US" altLang="ja-JP" dirty="0"/>
              <a:t>7</a:t>
            </a:r>
            <a:r>
              <a:rPr lang="ja-JP" altLang="en-US" dirty="0"/>
              <a:t>月を仮締中（当月は</a:t>
            </a:r>
            <a:r>
              <a:rPr lang="en-US" altLang="ja-JP" dirty="0"/>
              <a:t>7</a:t>
            </a:r>
            <a:r>
              <a:rPr lang="ja-JP" altLang="en-US" dirty="0"/>
              <a:t>月）の状態で </a:t>
            </a:r>
            <a:r>
              <a:rPr lang="en-US" altLang="ja-JP" dirty="0"/>
              <a:t>8</a:t>
            </a:r>
            <a:r>
              <a:rPr lang="ja-JP" altLang="en-US" dirty="0"/>
              <a:t>月開始の毎月検収</a:t>
            </a:r>
            <a:r>
              <a:rPr lang="en-US" altLang="ja-JP" dirty="0"/>
              <a:t>PJ</a:t>
            </a:r>
            <a:r>
              <a:rPr lang="ja-JP" altLang="en-US" dirty="0"/>
              <a:t>が実は</a:t>
            </a:r>
            <a:r>
              <a:rPr lang="en-US" altLang="ja-JP" dirty="0"/>
              <a:t>7</a:t>
            </a:r>
            <a:r>
              <a:rPr lang="ja-JP" altLang="en-US" dirty="0"/>
              <a:t>月開始が正しいことに気付き、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PJ</a:t>
            </a:r>
            <a:r>
              <a:rPr lang="ja-JP" altLang="en-US" dirty="0"/>
              <a:t>開始予定を</a:t>
            </a:r>
            <a:r>
              <a:rPr lang="en-US" altLang="ja-JP" dirty="0"/>
              <a:t>7</a:t>
            </a:r>
            <a:r>
              <a:rPr lang="ja-JP" altLang="en-US" dirty="0"/>
              <a:t>月に変更しようとしたがどうやっても出来ない。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en-US" altLang="ja-JP" dirty="0"/>
              <a:t>※</a:t>
            </a:r>
            <a:r>
              <a:rPr lang="ja-JP" altLang="en-US" dirty="0"/>
              <a:t>「</a:t>
            </a:r>
            <a:r>
              <a:rPr lang="en-US" altLang="ja-JP" dirty="0"/>
              <a:t>8/1</a:t>
            </a:r>
            <a:r>
              <a:rPr lang="ja-JP" altLang="en-US" dirty="0"/>
              <a:t>～の新組織が登録済み」「</a:t>
            </a:r>
            <a:r>
              <a:rPr lang="en-US" altLang="ja-JP" dirty="0"/>
              <a:t>8/1</a:t>
            </a:r>
            <a:r>
              <a:rPr lang="ja-JP" altLang="en-US" dirty="0"/>
              <a:t>を既に経過済み」「異動するアカウントは誰もいない」</a:t>
            </a:r>
            <a:br>
              <a:rPr lang="en-US" altLang="ja-JP" dirty="0"/>
            </a:br>
            <a:r>
              <a:rPr lang="ja-JP" altLang="en-US" dirty="0"/>
              <a:t>   原因：「その</a:t>
            </a:r>
            <a:r>
              <a:rPr lang="en-US" altLang="ja-JP" dirty="0"/>
              <a:t>PJ</a:t>
            </a:r>
            <a:r>
              <a:rPr lang="ja-JP" altLang="en-US" dirty="0"/>
              <a:t>は</a:t>
            </a:r>
            <a:r>
              <a:rPr lang="en-US" altLang="ja-JP" dirty="0"/>
              <a:t>8/1</a:t>
            </a:r>
            <a:r>
              <a:rPr lang="ja-JP" altLang="en-US" dirty="0"/>
              <a:t>を経過してから登録されていた」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上記ケースの対応：</a:t>
            </a:r>
            <a:br>
              <a:rPr kumimoji="1" lang="en-US" altLang="ja-JP" dirty="0"/>
            </a:br>
            <a:r>
              <a:rPr kumimoji="1" lang="ja-JP" altLang="en-US" dirty="0"/>
              <a:t>　①事務局アカウント</a:t>
            </a:r>
            <a:r>
              <a:rPr kumimoji="1" lang="en-US" altLang="ja-JP" dirty="0"/>
              <a:t>A</a:t>
            </a:r>
            <a:r>
              <a:rPr kumimoji="1" lang="ja-JP" altLang="en-US" dirty="0"/>
              <a:t>に疑似的な異動を登録（</a:t>
            </a:r>
            <a:r>
              <a:rPr kumimoji="1" lang="en-US" altLang="ja-JP" dirty="0"/>
              <a:t>8/1</a:t>
            </a:r>
            <a:r>
              <a:rPr kumimoji="1" lang="ja-JP" altLang="en-US" dirty="0"/>
              <a:t>に部門</a:t>
            </a:r>
            <a:r>
              <a:rPr kumimoji="1" lang="en-US" altLang="ja-JP" dirty="0"/>
              <a:t>1</a:t>
            </a:r>
            <a:r>
              <a:rPr kumimoji="1" lang="ja-JP" altLang="en-US" dirty="0"/>
              <a:t>から</a:t>
            </a:r>
            <a:r>
              <a:rPr lang="ja-JP" altLang="en-US" dirty="0"/>
              <a:t>部門</a:t>
            </a:r>
            <a:r>
              <a:rPr lang="en-US" altLang="ja-JP" dirty="0"/>
              <a:t>1</a:t>
            </a:r>
            <a:r>
              <a:rPr lang="ja-JP" altLang="en-US" dirty="0"/>
              <a:t>に異動、実質の異動なし）</a:t>
            </a:r>
            <a:br>
              <a:rPr lang="en-US" altLang="ja-JP" dirty="0"/>
            </a:br>
            <a:r>
              <a:rPr lang="ja-JP" altLang="en-US" dirty="0"/>
              <a:t>　②当該</a:t>
            </a:r>
            <a:r>
              <a:rPr lang="en-US" altLang="ja-JP" dirty="0"/>
              <a:t>PJ</a:t>
            </a:r>
            <a:r>
              <a:rPr lang="ja-JP" altLang="en-US" dirty="0"/>
              <a:t>をいったん削除（同じ</a:t>
            </a:r>
            <a:r>
              <a:rPr lang="en-US" altLang="ja-JP" dirty="0"/>
              <a:t>PJ</a:t>
            </a:r>
            <a:r>
              <a:rPr lang="ja-JP" altLang="en-US" dirty="0"/>
              <a:t>コードを使う必要があったため）</a:t>
            </a:r>
            <a:br>
              <a:rPr lang="en-US" altLang="ja-JP" dirty="0"/>
            </a:br>
            <a:r>
              <a:rPr lang="ja-JP" altLang="en-US" dirty="0"/>
              <a:t>　③アカウント</a:t>
            </a:r>
            <a:r>
              <a:rPr lang="en-US" altLang="ja-JP" dirty="0"/>
              <a:t>A</a:t>
            </a:r>
            <a:r>
              <a:rPr lang="ja-JP" altLang="en-US" dirty="0"/>
              <a:t>が「旧所属」でログインして当該</a:t>
            </a:r>
            <a:r>
              <a:rPr lang="en-US" altLang="ja-JP" dirty="0"/>
              <a:t>PJ</a:t>
            </a:r>
            <a:r>
              <a:rPr lang="ja-JP" altLang="en-US" dirty="0"/>
              <a:t>を再度、新規登録（</a:t>
            </a:r>
            <a:r>
              <a:rPr lang="en-US" altLang="ja-JP" dirty="0"/>
              <a:t>7</a:t>
            </a:r>
            <a:r>
              <a:rPr lang="ja-JP" altLang="en-US" dirty="0"/>
              <a:t>月開始で）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気を付けるべきポイント：</a:t>
            </a:r>
            <a:br>
              <a:rPr lang="en-US" altLang="ja-JP" dirty="0"/>
            </a:br>
            <a:r>
              <a:rPr lang="ja-JP" altLang="en-US" dirty="0"/>
              <a:t>　組織変更日の前月から開始予定があり得る</a:t>
            </a:r>
            <a:r>
              <a:rPr lang="en-US" altLang="ja-JP" dirty="0"/>
              <a:t>PJ</a:t>
            </a:r>
            <a:r>
              <a:rPr lang="ja-JP" altLang="en-US" dirty="0"/>
              <a:t>（一括検収、毎月検収を問わず）は漏れなく、</a:t>
            </a:r>
            <a:br>
              <a:rPr lang="en-US" altLang="ja-JP" dirty="0"/>
            </a:br>
            <a:r>
              <a:rPr lang="ja-JP" altLang="en-US" dirty="0"/>
              <a:t>　組織変更日の経過前に必ず</a:t>
            </a:r>
            <a:r>
              <a:rPr lang="en-US" altLang="ja-JP" dirty="0"/>
              <a:t>PJ</a:t>
            </a:r>
            <a:r>
              <a:rPr lang="ja-JP" altLang="en-US" dirty="0"/>
              <a:t>の新規登録を終えておくこと。</a:t>
            </a:r>
            <a:br>
              <a:rPr lang="en-US" altLang="ja-JP" dirty="0"/>
            </a:br>
            <a:r>
              <a:rPr lang="ja-JP" altLang="en-US" dirty="0"/>
              <a:t>　あるいは経過後に「旧所属」でログインして</a:t>
            </a:r>
            <a:r>
              <a:rPr lang="en-US" altLang="ja-JP" dirty="0"/>
              <a:t>PJ</a:t>
            </a:r>
            <a:r>
              <a:rPr lang="ja-JP" altLang="en-US" dirty="0"/>
              <a:t>を新規登録すること。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3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18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397B15-3842-2DAB-41E3-7AD35FDC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アジェンダ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3D47FE6-64C0-1E34-DD05-65D59F081E7B}"/>
              </a:ext>
            </a:extLst>
          </p:cNvPr>
          <p:cNvSpPr txBox="1">
            <a:spLocks/>
          </p:cNvSpPr>
          <p:nvPr/>
        </p:nvSpPr>
        <p:spPr>
          <a:xfrm>
            <a:off x="156000" y="765175"/>
            <a:ext cx="11880000" cy="719138"/>
          </a:xfrm>
          <a:prstGeom prst="rect">
            <a:avLst/>
          </a:prstGeom>
        </p:spPr>
        <p:txBody>
          <a:bodyPr/>
          <a:lstStyle>
            <a:lvl1pPr marL="381000" indent="-381000" algn="l" rtl="0" eaLnBrk="1" fontAlgn="base" hangingPunct="1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0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1pPr>
            <a:lvl2pPr marL="8001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2pPr>
            <a:lvl3pPr marL="1219200" indent="-3048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3pPr>
            <a:lvl4pPr marL="1638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4pPr>
            <a:lvl5pPr marL="20955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  <a:cs typeface="Meiryo UI" panose="020B0604030504040204" pitchFamily="50" charset="-128"/>
              </a:defRPr>
            </a:lvl5pPr>
            <a:lvl6pPr marL="25527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30099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671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924300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defTabSz="914400">
              <a:buFont typeface="Wingdings" panose="05000000000000000000" pitchFamily="2" charset="2"/>
              <a:buChar char="p"/>
            </a:pPr>
            <a:r>
              <a:rPr kumimoji="1" lang="en-US" altLang="ja-JP" sz="2000" dirty="0"/>
              <a:t>OBPM</a:t>
            </a:r>
            <a:r>
              <a:rPr kumimoji="1" lang="ja-JP" altLang="en-US" sz="2000" dirty="0"/>
              <a:t>での組織変更とは</a:t>
            </a:r>
            <a:endParaRPr kumimoji="1" lang="en-US" altLang="ja-JP" sz="2000" kern="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dirty="0"/>
              <a:t>組織変更で影響を受ける（反映させたい）データとは</a:t>
            </a:r>
            <a:endParaRPr kumimoji="1" lang="en-US" altLang="ja-JP" sz="2000" dirty="0"/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組織変更における</a:t>
            </a:r>
            <a:r>
              <a:rPr kumimoji="1" lang="en-US" altLang="ja-JP" sz="2000" dirty="0"/>
              <a:t>OBPM</a:t>
            </a:r>
            <a:r>
              <a:rPr kumimoji="1" lang="ja-JP" altLang="en-US" sz="2000" dirty="0"/>
              <a:t>全体の流れ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①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パターン</a:t>
            </a:r>
            <a:r>
              <a:rPr kumimoji="1" lang="en-US" altLang="ja-JP" sz="2000" dirty="0"/>
              <a:t>A</a:t>
            </a:r>
            <a:r>
              <a:rPr kumimoji="1" lang="ja-JP" altLang="en-US" sz="2000" dirty="0"/>
              <a:t>：画面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新組織図を作成する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①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パターン</a:t>
            </a:r>
            <a:r>
              <a:rPr kumimoji="1" lang="en-US" altLang="ja-JP" sz="2000" dirty="0"/>
              <a:t>B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活用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新組織図を取り込む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②プロジェクトの主管部門・関連部門を変更する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③委託先契約の管理部門（受入部門）を変更する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④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パターン</a:t>
            </a:r>
            <a:r>
              <a:rPr kumimoji="1" lang="en-US" altLang="ja-JP" sz="2000" dirty="0"/>
              <a:t>A</a:t>
            </a:r>
            <a:r>
              <a:rPr kumimoji="1" lang="ja-JP" altLang="en-US" sz="2000" dirty="0"/>
              <a:t>：画面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アカウントの異動情報を登録する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④</a:t>
            </a:r>
            <a:r>
              <a:rPr kumimoji="1" lang="en-US" altLang="ja-JP" sz="2000" dirty="0"/>
              <a:t>(</a:t>
            </a:r>
            <a:r>
              <a:rPr kumimoji="1" lang="ja-JP" altLang="en-US" sz="2000" dirty="0"/>
              <a:t>パターン</a:t>
            </a:r>
            <a:r>
              <a:rPr kumimoji="1" lang="en-US" altLang="ja-JP" sz="2000" dirty="0"/>
              <a:t>B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Excel</a:t>
            </a:r>
            <a:r>
              <a:rPr kumimoji="1" lang="ja-JP" altLang="en-US" sz="2000" dirty="0"/>
              <a:t>活用</a:t>
            </a:r>
            <a:r>
              <a:rPr kumimoji="1" lang="en-US" altLang="ja-JP" sz="2000" dirty="0"/>
              <a:t>)</a:t>
            </a:r>
            <a:r>
              <a:rPr kumimoji="1" lang="ja-JP" altLang="en-US" sz="2000" dirty="0"/>
              <a:t>アカウントの異動情報を登録する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⑤月次締め処理と組織変更処理を行う</a:t>
            </a:r>
          </a:p>
          <a:p>
            <a:pPr defTabSz="914400">
              <a:buFont typeface="Wingdings" panose="05000000000000000000" pitchFamily="2" charset="2"/>
              <a:buChar char="p"/>
            </a:pPr>
            <a:r>
              <a:rPr kumimoji="1" lang="ja-JP" altLang="en-US" sz="2000" dirty="0"/>
              <a:t>注意事項</a:t>
            </a:r>
          </a:p>
          <a:p>
            <a:pPr defTabSz="914400">
              <a:buFont typeface="Wingdings" panose="05000000000000000000" pitchFamily="2" charset="2"/>
              <a:buChar char="p"/>
            </a:pPr>
            <a:endParaRPr kumimoji="1"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28939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/>
              <a:t>■</a:t>
            </a:r>
            <a:r>
              <a:rPr kumimoji="1" lang="en-US" altLang="ja-JP" sz="2400" dirty="0"/>
              <a:t>OBPM</a:t>
            </a:r>
            <a:r>
              <a:rPr kumimoji="1" lang="ja-JP" altLang="en-US" sz="2400" dirty="0"/>
              <a:t>での組織変更とは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現時点の最新組織だけでなく、過去の組織や、</a:t>
            </a:r>
            <a:r>
              <a:rPr lang="ja-JP" altLang="en-US" dirty="0"/>
              <a:t>次</a:t>
            </a:r>
            <a:r>
              <a:rPr kumimoji="1" lang="ja-JP" altLang="en-US" dirty="0"/>
              <a:t>の（今後変更予定の）組織を履歴で持てる。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「現組織から新組織への切替」は自動ではなく、画面から手動で実行指示する。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「現組織の次の新組織を作って組織変更実行」を繰り返すことで組織の履歴が増えていく。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新組織を作れる年月は「仮締めを１度も実行していない年月以降」という制約あり。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574D435-1503-3F94-E4F7-7D7B49FAA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258" y="1135133"/>
            <a:ext cx="6907044" cy="136213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吹き出し: 線 5">
            <a:extLst>
              <a:ext uri="{FF2B5EF4-FFF2-40B4-BE49-F238E27FC236}">
                <a16:creationId xmlns:a16="http://schemas.microsoft.com/office/drawing/2014/main" id="{557E6B56-18CF-6563-25CB-7DE915D66FC8}"/>
              </a:ext>
            </a:extLst>
          </p:cNvPr>
          <p:cNvSpPr/>
          <p:nvPr/>
        </p:nvSpPr>
        <p:spPr>
          <a:xfrm>
            <a:off x="2114549" y="1748972"/>
            <a:ext cx="1638208" cy="230756"/>
          </a:xfrm>
          <a:prstGeom prst="borderCallout1">
            <a:avLst>
              <a:gd name="adj1" fmla="val 38219"/>
              <a:gd name="adj2" fmla="val 100142"/>
              <a:gd name="adj3" fmla="val 115098"/>
              <a:gd name="adj4" fmla="val 153187"/>
            </a:avLst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 dirty="0">
                <a:latin typeface="+mn-ea"/>
              </a:rPr>
              <a:t>次</a:t>
            </a:r>
            <a:r>
              <a:rPr kumimoji="1" lang="ja-JP" altLang="en-US" sz="1400" dirty="0">
                <a:latin typeface="+mn-ea"/>
                <a:ea typeface="+mn-ea"/>
              </a:rPr>
              <a:t>の組織</a:t>
            </a:r>
          </a:p>
        </p:txBody>
      </p:sp>
      <p:sp>
        <p:nvSpPr>
          <p:cNvPr id="7" name="吹き出し: 線 6">
            <a:extLst>
              <a:ext uri="{FF2B5EF4-FFF2-40B4-BE49-F238E27FC236}">
                <a16:creationId xmlns:a16="http://schemas.microsoft.com/office/drawing/2014/main" id="{2E27B3E7-084A-4873-E81A-7E3C1B69F3CF}"/>
              </a:ext>
            </a:extLst>
          </p:cNvPr>
          <p:cNvSpPr/>
          <p:nvPr/>
        </p:nvSpPr>
        <p:spPr>
          <a:xfrm>
            <a:off x="2114550" y="1973107"/>
            <a:ext cx="1638207" cy="217514"/>
          </a:xfrm>
          <a:prstGeom prst="borderCallout1">
            <a:avLst>
              <a:gd name="adj1" fmla="val 38219"/>
              <a:gd name="adj2" fmla="val 100142"/>
              <a:gd name="adj3" fmla="val 92125"/>
              <a:gd name="adj4" fmla="val 153185"/>
            </a:avLst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  <a:ea typeface="+mn-ea"/>
              </a:rPr>
              <a:t>現時点の組織</a:t>
            </a:r>
          </a:p>
        </p:txBody>
      </p:sp>
      <p:sp>
        <p:nvSpPr>
          <p:cNvPr id="8" name="吹き出し: 線 7">
            <a:extLst>
              <a:ext uri="{FF2B5EF4-FFF2-40B4-BE49-F238E27FC236}">
                <a16:creationId xmlns:a16="http://schemas.microsoft.com/office/drawing/2014/main" id="{CD849854-9439-CB38-45B6-634532EC4F1F}"/>
              </a:ext>
            </a:extLst>
          </p:cNvPr>
          <p:cNvSpPr/>
          <p:nvPr/>
        </p:nvSpPr>
        <p:spPr>
          <a:xfrm>
            <a:off x="2114549" y="2190621"/>
            <a:ext cx="1638208" cy="217514"/>
          </a:xfrm>
          <a:prstGeom prst="borderCallout1">
            <a:avLst>
              <a:gd name="adj1" fmla="val 38219"/>
              <a:gd name="adj2" fmla="val 100142"/>
              <a:gd name="adj3" fmla="val 67207"/>
              <a:gd name="adj4" fmla="val 153126"/>
            </a:avLst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</a:rPr>
              <a:t>過去</a:t>
            </a:r>
            <a:r>
              <a:rPr kumimoji="1" lang="ja-JP" altLang="en-US" sz="1400">
                <a:latin typeface="+mn-ea"/>
                <a:ea typeface="+mn-ea"/>
              </a:rPr>
              <a:t>の組織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477B825-DBFC-12FD-E975-84D31E6B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366" y="2985718"/>
            <a:ext cx="9970936" cy="20272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1" name="吹き出し: 線 10">
            <a:extLst>
              <a:ext uri="{FF2B5EF4-FFF2-40B4-BE49-F238E27FC236}">
                <a16:creationId xmlns:a16="http://schemas.microsoft.com/office/drawing/2014/main" id="{6CB06FCF-3BAD-DCAE-B0E0-B835FFB64489}"/>
              </a:ext>
            </a:extLst>
          </p:cNvPr>
          <p:cNvSpPr/>
          <p:nvPr/>
        </p:nvSpPr>
        <p:spPr>
          <a:xfrm>
            <a:off x="4248258" y="3482524"/>
            <a:ext cx="4982005" cy="301469"/>
          </a:xfrm>
          <a:prstGeom prst="borderCallout1">
            <a:avLst>
              <a:gd name="adj1" fmla="val 38220"/>
              <a:gd name="adj2" fmla="val 215"/>
              <a:gd name="adj3" fmla="val 53150"/>
              <a:gd name="adj4" fmla="val -13333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  <a:ea typeface="+mn-ea"/>
              </a:rPr>
              <a:t>組織変更日の前月を本締めしないと実行指示できない</a:t>
            </a:r>
          </a:p>
        </p:txBody>
      </p:sp>
    </p:spTree>
    <p:extLst>
      <p:ext uri="{BB962C8B-B14F-4D97-AF65-F5344CB8AC3E}">
        <p14:creationId xmlns:p14="http://schemas.microsoft.com/office/powerpoint/2010/main" val="20764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D5E50F-297F-B0A2-F999-D4CFD965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/>
              <a:t>■組織変更で影響を受ける（反映させたい）データとは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6EE6E6-FCD1-F9D0-91C3-94574F6303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/>
              <a:t>PJ</a:t>
            </a:r>
            <a:r>
              <a:rPr kumimoji="1" lang="ja-JP" altLang="en-US"/>
              <a:t>の移管＞プロジェクトの「主管部門」「関連部門」「営業部門」</a:t>
            </a:r>
            <a:endParaRPr kumimoji="1" lang="en-US" altLang="ja-JP"/>
          </a:p>
          <a:p>
            <a:endParaRPr kumimoji="1" lang="en-US" altLang="ja-JP"/>
          </a:p>
          <a:p>
            <a:r>
              <a:rPr lang="ja-JP" altLang="en-US"/>
              <a:t>人の異動＞アカウントの「所属部門」「コントロール部門」「集計用コントロール部門」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契約の移管＞委託先契約の「部門」</a:t>
            </a:r>
            <a:r>
              <a:rPr lang="en-US" altLang="ja-JP"/>
              <a:t>※</a:t>
            </a:r>
            <a:r>
              <a:rPr lang="ja-JP" altLang="en-US"/>
              <a:t>契約元の部門という位置づけの項目</a:t>
            </a:r>
            <a:endParaRPr lang="en-US" altLang="ja-JP"/>
          </a:p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48F7442-BDCF-465C-65EE-41C6EF46F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292" y="3133903"/>
            <a:ext cx="7502625" cy="32798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FE7AB15-F1EE-8B23-727D-FF576C334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344" y="2835559"/>
            <a:ext cx="6889364" cy="302177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0A0D6CBF-E79F-5694-DC90-F61071DD25DF}"/>
              </a:ext>
            </a:extLst>
          </p:cNvPr>
          <p:cNvSpPr/>
          <p:nvPr/>
        </p:nvSpPr>
        <p:spPr>
          <a:xfrm>
            <a:off x="3864634" y="5973793"/>
            <a:ext cx="1837426" cy="375249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  <p:cxnSp>
        <p:nvCxnSpPr>
          <p:cNvPr id="16" name="コネクタ: カギ線 15">
            <a:extLst>
              <a:ext uri="{FF2B5EF4-FFF2-40B4-BE49-F238E27FC236}">
                <a16:creationId xmlns:a16="http://schemas.microsoft.com/office/drawing/2014/main" id="{E17082A6-623B-6C6B-AE83-186CC3FDA6C4}"/>
              </a:ext>
            </a:extLst>
          </p:cNvPr>
          <p:cNvCxnSpPr>
            <a:cxnSpLocks/>
            <a:stCxn id="14" idx="3"/>
            <a:endCxn id="13" idx="2"/>
          </p:cNvCxnSpPr>
          <p:nvPr/>
        </p:nvCxnSpPr>
        <p:spPr>
          <a:xfrm flipV="1">
            <a:off x="5702060" y="5857336"/>
            <a:ext cx="2671966" cy="304082"/>
          </a:xfrm>
          <a:prstGeom prst="bentConnector2">
            <a:avLst/>
          </a:prstGeom>
          <a:ln w="190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線 17">
            <a:extLst>
              <a:ext uri="{FF2B5EF4-FFF2-40B4-BE49-F238E27FC236}">
                <a16:creationId xmlns:a16="http://schemas.microsoft.com/office/drawing/2014/main" id="{7C347AEC-C62A-E1CD-1B63-1C4238E4C8C0}"/>
              </a:ext>
            </a:extLst>
          </p:cNvPr>
          <p:cNvSpPr/>
          <p:nvPr/>
        </p:nvSpPr>
        <p:spPr>
          <a:xfrm>
            <a:off x="2945669" y="4580338"/>
            <a:ext cx="6646904" cy="301469"/>
          </a:xfrm>
          <a:prstGeom prst="borderCallout1">
            <a:avLst>
              <a:gd name="adj1" fmla="val 101172"/>
              <a:gd name="adj2" fmla="val 12155"/>
              <a:gd name="adj3" fmla="val 468062"/>
              <a:gd name="adj4" fmla="val 17165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</a:rPr>
              <a:t>異動</a:t>
            </a:r>
            <a:r>
              <a:rPr kumimoji="1" lang="ja-JP" altLang="en-US" sz="1400">
                <a:latin typeface="+mn-ea"/>
                <a:ea typeface="+mn-ea"/>
              </a:rPr>
              <a:t>先の部門を事前に登録できる（組織変更実行に連動して自動で変更）</a:t>
            </a:r>
          </a:p>
        </p:txBody>
      </p:sp>
      <p:sp>
        <p:nvSpPr>
          <p:cNvPr id="19" name="吹き出し: 線 18">
            <a:extLst>
              <a:ext uri="{FF2B5EF4-FFF2-40B4-BE49-F238E27FC236}">
                <a16:creationId xmlns:a16="http://schemas.microsoft.com/office/drawing/2014/main" id="{49503682-AD1E-BC57-A2CC-E20B365D4DAE}"/>
              </a:ext>
            </a:extLst>
          </p:cNvPr>
          <p:cNvSpPr/>
          <p:nvPr/>
        </p:nvSpPr>
        <p:spPr>
          <a:xfrm>
            <a:off x="8980099" y="6112270"/>
            <a:ext cx="2838610" cy="301469"/>
          </a:xfrm>
          <a:prstGeom prst="borderCallout1">
            <a:avLst>
              <a:gd name="adj1" fmla="val 6744"/>
              <a:gd name="adj2" fmla="val 25412"/>
              <a:gd name="adj3" fmla="val -121399"/>
              <a:gd name="adj4" fmla="val 13139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  <a:ea typeface="+mn-ea"/>
              </a:rPr>
              <a:t>登録のないデータは異動しない</a:t>
            </a:r>
          </a:p>
        </p:txBody>
      </p:sp>
      <p:sp>
        <p:nvSpPr>
          <p:cNvPr id="20" name="四角形: 角を丸くする 19">
            <a:extLst>
              <a:ext uri="{FF2B5EF4-FFF2-40B4-BE49-F238E27FC236}">
                <a16:creationId xmlns:a16="http://schemas.microsoft.com/office/drawing/2014/main" id="{B5D9A713-269D-4801-023F-516F814DDCCC}"/>
              </a:ext>
            </a:extLst>
          </p:cNvPr>
          <p:cNvSpPr/>
          <p:nvPr/>
        </p:nvSpPr>
        <p:spPr>
          <a:xfrm>
            <a:off x="373292" y="3728050"/>
            <a:ext cx="613261" cy="375249"/>
          </a:xfrm>
          <a:prstGeom prst="roundRect">
            <a:avLst/>
          </a:prstGeom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  <p:sp>
        <p:nvSpPr>
          <p:cNvPr id="21" name="吹き出し: 線 20">
            <a:extLst>
              <a:ext uri="{FF2B5EF4-FFF2-40B4-BE49-F238E27FC236}">
                <a16:creationId xmlns:a16="http://schemas.microsoft.com/office/drawing/2014/main" id="{1319D362-2180-D04E-56A0-C98AEC409A59}"/>
              </a:ext>
            </a:extLst>
          </p:cNvPr>
          <p:cNvSpPr/>
          <p:nvPr/>
        </p:nvSpPr>
        <p:spPr>
          <a:xfrm>
            <a:off x="1071382" y="4129697"/>
            <a:ext cx="1874288" cy="301469"/>
          </a:xfrm>
          <a:prstGeom prst="borderCallout1">
            <a:avLst>
              <a:gd name="adj1" fmla="val 3883"/>
              <a:gd name="adj2" fmla="val 13292"/>
              <a:gd name="adj3" fmla="val -64169"/>
              <a:gd name="adj4" fmla="val -8618"/>
            </a:avLst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txBody>
          <a:bodyPr lIns="36000" tIns="36000" rIns="36000" bIns="36000" rtlCol="0" anchor="ctr">
            <a:noAutofit/>
          </a:bodyPr>
          <a:lstStyle/>
          <a:p>
            <a:pPr algn="ctr"/>
            <a:r>
              <a:rPr kumimoji="1" lang="ja-JP" altLang="en-US" sz="1400">
                <a:latin typeface="+mn-ea"/>
                <a:ea typeface="+mn-ea"/>
              </a:rPr>
              <a:t>現組織に対して</a:t>
            </a:r>
          </a:p>
        </p:txBody>
      </p:sp>
    </p:spTree>
    <p:extLst>
      <p:ext uri="{BB962C8B-B14F-4D97-AF65-F5344CB8AC3E}">
        <p14:creationId xmlns:p14="http://schemas.microsoft.com/office/powerpoint/2010/main" val="4170149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■組織変更における</a:t>
            </a:r>
            <a:r>
              <a:rPr lang="en-US" altLang="ja-JP"/>
              <a:t>OBPM</a:t>
            </a:r>
            <a:r>
              <a:rPr lang="ja-JP" altLang="en-US"/>
              <a:t>全体の流れ（例を示す）</a:t>
            </a:r>
            <a:endParaRPr kumimoji="1" lang="ja-JP" altLang="en-US"/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122854" y="981726"/>
            <a:ext cx="3100" cy="552968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72932" y="1307507"/>
            <a:ext cx="98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2827" y="3582615"/>
            <a:ext cx="98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sp>
        <p:nvSpPr>
          <p:cNvPr id="7" name="二等辺三角形 6"/>
          <p:cNvSpPr/>
          <p:nvPr/>
        </p:nvSpPr>
        <p:spPr>
          <a:xfrm rot="5400000" flipV="1">
            <a:off x="1211895" y="3500406"/>
            <a:ext cx="213852" cy="287593"/>
          </a:xfrm>
          <a:prstGeom prst="triangle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968877" y="3397949"/>
            <a:ext cx="480693" cy="509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二等辺三角形 8"/>
          <p:cNvSpPr/>
          <p:nvPr/>
        </p:nvSpPr>
        <p:spPr>
          <a:xfrm rot="5400000" flipV="1">
            <a:off x="1223761" y="1286789"/>
            <a:ext cx="213852" cy="287593"/>
          </a:xfrm>
          <a:prstGeom prst="triangle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5400000" flipV="1">
            <a:off x="1169902" y="4792463"/>
            <a:ext cx="213852" cy="287593"/>
          </a:xfrm>
          <a:prstGeom prst="triangle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5400000" flipV="1">
            <a:off x="1169903" y="5711951"/>
            <a:ext cx="213852" cy="287593"/>
          </a:xfrm>
          <a:prstGeom prst="triangle">
            <a:avLst/>
          </a:prstGeom>
          <a:solidFill>
            <a:srgbClr val="FF99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78967" y="843227"/>
            <a:ext cx="1853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ＯＢＰＭ管理者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55502" y="839012"/>
            <a:ext cx="2269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一般利用ユーザ（現場）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1538520" y="1169922"/>
            <a:ext cx="2809559" cy="683154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ja-JP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11/20</a:t>
            </a:r>
            <a:r>
              <a:rPr lang="ja-JP" altLang="en-US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11/30</a:t>
            </a:r>
            <a:r>
              <a:rPr lang="ja-JP" altLang="en-US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組織変更準備開始</a:t>
            </a:r>
            <a:endParaRPr lang="en-US" altLang="ja-JP" sz="105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新組織図作成、人事異動など</a:t>
            </a:r>
            <a:endParaRPr lang="en-US" altLang="ja-JP" sz="105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/>
            <a:r>
              <a:rPr lang="ja-JP" altLang="en-US" sz="105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（手順①～④）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514788" y="3430622"/>
            <a:ext cx="2833291" cy="5213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新組織改定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人事異動発令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1483826" y="4722857"/>
            <a:ext cx="2864255" cy="542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　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</a:t>
            </a:r>
            <a:r>
              <a:rPr lang="ja-JP" altLang="en-US" sz="105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月次締め処理実施</a:t>
            </a:r>
            <a:endParaRPr lang="en-US" altLang="ja-JP" sz="105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仮締め処理⇒本締め処理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手順は、「月次締め処理作業」を参照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1483825" y="5512188"/>
            <a:ext cx="2864255" cy="976392"/>
          </a:xfrm>
          <a:prstGeom prst="roundRect">
            <a:avLst/>
          </a:prstGeom>
          <a:solidFill>
            <a:srgbClr val="FFCC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12/6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組織変更処理実施</a:t>
            </a:r>
            <a:endParaRPr lang="en-US" altLang="ja-JP" sz="105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旧組織コード⇒新組織コードへ洗い替え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ＰＪ主管部門洗い替え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委託先契約部門洗い替え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（手順⑤）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4489648" y="1169922"/>
            <a:ext cx="677468" cy="22214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現組織（旧組織）にてログイン</a:t>
            </a:r>
          </a:p>
        </p:txBody>
      </p:sp>
      <p:sp>
        <p:nvSpPr>
          <p:cNvPr id="19" name="角丸四角形 18"/>
          <p:cNvSpPr/>
          <p:nvPr/>
        </p:nvSpPr>
        <p:spPr>
          <a:xfrm>
            <a:off x="4489648" y="3397950"/>
            <a:ext cx="677468" cy="1682424"/>
          </a:xfrm>
          <a:prstGeom prst="roundRect">
            <a:avLst/>
          </a:prstGeo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用途に応じて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新・旧組織にてログイン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5271043" y="1169922"/>
            <a:ext cx="5296911" cy="2248137"/>
          </a:xfrm>
          <a:prstGeom prst="roundRect">
            <a:avLst>
              <a:gd name="adj" fmla="val 94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月初～月末（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11/30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・プロジェクトの新規登録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検収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終了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・プロジェクト進捗入力、週報作成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・勤務実績入力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・工数実績入力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・委託先契約登録　など</a:t>
            </a:r>
          </a:p>
        </p:txBody>
      </p:sp>
      <p:sp>
        <p:nvSpPr>
          <p:cNvPr id="21" name="角丸四角形 20"/>
          <p:cNvSpPr/>
          <p:nvPr/>
        </p:nvSpPr>
        <p:spPr>
          <a:xfrm>
            <a:off x="5271044" y="3468564"/>
            <a:ext cx="2711417" cy="1599245"/>
          </a:xfrm>
          <a:prstGeom prst="roundRect">
            <a:avLst>
              <a:gd name="adj" fmla="val 9429"/>
            </a:avLst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月初（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12/4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05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050" b="1" u="sng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の実績を入力する際は、</a:t>
            </a:r>
            <a:endParaRPr lang="en-US" altLang="ja-JP" sz="1050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b="1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旧所属（旧組織）</a:t>
            </a:r>
            <a:r>
              <a:rPr lang="ja-JP" altLang="en-US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でログインする。</a:t>
            </a:r>
            <a:endParaRPr lang="en-US" altLang="ja-JP" sz="1050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・プロジェクトの検収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終了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・プロジェクト進捗入力、月報作成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・勤務実績入力　完了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承認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・工数実績入力　完了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承認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・委託費計上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・委託先契約の検収　など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7982461" y="3458280"/>
            <a:ext cx="2587470" cy="1599245"/>
          </a:xfrm>
          <a:prstGeom prst="roundRect">
            <a:avLst>
              <a:gd name="adj" fmla="val 9429"/>
            </a:avLst>
          </a:prstGeom>
          <a:solidFill>
            <a:srgbClr val="FFCCFF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月初（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12/5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050" b="1" u="sng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1050" b="1" u="sng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ja-JP" altLang="en-US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の実績を入力する際は、</a:t>
            </a:r>
            <a:endParaRPr lang="en-US" altLang="ja-JP" sz="1050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050" b="1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現所属（新組織）</a:t>
            </a:r>
            <a:r>
              <a:rPr lang="ja-JP" altLang="en-US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でログインする。</a:t>
            </a:r>
            <a:endParaRPr lang="en-US" altLang="ja-JP" sz="1050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・プロジェクトの新規登録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・プロジェクト進捗入力、週報作成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・勤務実績入力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・工数実績入力</a:t>
            </a: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・委託先契約登録　など</a:t>
            </a:r>
          </a:p>
        </p:txBody>
      </p:sp>
      <p:sp>
        <p:nvSpPr>
          <p:cNvPr id="23" name="角丸四角形 22"/>
          <p:cNvSpPr/>
          <p:nvPr/>
        </p:nvSpPr>
        <p:spPr>
          <a:xfrm>
            <a:off x="4482130" y="5080375"/>
            <a:ext cx="677468" cy="14082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eaVert" rtlCol="0" anchor="ctr"/>
          <a:lstStyle/>
          <a:p>
            <a:pPr algn="ctr"/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現組織（新組織）にてログイン</a:t>
            </a:r>
          </a:p>
        </p:txBody>
      </p:sp>
      <p:sp>
        <p:nvSpPr>
          <p:cNvPr id="24" name="角丸四角形 23"/>
          <p:cNvSpPr/>
          <p:nvPr/>
        </p:nvSpPr>
        <p:spPr>
          <a:xfrm>
            <a:off x="5271043" y="5097747"/>
            <a:ext cx="5312488" cy="1413666"/>
          </a:xfrm>
          <a:prstGeom prst="roundRect">
            <a:avLst>
              <a:gd name="adj" fmla="val 942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12/6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以降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en-US" altLang="ja-JP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050" u="sng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月の月次本締め処理完了後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は、現所属（新組織）でのログインとなる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新組織が現組織となり、新旧所属ログイン選択画面は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表示されなくなる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686" y="1957999"/>
            <a:ext cx="2570350" cy="1331238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7892991" y="1571392"/>
            <a:ext cx="2549740" cy="3318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12/1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en-US" altLang="ja-JP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12/5</a:t>
            </a:r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までは新旧所属部門の</a:t>
            </a:r>
            <a:endParaRPr lang="en-US" altLang="ja-JP" sz="105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05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選択画面が表示</a:t>
            </a:r>
          </a:p>
        </p:txBody>
      </p:sp>
    </p:spTree>
    <p:extLst>
      <p:ext uri="{BB962C8B-B14F-4D97-AF65-F5344CB8AC3E}">
        <p14:creationId xmlns:p14="http://schemas.microsoft.com/office/powerpoint/2010/main" val="31467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1256393"/>
            <a:ext cx="9796618" cy="52070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" y="2131607"/>
            <a:ext cx="4716063" cy="3555644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160" y="2124852"/>
            <a:ext cx="4678870" cy="3548205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①</a:t>
            </a:r>
            <a:r>
              <a:rPr lang="en-US" altLang="ja-JP"/>
              <a:t>(</a:t>
            </a:r>
            <a:r>
              <a:rPr lang="ja-JP" altLang="en-US"/>
              <a:t>パターン</a:t>
            </a:r>
            <a:r>
              <a:rPr lang="en-US" altLang="ja-JP"/>
              <a:t>A</a:t>
            </a:r>
            <a:r>
              <a:rPr lang="ja-JP" altLang="en-US"/>
              <a:t>：画面</a:t>
            </a:r>
            <a:r>
              <a:rPr lang="en-US" altLang="ja-JP"/>
              <a:t>)</a:t>
            </a:r>
            <a:r>
              <a:rPr lang="ja-JP" altLang="en-US"/>
              <a:t>新組織図を作成する</a:t>
            </a:r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69122" y="644470"/>
            <a:ext cx="68660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/>
              <a:t>※</a:t>
            </a:r>
            <a:r>
              <a:rPr lang="ja-JP" altLang="en-US" sz="1600"/>
              <a:t>集計用組織についても作成</a:t>
            </a:r>
            <a:r>
              <a:rPr lang="en-US" altLang="ja-JP" sz="1600"/>
              <a:t>(</a:t>
            </a:r>
            <a:r>
              <a:rPr lang="ja-JP" altLang="en-US" sz="1600"/>
              <a:t>説明は割愛</a:t>
            </a:r>
            <a:r>
              <a:rPr lang="en-US" altLang="ja-JP" sz="1600"/>
              <a:t>)</a:t>
            </a:r>
            <a:endParaRPr lang="ja-JP" altLang="en-US" sz="16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00" y="986874"/>
            <a:ext cx="1193239" cy="222738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>
            <a:off x="1383738" y="1791213"/>
            <a:ext cx="895965" cy="36133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線吹き出し 2 (枠付き) 8"/>
          <p:cNvSpPr/>
          <p:nvPr/>
        </p:nvSpPr>
        <p:spPr>
          <a:xfrm>
            <a:off x="1256405" y="2816408"/>
            <a:ext cx="3665604" cy="456357"/>
          </a:xfrm>
          <a:prstGeom prst="borderCallout2">
            <a:avLst>
              <a:gd name="adj1" fmla="val 50788"/>
              <a:gd name="adj2" fmla="val -499"/>
              <a:gd name="adj3" fmla="val 49756"/>
              <a:gd name="adj4" fmla="val -6665"/>
              <a:gd name="adj5" fmla="val 10688"/>
              <a:gd name="adj6" fmla="val -17108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新組織図を作成すると、新しい組織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20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が採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番され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旧部門が複製されます。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34022" y="1256393"/>
            <a:ext cx="911384" cy="42740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8705113" y="1391666"/>
            <a:ext cx="1208908" cy="385428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2082396" y="1109358"/>
            <a:ext cx="3239544" cy="456357"/>
          </a:xfrm>
          <a:prstGeom prst="borderCallout2">
            <a:avLst>
              <a:gd name="adj1" fmla="val 29446"/>
              <a:gd name="adj2" fmla="val -999"/>
              <a:gd name="adj3" fmla="val 32008"/>
              <a:gd name="adj4" fmla="val -17196"/>
              <a:gd name="adj5" fmla="val 73050"/>
              <a:gd name="adj6" fmla="val -29296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①組織変更月を登録します。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組織変更日付は１日付けとしてください。</a:t>
            </a:r>
            <a:endParaRPr kumimoji="1" lang="ja-JP" altLang="en-US" sz="12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7208" y="2481171"/>
            <a:ext cx="862506" cy="368165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2 (枠付き) 15"/>
          <p:cNvSpPr/>
          <p:nvPr/>
        </p:nvSpPr>
        <p:spPr>
          <a:xfrm>
            <a:off x="7383292" y="4606298"/>
            <a:ext cx="4808708" cy="2198764"/>
          </a:xfrm>
          <a:prstGeom prst="borderCallout2">
            <a:avLst>
              <a:gd name="adj1" fmla="val 8903"/>
              <a:gd name="adj2" fmla="val -2162"/>
              <a:gd name="adj3" fmla="val 8912"/>
              <a:gd name="adj4" fmla="val -11330"/>
              <a:gd name="adj5" fmla="val -3706"/>
              <a:gd name="adj6" fmla="val -19796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③新組織を作成します。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・新組織図を作成すると、先ずは旧組織図が複製されます（仕様）</a:t>
            </a: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・新部門作成（追加）、部門廃止（無効）、部門異動（上下移動、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切り取り</a:t>
            </a:r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貼り付け）を使って、新組織図を作成します。</a:t>
            </a: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基本、旧組織の部門削除はできません。</a:t>
            </a:r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PJ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・委託先契約・アカ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ウントが紐付いている可能性があるためです。</a:t>
            </a: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そのため、「無効」を使って、新組織図を作成していきます。</a:t>
            </a: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・部門コードは一意のため、部門名称が変更になる場合は、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名称のみ変更します。</a:t>
            </a:r>
            <a:endParaRPr lang="en-US" altLang="ja-JP" sz="11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組織階層を跨いだ異動をする場合、画面では異動できませんが、データ取込機能（パターン</a:t>
            </a:r>
            <a:r>
              <a:rPr lang="en-US" altLang="ja-JP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B</a:t>
            </a:r>
            <a:r>
              <a:rPr lang="ja-JP" altLang="en-US" sz="11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で上位部門コードをメンテナンス）を利用することで異動頂けます。</a:t>
            </a:r>
          </a:p>
        </p:txBody>
      </p:sp>
      <p:sp>
        <p:nvSpPr>
          <p:cNvPr id="17" name="角丸四角形 16"/>
          <p:cNvSpPr/>
          <p:nvPr/>
        </p:nvSpPr>
        <p:spPr>
          <a:xfrm>
            <a:off x="5976151" y="3316266"/>
            <a:ext cx="2298764" cy="1214914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>
            <a:off x="2942820" y="3610478"/>
            <a:ext cx="2678333" cy="728302"/>
          </a:xfrm>
          <a:prstGeom prst="rightArrow">
            <a:avLst/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417278" y="3298538"/>
            <a:ext cx="2298764" cy="1214914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608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29" y="1566202"/>
            <a:ext cx="3101982" cy="2338718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118" y="2910965"/>
            <a:ext cx="7644952" cy="368144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5" name="四角形吹き出し 4"/>
          <p:cNvSpPr/>
          <p:nvPr/>
        </p:nvSpPr>
        <p:spPr>
          <a:xfrm>
            <a:off x="5858161" y="1352084"/>
            <a:ext cx="6000164" cy="2093759"/>
          </a:xfrm>
          <a:prstGeom prst="wedgeRectCallout">
            <a:avLst>
              <a:gd name="adj1" fmla="val -8433"/>
              <a:gd name="adj2" fmla="val 64732"/>
            </a:avLst>
          </a:prstGeom>
          <a:solidFill>
            <a:schemeClr val="accent3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ｈ</a:t>
            </a: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00" y="851674"/>
            <a:ext cx="8151484" cy="4332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515" y="1431657"/>
            <a:ext cx="5860433" cy="1940443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①</a:t>
            </a:r>
            <a:r>
              <a:rPr lang="en-US" altLang="ja-JP"/>
              <a:t>(</a:t>
            </a:r>
            <a:r>
              <a:rPr lang="ja-JP" altLang="en-US"/>
              <a:t>パターン</a:t>
            </a:r>
            <a:r>
              <a:rPr lang="en-US" altLang="ja-JP"/>
              <a:t>B</a:t>
            </a:r>
            <a:r>
              <a:rPr lang="ja-JP" altLang="en-US"/>
              <a:t>：</a:t>
            </a:r>
            <a:r>
              <a:rPr lang="en-US" altLang="ja-JP"/>
              <a:t>Excel</a:t>
            </a:r>
            <a:r>
              <a:rPr lang="ja-JP" altLang="en-US"/>
              <a:t>活用</a:t>
            </a:r>
            <a:r>
              <a:rPr lang="en-US" altLang="ja-JP"/>
              <a:t>)</a:t>
            </a:r>
            <a:r>
              <a:rPr lang="ja-JP" altLang="en-US"/>
              <a:t>新組織図を取り込む（</a:t>
            </a:r>
            <a:r>
              <a:rPr lang="en-US" altLang="ja-JP"/>
              <a:t>1/2</a:t>
            </a:r>
            <a:r>
              <a:rPr lang="ja-JP" altLang="en-US"/>
              <a:t>）</a:t>
            </a:r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9" y="605007"/>
            <a:ext cx="1193239" cy="222738"/>
          </a:xfrm>
          <a:prstGeom prst="rect">
            <a:avLst/>
          </a:prstGeom>
        </p:spPr>
      </p:pic>
      <p:sp>
        <p:nvSpPr>
          <p:cNvPr id="10" name="下矢印 9"/>
          <p:cNvSpPr/>
          <p:nvPr/>
        </p:nvSpPr>
        <p:spPr>
          <a:xfrm>
            <a:off x="1216637" y="1306688"/>
            <a:ext cx="895965" cy="40340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線吹き出し 2 (枠付き) 10"/>
          <p:cNvSpPr/>
          <p:nvPr/>
        </p:nvSpPr>
        <p:spPr>
          <a:xfrm>
            <a:off x="1568367" y="2082349"/>
            <a:ext cx="3584685" cy="456357"/>
          </a:xfrm>
          <a:prstGeom prst="borderCallout2">
            <a:avLst>
              <a:gd name="adj1" fmla="val 43632"/>
              <a:gd name="adj2" fmla="val -499"/>
              <a:gd name="adj3" fmla="val 39531"/>
              <a:gd name="adj4" fmla="val -12688"/>
              <a:gd name="adj5" fmla="val -15963"/>
              <a:gd name="adj6" fmla="val -22092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新組織図を作成すると、新しい組織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ID</a:t>
            </a:r>
            <a:r>
              <a:rPr kumimoji="1" lang="ja-JP" altLang="en-US" sz="120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が採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番され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旧部門が複製されます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56000" y="859330"/>
            <a:ext cx="697368" cy="357028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2 (枠付き) 13"/>
          <p:cNvSpPr/>
          <p:nvPr/>
        </p:nvSpPr>
        <p:spPr>
          <a:xfrm>
            <a:off x="1919611" y="4083504"/>
            <a:ext cx="4151112" cy="456357"/>
          </a:xfrm>
          <a:prstGeom prst="borderCallout2">
            <a:avLst>
              <a:gd name="adj1" fmla="val -9097"/>
              <a:gd name="adj2" fmla="val 3211"/>
              <a:gd name="adj3" fmla="val -36399"/>
              <a:gd name="adj4" fmla="val 248"/>
              <a:gd name="adj5" fmla="val -84521"/>
              <a:gd name="adj6" fmla="val 679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汎用データ出力機能を利用して、新組織図を作成するための現在組織図のデータ出力を行います。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7231982" y="975929"/>
            <a:ext cx="1075502" cy="25015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8488950" y="3684215"/>
            <a:ext cx="520296" cy="24558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9277005" y="2983832"/>
            <a:ext cx="2340687" cy="275742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1918831" y="3409124"/>
            <a:ext cx="2044983" cy="275090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線吹き出し 2 (枠付き) 18"/>
          <p:cNvSpPr/>
          <p:nvPr/>
        </p:nvSpPr>
        <p:spPr>
          <a:xfrm>
            <a:off x="1995249" y="994130"/>
            <a:ext cx="3239544" cy="456357"/>
          </a:xfrm>
          <a:prstGeom prst="borderCallout2">
            <a:avLst>
              <a:gd name="adj1" fmla="val 29446"/>
              <a:gd name="adj2" fmla="val -999"/>
              <a:gd name="adj3" fmla="val 32008"/>
              <a:gd name="adj4" fmla="val -17196"/>
              <a:gd name="adj5" fmla="val 18212"/>
              <a:gd name="adj6" fmla="val -32862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①組織変更月を登録します。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組織変更日付は１日付けとしてください。</a:t>
            </a:r>
            <a:endParaRPr kumimoji="1" lang="ja-JP" altLang="en-US" sz="12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線吹き出し 2 (枠付き) 19"/>
          <p:cNvSpPr/>
          <p:nvPr/>
        </p:nvSpPr>
        <p:spPr>
          <a:xfrm>
            <a:off x="7732114" y="4345100"/>
            <a:ext cx="4352365" cy="768302"/>
          </a:xfrm>
          <a:prstGeom prst="borderCallout2">
            <a:avLst>
              <a:gd name="adj1" fmla="val -10016"/>
              <a:gd name="adj2" fmla="val 9779"/>
              <a:gd name="adj3" fmla="val -29740"/>
              <a:gd name="adj4" fmla="val 10734"/>
              <a:gd name="adj5" fmla="val -49894"/>
              <a:gd name="adj6" fmla="val 16260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③「編集」を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クリックして、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条件パターン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を編集します。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ja-JP" altLang="en-US" sz="12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「適用日」を「組織変更日」と等しくなるように</a:t>
            </a:r>
            <a:endParaRPr lang="en-US" altLang="ja-JP" sz="12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2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抽出条件（値）と抽出条件（式）を設定します。</a:t>
            </a:r>
            <a:endParaRPr kumimoji="1" lang="ja-JP" altLang="en-US" sz="12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113629" y="1740549"/>
            <a:ext cx="643682" cy="311276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角丸四角形 21"/>
          <p:cNvSpPr/>
          <p:nvPr/>
        </p:nvSpPr>
        <p:spPr>
          <a:xfrm>
            <a:off x="8912284" y="6324303"/>
            <a:ext cx="566805" cy="247241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線吹き出し 2 (枠付き) 22"/>
          <p:cNvSpPr/>
          <p:nvPr/>
        </p:nvSpPr>
        <p:spPr>
          <a:xfrm>
            <a:off x="8488950" y="5566788"/>
            <a:ext cx="3377780" cy="293860"/>
          </a:xfrm>
          <a:prstGeom prst="borderCallout2">
            <a:avLst>
              <a:gd name="adj1" fmla="val 118042"/>
              <a:gd name="adj2" fmla="val 16325"/>
              <a:gd name="adj3" fmla="val 178822"/>
              <a:gd name="adj4" fmla="val 16070"/>
              <a:gd name="adj5" fmla="val 239630"/>
              <a:gd name="adj6" fmla="val 1913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⑤「出力」をクリックして、</a:t>
            </a:r>
            <a:r>
              <a:rPr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出力します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423" y="5967120"/>
            <a:ext cx="606140" cy="663868"/>
          </a:xfrm>
          <a:prstGeom prst="rect">
            <a:avLst/>
          </a:prstGeom>
        </p:spPr>
      </p:pic>
      <p:sp>
        <p:nvSpPr>
          <p:cNvPr id="25" name="右矢印 24"/>
          <p:cNvSpPr/>
          <p:nvPr/>
        </p:nvSpPr>
        <p:spPr>
          <a:xfrm>
            <a:off x="9530070" y="6187607"/>
            <a:ext cx="656737" cy="383937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曲折矢印 1"/>
          <p:cNvSpPr/>
          <p:nvPr/>
        </p:nvSpPr>
        <p:spPr>
          <a:xfrm flipV="1">
            <a:off x="757311" y="4017296"/>
            <a:ext cx="1069035" cy="1229452"/>
          </a:xfrm>
          <a:prstGeom prst="ben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/>
            <a:endParaRPr kumimoji="1" lang="ja-JP" altLang="en-US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037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603" y="1768085"/>
            <a:ext cx="6851031" cy="405201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51" y="3911272"/>
            <a:ext cx="3481701" cy="2640336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257E860F-489F-4B11-8F32-9C8E0FEE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①</a:t>
            </a:r>
            <a:r>
              <a:rPr lang="en-US" altLang="ja-JP"/>
              <a:t>(</a:t>
            </a:r>
            <a:r>
              <a:rPr lang="ja-JP" altLang="en-US"/>
              <a:t>パターン</a:t>
            </a:r>
            <a:r>
              <a:rPr lang="en-US" altLang="ja-JP"/>
              <a:t>B</a:t>
            </a:r>
            <a:r>
              <a:rPr lang="ja-JP" altLang="en-US"/>
              <a:t>：</a:t>
            </a:r>
            <a:r>
              <a:rPr lang="en-US" altLang="ja-JP"/>
              <a:t>Excel</a:t>
            </a:r>
            <a:r>
              <a:rPr lang="ja-JP" altLang="en-US"/>
              <a:t>活用</a:t>
            </a:r>
            <a:r>
              <a:rPr lang="en-US" altLang="ja-JP"/>
              <a:t>)</a:t>
            </a:r>
            <a:r>
              <a:rPr lang="ja-JP" altLang="en-US"/>
              <a:t>新組織図を取り込む（</a:t>
            </a:r>
            <a:r>
              <a:rPr lang="en-US" altLang="ja-JP"/>
              <a:t>2/2</a:t>
            </a:r>
            <a:r>
              <a:rPr lang="ja-JP" altLang="en-US"/>
              <a:t>）</a:t>
            </a:r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212484" y="559684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/>
              <a:t>※</a:t>
            </a:r>
            <a:r>
              <a:rPr lang="ja-JP" altLang="en-US"/>
              <a:t>集計用組織は画面より作成する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1" y="1101206"/>
            <a:ext cx="3154001" cy="2524088"/>
          </a:xfrm>
          <a:prstGeom prst="rect">
            <a:avLst/>
          </a:prstGeom>
        </p:spPr>
      </p:pic>
      <p:sp>
        <p:nvSpPr>
          <p:cNvPr id="9" name="角丸四角形 8"/>
          <p:cNvSpPr/>
          <p:nvPr/>
        </p:nvSpPr>
        <p:spPr>
          <a:xfrm>
            <a:off x="132341" y="1101206"/>
            <a:ext cx="3047830" cy="2524088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線吹き出し 2 (枠付き) 9"/>
          <p:cNvSpPr/>
          <p:nvPr/>
        </p:nvSpPr>
        <p:spPr>
          <a:xfrm>
            <a:off x="3483761" y="994945"/>
            <a:ext cx="5031362" cy="529109"/>
          </a:xfrm>
          <a:prstGeom prst="borderCallout2">
            <a:avLst>
              <a:gd name="adj1" fmla="val 23091"/>
              <a:gd name="adj2" fmla="val -1566"/>
              <a:gd name="adj3" fmla="val 24947"/>
              <a:gd name="adj4" fmla="val -9397"/>
              <a:gd name="adj5" fmla="val 85569"/>
              <a:gd name="adj6" fmla="val -1734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⑥出力した情報をもとに、新組織図を作成（加工）していきます</a:t>
            </a:r>
            <a:endParaRPr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変更した箇所は、黄色網掛けなどするとわかりやすくなります。</a:t>
            </a:r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2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2877123" y="2507363"/>
            <a:ext cx="1213275" cy="5259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8507030" y="2618159"/>
            <a:ext cx="456594" cy="1880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7689736" y="5328988"/>
            <a:ext cx="456594" cy="188083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2 (枠付き) 13"/>
          <p:cNvSpPr/>
          <p:nvPr/>
        </p:nvSpPr>
        <p:spPr>
          <a:xfrm flipH="1">
            <a:off x="3001813" y="3069018"/>
            <a:ext cx="2011378" cy="699995"/>
          </a:xfrm>
          <a:prstGeom prst="borderCallout2">
            <a:avLst>
              <a:gd name="adj1" fmla="val 5751"/>
              <a:gd name="adj2" fmla="val 86943"/>
              <a:gd name="adj3" fmla="val -12045"/>
              <a:gd name="adj4" fmla="val 86354"/>
              <a:gd name="adj5" fmla="val -43465"/>
              <a:gd name="adj6" fmla="val 75355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⑦「読込」をクリックして、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excel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データを</a:t>
            </a:r>
            <a:r>
              <a:rPr kumimoji="1" lang="en-US" altLang="ja-JP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OBPM</a:t>
            </a:r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へ読み込みます。</a:t>
            </a:r>
          </a:p>
        </p:txBody>
      </p:sp>
      <p:sp>
        <p:nvSpPr>
          <p:cNvPr id="15" name="下矢印 14"/>
          <p:cNvSpPr/>
          <p:nvPr/>
        </p:nvSpPr>
        <p:spPr>
          <a:xfrm rot="5400000">
            <a:off x="3060671" y="4335996"/>
            <a:ext cx="895965" cy="116666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線吹き出し 2 (枠付き) 15"/>
          <p:cNvSpPr/>
          <p:nvPr/>
        </p:nvSpPr>
        <p:spPr>
          <a:xfrm flipH="1">
            <a:off x="7074029" y="5820096"/>
            <a:ext cx="2011378" cy="699995"/>
          </a:xfrm>
          <a:prstGeom prst="borderCallout2">
            <a:avLst>
              <a:gd name="adj1" fmla="val 5751"/>
              <a:gd name="adj2" fmla="val 86943"/>
              <a:gd name="adj3" fmla="val -12045"/>
              <a:gd name="adj4" fmla="val 86354"/>
              <a:gd name="adj5" fmla="val -45777"/>
              <a:gd name="adj6" fmla="val 69723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⑧「取込」をクリックして、新組織データを取り込みます。</a:t>
            </a:r>
          </a:p>
        </p:txBody>
      </p:sp>
      <p:sp>
        <p:nvSpPr>
          <p:cNvPr id="17" name="線吹き出し 2 (枠付き) 16"/>
          <p:cNvSpPr/>
          <p:nvPr/>
        </p:nvSpPr>
        <p:spPr>
          <a:xfrm flipH="1">
            <a:off x="1907608" y="5825720"/>
            <a:ext cx="2854533" cy="530546"/>
          </a:xfrm>
          <a:prstGeom prst="borderCallout2">
            <a:avLst>
              <a:gd name="adj1" fmla="val 28871"/>
              <a:gd name="adj2" fmla="val 103414"/>
              <a:gd name="adj3" fmla="val -2105"/>
              <a:gd name="adj4" fmla="val 126815"/>
              <a:gd name="adj5" fmla="val -217612"/>
              <a:gd name="adj6" fmla="val 144058"/>
            </a:avLst>
          </a:prstGeom>
          <a:solidFill>
            <a:srgbClr val="FFFF00"/>
          </a:solidFill>
          <a:ln>
            <a:solidFill>
              <a:srgbClr val="FF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kumimoji="1" lang="ja-JP" altLang="en-US" sz="12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⑨上移動」「下移動」をクリックして新組織図を調整していきます。</a:t>
            </a:r>
          </a:p>
        </p:txBody>
      </p:sp>
      <p:sp>
        <p:nvSpPr>
          <p:cNvPr id="18" name="角丸四角形 17"/>
          <p:cNvSpPr/>
          <p:nvPr/>
        </p:nvSpPr>
        <p:spPr>
          <a:xfrm>
            <a:off x="461354" y="4471346"/>
            <a:ext cx="443421" cy="168031"/>
          </a:xfrm>
          <a:prstGeom prst="roundRect">
            <a:avLst>
              <a:gd name="adj" fmla="val 7633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51" y="932724"/>
            <a:ext cx="407801" cy="4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069508"/>
      </p:ext>
    </p:extLst>
  </p:cSld>
  <p:clrMapOvr>
    <a:masterClrMapping/>
  </p:clrMapOvr>
</p:sld>
</file>

<file path=ppt/theme/theme1.xml><?xml version="1.0" encoding="utf-8"?>
<a:theme xmlns:a="http://schemas.openxmlformats.org/drawingml/2006/main" name="2_デザインの設定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.pptx" id="{E551AF40-F9DF-4AB8-B214-83C6723319A9}" vid="{3DAA5B50-6179-41E7-802B-D252061E50A0}"/>
    </a:ext>
  </a:extLst>
</a:theme>
</file>

<file path=ppt/theme/theme2.xml><?xml version="1.0" encoding="utf-8"?>
<a:theme xmlns:a="http://schemas.openxmlformats.org/drawingml/2006/main" name="OB_16-9_20200423">
  <a:themeElements>
    <a:clrScheme name="OB_20200423">
      <a:dk1>
        <a:srgbClr val="323232"/>
      </a:dk1>
      <a:lt1>
        <a:srgbClr val="FFFFFF"/>
      </a:lt1>
      <a:dk2>
        <a:srgbClr val="787878"/>
      </a:dk2>
      <a:lt2>
        <a:srgbClr val="DCDCDC"/>
      </a:lt2>
      <a:accent1>
        <a:srgbClr val="3261AB"/>
      </a:accent1>
      <a:accent2>
        <a:srgbClr val="3957AD"/>
      </a:accent2>
      <a:accent3>
        <a:srgbClr val="404DAF"/>
      </a:accent3>
      <a:accent4>
        <a:srgbClr val="4643B1"/>
      </a:accent4>
      <a:accent5>
        <a:srgbClr val="4D39B3"/>
      </a:accent5>
      <a:accent6>
        <a:srgbClr val="D45D87"/>
      </a:accent6>
      <a:hlink>
        <a:srgbClr val="3261AB"/>
      </a:hlink>
      <a:folHlink>
        <a:srgbClr val="D45D87"/>
      </a:folHlink>
    </a:clrScheme>
    <a:fontScheme name="游ゴシック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accent2"/>
          </a:solidFill>
        </a:ln>
      </a:spPr>
      <a:bodyPr lIns="36000" tIns="36000" rIns="36000" bIns="36000" rtlCol="0" anchor="ctr">
        <a:noAutofit/>
      </a:bodyPr>
      <a:lstStyle>
        <a:defPPr algn="ctr">
          <a:defRPr kumimoji="1" dirty="0" smtClean="0">
            <a:latin typeface="+mn-ea"/>
            <a:ea typeface="+mn-ea"/>
          </a:defRPr>
        </a:defPPr>
      </a:lstStyle>
    </a:spDef>
    <a:lnDef>
      <a:spPr>
        <a:ln w="25400">
          <a:solidFill>
            <a:schemeClr val="accent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 algn="l">
          <a:defRPr kumimoji="1" dirty="0" smtClean="0">
            <a:latin typeface="+mn-ea"/>
            <a:ea typeface="+mn-ea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B_16-9_20200423" id="{D7FC485E-8450-46FF-9649-B97210F70677}" vid="{33EF7FD9-C219-4813-A36A-EC8D8CF53260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8C174A0E559004899DFC5DF9BE35A67" ma:contentTypeVersion="15" ma:contentTypeDescription="新しいドキュメントを作成します。" ma:contentTypeScope="" ma:versionID="bb34f3e793f477ddd7a4b529dad58ec4">
  <xsd:schema xmlns:xsd="http://www.w3.org/2001/XMLSchema" xmlns:xs="http://www.w3.org/2001/XMLSchema" xmlns:p="http://schemas.microsoft.com/office/2006/metadata/properties" xmlns:ns2="1c9d6f64-d96f-4939-bfee-81d342d65fe0" xmlns:ns3="b15e3aca-2b0e-420f-96b4-6523dfe54a1c" targetNamespace="http://schemas.microsoft.com/office/2006/metadata/properties" ma:root="true" ma:fieldsID="6e4c5bdb38b0da0318d39ee2aa11e418" ns2:_="" ns3:_="">
    <xsd:import namespace="1c9d6f64-d96f-4939-bfee-81d342d65fe0"/>
    <xsd:import namespace="b15e3aca-2b0e-420f-96b4-6523dfe54a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x30b3__x30e1__x30f3__x30c8_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d6f64-d96f-4939-bfee-81d342d65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f3844f23-46d5-4906-9724-4635bd4bc9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x30b3__x30e1__x30f3__x30c8_" ma:index="19" nillable="true" ma:displayName="コメント" ma:format="Dropdown" ma:internalName="_x30b3__x30e1__x30f3__x30c8_">
      <xsd:simpleType>
        <xsd:restriction base="dms:Text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5e3aca-2b0e-420f-96b4-6523dfe54a1c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eb7d805-1367-4922-908a-9454197cd896}" ma:internalName="TaxCatchAll" ma:showField="CatchAllData" ma:web="b15e3aca-2b0e-420f-96b4-6523dfe54a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30b3__x30e1__x30f3__x30c8_ xmlns="1c9d6f64-d96f-4939-bfee-81d342d65fe0" xsi:nil="true"/>
    <lcf76f155ced4ddcb4097134ff3c332f xmlns="1c9d6f64-d96f-4939-bfee-81d342d65fe0">
      <Terms xmlns="http://schemas.microsoft.com/office/infopath/2007/PartnerControls"/>
    </lcf76f155ced4ddcb4097134ff3c332f>
    <TaxCatchAll xmlns="b15e3aca-2b0e-420f-96b4-6523dfe54a1c" xsi:nil="true"/>
  </documentManagement>
</p:properties>
</file>

<file path=customXml/itemProps1.xml><?xml version="1.0" encoding="utf-8"?>
<ds:datastoreItem xmlns:ds="http://schemas.openxmlformats.org/officeDocument/2006/customXml" ds:itemID="{E6B86493-8D91-4378-A98A-C098A7C1CA37}">
  <ds:schemaRefs>
    <ds:schemaRef ds:uri="1c9d6f64-d96f-4939-bfee-81d342d65fe0"/>
    <ds:schemaRef ds:uri="b15e3aca-2b0e-420f-96b4-6523dfe54a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9310F47-CA38-46E4-85BA-18E47D2045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2A9EB2-D2F8-45EE-A41A-620260E276C0}">
  <ds:schemaRefs>
    <ds:schemaRef ds:uri="1c9d6f64-d96f-4939-bfee-81d342d65fe0"/>
    <ds:schemaRef ds:uri="7579ce0c-fa05-41fa-8991-dae7585b426b"/>
    <ds:schemaRef ds:uri="b15e3aca-2b0e-420f-96b4-6523dfe54a1c"/>
    <ds:schemaRef ds:uri="cb57e3ad-74be-4726-9668-b19e2c635f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OB_16-9_20200423</Template>
  <TotalTime>134</TotalTime>
  <Words>2745</Words>
  <Application>Microsoft Office PowerPoint</Application>
  <PresentationFormat>ワイド画面</PresentationFormat>
  <Paragraphs>256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21</vt:i4>
      </vt:variant>
    </vt:vector>
  </HeadingPairs>
  <TitlesOfParts>
    <vt:vector size="31" baseType="lpstr">
      <vt:lpstr>HGP創英角ｺﾞｼｯｸUB</vt:lpstr>
      <vt:lpstr>HG丸ｺﾞｼｯｸM-PRO</vt:lpstr>
      <vt:lpstr>游ゴシック</vt:lpstr>
      <vt:lpstr>游ゴシック Medium</vt:lpstr>
      <vt:lpstr>Arial</vt:lpstr>
      <vt:lpstr>Bell MT</vt:lpstr>
      <vt:lpstr>Calibri</vt:lpstr>
      <vt:lpstr>Wingdings</vt:lpstr>
      <vt:lpstr>2_デザインの設定</vt:lpstr>
      <vt:lpstr>OB_16-9_20200423</vt:lpstr>
      <vt:lpstr>OBPM組織変更における準備と実行について</vt:lpstr>
      <vt:lpstr>更新履歴</vt:lpstr>
      <vt:lpstr>アジェンダ</vt:lpstr>
      <vt:lpstr>■OBPMでの組織変更とは</vt:lpstr>
      <vt:lpstr>■組織変更で影響を受ける（反映させたい）データとは</vt:lpstr>
      <vt:lpstr>■組織変更におけるOBPM全体の流れ（例を示す）</vt:lpstr>
      <vt:lpstr>①(パターンA：画面)新組織図を作成する</vt:lpstr>
      <vt:lpstr>①(パターンB：Excel活用)新組織図を取り込む（1/2）</vt:lpstr>
      <vt:lpstr>①(パターンB：Excel活用)新組織図を取り込む（2/2）</vt:lpstr>
      <vt:lpstr>②プロジェクトの主管部門・関連部門を変更する</vt:lpstr>
      <vt:lpstr>③委託先契約の管理部門（受入部門）を変更する</vt:lpstr>
      <vt:lpstr>④(パターンA：画面)アカウントの異動情報を登録する</vt:lpstr>
      <vt:lpstr>④(パターンB：Excel活用)アカウントの異動情報を登録する</vt:lpstr>
      <vt:lpstr>⑤月次締め処理と組織変更処理を行う</vt:lpstr>
      <vt:lpstr>※会計連携仕訳（仕掛品の部門振替）サンプル</vt:lpstr>
      <vt:lpstr>補足１）軽微な変更であれば必ずしも組織変更は必要ない</vt:lpstr>
      <vt:lpstr>補足２）ログイン時に新旧所属を選択可能なケース</vt:lpstr>
      <vt:lpstr>※注意事項</vt:lpstr>
      <vt:lpstr>※注意事項</vt:lpstr>
      <vt:lpstr>※注意事項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OBPM組織変更における準備と実行について</dc:title>
  <dc:creator>Soeda Masato</dc:creator>
  <cp:lastModifiedBy>Takada Hiroki</cp:lastModifiedBy>
  <cp:revision>10</cp:revision>
  <dcterms:created xsi:type="dcterms:W3CDTF">2020-11-16T02:52:14Z</dcterms:created>
  <dcterms:modified xsi:type="dcterms:W3CDTF">2023-02-15T03:13:31Z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0x01010088C174A0E559004899DFC5DF9BE35A67</vt:lpwstr>
  </property>
  <property fmtid="{D5CDD505-2E9C-101B-9397-08002B2CF9AE}" pid="3" name="MediaServiceImageTags">
    <vt:lpwstr/>
  </property>
</Properties>
</file>