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4"/>
    <p:sldMasterId id="2147483687" r:id="rId5"/>
  </p:sldMasterIdLst>
  <p:handoutMasterIdLst>
    <p:handoutMasterId r:id="rId14"/>
  </p:handoutMasterIdLst>
  <p:sldIdLst>
    <p:sldId id="262" r:id="rId6"/>
    <p:sldId id="273" r:id="rId7"/>
    <p:sldId id="276" r:id="rId8"/>
    <p:sldId id="277" r:id="rId9"/>
    <p:sldId id="279" r:id="rId10"/>
    <p:sldId id="280" r:id="rId11"/>
    <p:sldId id="28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5E8"/>
    <a:srgbClr val="E7EBF4"/>
    <a:srgbClr val="9FA4AD"/>
    <a:srgbClr val="3A7298"/>
    <a:srgbClr val="FFFFCC"/>
    <a:srgbClr val="218AC0"/>
    <a:srgbClr val="FAD307"/>
    <a:srgbClr val="DDDDDD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6DE4B-E891-43D9-A3E6-76A34B11D392}" v="396" dt="2021-01-13T00:43:05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27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ou Yoshifumi" userId="81fe0bb3-b63a-4dc7-a938-b48185acf47d" providerId="ADAL" clId="{6CD6DE4B-E891-43D9-A3E6-76A34B11D392}"/>
    <pc:docChg chg="undo custSel modSld sldOrd">
      <pc:chgData name="Katou Yoshifumi" userId="81fe0bb3-b63a-4dc7-a938-b48185acf47d" providerId="ADAL" clId="{6CD6DE4B-E891-43D9-A3E6-76A34B11D392}" dt="2021-01-13T00:43:05.523" v="2090"/>
      <pc:docMkLst>
        <pc:docMk/>
      </pc:docMkLst>
      <pc:sldChg chg="addSp delSp modSp mod">
        <pc:chgData name="Katou Yoshifumi" userId="81fe0bb3-b63a-4dc7-a938-b48185acf47d" providerId="ADAL" clId="{6CD6DE4B-E891-43D9-A3E6-76A34B11D392}" dt="2021-01-13T00:09:54.312" v="743" actId="1076"/>
        <pc:sldMkLst>
          <pc:docMk/>
          <pc:sldMk cId="850397630" sldId="273"/>
        </pc:sldMkLst>
        <pc:spChg chg="mod">
          <ac:chgData name="Katou Yoshifumi" userId="81fe0bb3-b63a-4dc7-a938-b48185acf47d" providerId="ADAL" clId="{6CD6DE4B-E891-43D9-A3E6-76A34B11D392}" dt="2021-01-13T00:09:54.312" v="743" actId="1076"/>
          <ac:spMkLst>
            <pc:docMk/>
            <pc:sldMk cId="850397630" sldId="273"/>
            <ac:spMk id="20" creationId="{3E9E12A9-5638-41EF-840D-5CD575FD1732}"/>
          </ac:spMkLst>
        </pc:spChg>
        <pc:spChg chg="del">
          <ac:chgData name="Katou Yoshifumi" userId="81fe0bb3-b63a-4dc7-a938-b48185acf47d" providerId="ADAL" clId="{6CD6DE4B-E891-43D9-A3E6-76A34B11D392}" dt="2021-01-13T00:09:46.861" v="742" actId="478"/>
          <ac:spMkLst>
            <pc:docMk/>
            <pc:sldMk cId="850397630" sldId="273"/>
            <ac:spMk id="23" creationId="{08DAA022-3CFB-4BA5-8081-2B802D68153F}"/>
          </ac:spMkLst>
        </pc:spChg>
        <pc:spChg chg="mod">
          <ac:chgData name="Katou Yoshifumi" userId="81fe0bb3-b63a-4dc7-a938-b48185acf47d" providerId="ADAL" clId="{6CD6DE4B-E891-43D9-A3E6-76A34B11D392}" dt="2021-01-13T00:09:43.777" v="741" actId="6549"/>
          <ac:spMkLst>
            <pc:docMk/>
            <pc:sldMk cId="850397630" sldId="273"/>
            <ac:spMk id="37" creationId="{B6C9A428-D990-4DB8-B1D8-61F60F15B3ED}"/>
          </ac:spMkLst>
        </pc:spChg>
        <pc:spChg chg="mod">
          <ac:chgData name="Katou Yoshifumi" userId="81fe0bb3-b63a-4dc7-a938-b48185acf47d" providerId="ADAL" clId="{6CD6DE4B-E891-43D9-A3E6-76A34B11D392}" dt="2021-01-12T23:50:36.582" v="321" actId="207"/>
          <ac:spMkLst>
            <pc:docMk/>
            <pc:sldMk cId="850397630" sldId="273"/>
            <ac:spMk id="69" creationId="{84546FCE-F836-4161-BFAE-797A9F07796D}"/>
          </ac:spMkLst>
        </pc:spChg>
        <pc:spChg chg="mod">
          <ac:chgData name="Katou Yoshifumi" userId="81fe0bb3-b63a-4dc7-a938-b48185acf47d" providerId="ADAL" clId="{6CD6DE4B-E891-43D9-A3E6-76A34B11D392}" dt="2021-01-12T23:50:36.582" v="321" actId="207"/>
          <ac:spMkLst>
            <pc:docMk/>
            <pc:sldMk cId="850397630" sldId="273"/>
            <ac:spMk id="70" creationId="{85F9625D-62BD-438B-A6C8-1C474417FC5E}"/>
          </ac:spMkLst>
        </pc:spChg>
        <pc:spChg chg="mod">
          <ac:chgData name="Katou Yoshifumi" userId="81fe0bb3-b63a-4dc7-a938-b48185acf47d" providerId="ADAL" clId="{6CD6DE4B-E891-43D9-A3E6-76A34B11D392}" dt="2021-01-12T23:50:36.582" v="321" actId="207"/>
          <ac:spMkLst>
            <pc:docMk/>
            <pc:sldMk cId="850397630" sldId="273"/>
            <ac:spMk id="73" creationId="{E8B4E88E-1342-447F-9D54-B00ABC631B75}"/>
          </ac:spMkLst>
        </pc:spChg>
        <pc:spChg chg="add mod">
          <ac:chgData name="Katou Yoshifumi" userId="81fe0bb3-b63a-4dc7-a938-b48185acf47d" providerId="ADAL" clId="{6CD6DE4B-E891-43D9-A3E6-76A34B11D392}" dt="2021-01-12T23:45:11.480" v="127" actId="1076"/>
          <ac:spMkLst>
            <pc:docMk/>
            <pc:sldMk cId="850397630" sldId="273"/>
            <ac:spMk id="77" creationId="{224BBD7C-3D21-414B-9594-130C05DC78B9}"/>
          </ac:spMkLst>
        </pc:spChg>
        <pc:spChg chg="del">
          <ac:chgData name="Katou Yoshifumi" userId="81fe0bb3-b63a-4dc7-a938-b48185acf47d" providerId="ADAL" clId="{6CD6DE4B-E891-43D9-A3E6-76A34B11D392}" dt="2021-01-12T23:46:05.205" v="191" actId="478"/>
          <ac:spMkLst>
            <pc:docMk/>
            <pc:sldMk cId="850397630" sldId="273"/>
            <ac:spMk id="85" creationId="{202655A0-2C28-4FD6-B69F-A6AB533EE017}"/>
          </ac:spMkLst>
        </pc:spChg>
        <pc:spChg chg="del">
          <ac:chgData name="Katou Yoshifumi" userId="81fe0bb3-b63a-4dc7-a938-b48185acf47d" providerId="ADAL" clId="{6CD6DE4B-E891-43D9-A3E6-76A34B11D392}" dt="2021-01-12T23:46:33.043" v="206" actId="478"/>
          <ac:spMkLst>
            <pc:docMk/>
            <pc:sldMk cId="850397630" sldId="273"/>
            <ac:spMk id="86" creationId="{D078C175-FF5B-4D11-9781-F0309A5C11AA}"/>
          </ac:spMkLst>
        </pc:spChg>
        <pc:spChg chg="del mod">
          <ac:chgData name="Katou Yoshifumi" userId="81fe0bb3-b63a-4dc7-a938-b48185acf47d" providerId="ADAL" clId="{6CD6DE4B-E891-43D9-A3E6-76A34B11D392}" dt="2021-01-12T23:46:13.145" v="193" actId="478"/>
          <ac:spMkLst>
            <pc:docMk/>
            <pc:sldMk cId="850397630" sldId="273"/>
            <ac:spMk id="87" creationId="{8D11F86B-2B31-4664-B60F-AF196A70F545}"/>
          </ac:spMkLst>
        </pc:spChg>
        <pc:spChg chg="mod">
          <ac:chgData name="Katou Yoshifumi" userId="81fe0bb3-b63a-4dc7-a938-b48185acf47d" providerId="ADAL" clId="{6CD6DE4B-E891-43D9-A3E6-76A34B11D392}" dt="2021-01-12T23:50:36.582" v="321" actId="207"/>
          <ac:spMkLst>
            <pc:docMk/>
            <pc:sldMk cId="850397630" sldId="273"/>
            <ac:spMk id="88" creationId="{E3ACCD2F-4B82-425C-8C3D-B7486856EEBB}"/>
          </ac:spMkLst>
        </pc:spChg>
        <pc:spChg chg="mod">
          <ac:chgData name="Katou Yoshifumi" userId="81fe0bb3-b63a-4dc7-a938-b48185acf47d" providerId="ADAL" clId="{6CD6DE4B-E891-43D9-A3E6-76A34B11D392}" dt="2021-01-12T23:45:55.636" v="188" actId="1076"/>
          <ac:spMkLst>
            <pc:docMk/>
            <pc:sldMk cId="850397630" sldId="273"/>
            <ac:spMk id="89" creationId="{3C01C384-A6C0-4BED-BDF6-78589CBA0C8D}"/>
          </ac:spMkLst>
        </pc:spChg>
        <pc:spChg chg="mod">
          <ac:chgData name="Katou Yoshifumi" userId="81fe0bb3-b63a-4dc7-a938-b48185acf47d" providerId="ADAL" clId="{6CD6DE4B-E891-43D9-A3E6-76A34B11D392}" dt="2021-01-12T23:46:03.591" v="190" actId="14100"/>
          <ac:spMkLst>
            <pc:docMk/>
            <pc:sldMk cId="850397630" sldId="273"/>
            <ac:spMk id="90" creationId="{C7F3B8D8-51AD-459D-BCC5-0D5393D1E22E}"/>
          </ac:spMkLst>
        </pc:spChg>
        <pc:spChg chg="add mod">
          <ac:chgData name="Katou Yoshifumi" userId="81fe0bb3-b63a-4dc7-a938-b48185acf47d" providerId="ADAL" clId="{6CD6DE4B-E891-43D9-A3E6-76A34B11D392}" dt="2021-01-12T23:45:14.636" v="128" actId="1076"/>
          <ac:spMkLst>
            <pc:docMk/>
            <pc:sldMk cId="850397630" sldId="273"/>
            <ac:spMk id="94" creationId="{93E10A41-B845-4E9A-B388-D7407A5E3C2F}"/>
          </ac:spMkLst>
        </pc:spChg>
        <pc:spChg chg="del mod">
          <ac:chgData name="Katou Yoshifumi" userId="81fe0bb3-b63a-4dc7-a938-b48185acf47d" providerId="ADAL" clId="{6CD6DE4B-E891-43D9-A3E6-76A34B11D392}" dt="2021-01-12T23:46:11.314" v="192" actId="478"/>
          <ac:spMkLst>
            <pc:docMk/>
            <pc:sldMk cId="850397630" sldId="273"/>
            <ac:spMk id="98" creationId="{6F18EA16-278E-4C43-8F8C-98B4F9AADD93}"/>
          </ac:spMkLst>
        </pc:spChg>
        <pc:spChg chg="mod">
          <ac:chgData name="Katou Yoshifumi" userId="81fe0bb3-b63a-4dc7-a938-b48185acf47d" providerId="ADAL" clId="{6CD6DE4B-E891-43D9-A3E6-76A34B11D392}" dt="2021-01-12T23:45:54.965" v="186" actId="14100"/>
          <ac:spMkLst>
            <pc:docMk/>
            <pc:sldMk cId="850397630" sldId="273"/>
            <ac:spMk id="99" creationId="{D2047602-36F5-449B-A3C1-F2ECD3F5B069}"/>
          </ac:spMkLst>
        </pc:spChg>
        <pc:spChg chg="add mod">
          <ac:chgData name="Katou Yoshifumi" userId="81fe0bb3-b63a-4dc7-a938-b48185acf47d" providerId="ADAL" clId="{6CD6DE4B-E891-43D9-A3E6-76A34B11D392}" dt="2021-01-12T23:45:11.480" v="127" actId="1076"/>
          <ac:spMkLst>
            <pc:docMk/>
            <pc:sldMk cId="850397630" sldId="273"/>
            <ac:spMk id="100" creationId="{7F894EC2-13B0-4657-86D3-BF2B12CE80DA}"/>
          </ac:spMkLst>
        </pc:spChg>
        <pc:spChg chg="add mod">
          <ac:chgData name="Katou Yoshifumi" userId="81fe0bb3-b63a-4dc7-a938-b48185acf47d" providerId="ADAL" clId="{6CD6DE4B-E891-43D9-A3E6-76A34B11D392}" dt="2021-01-12T23:45:11.480" v="127" actId="1076"/>
          <ac:spMkLst>
            <pc:docMk/>
            <pc:sldMk cId="850397630" sldId="273"/>
            <ac:spMk id="101" creationId="{DEF7F3BA-05EB-453B-9DAD-008E26153E38}"/>
          </ac:spMkLst>
        </pc:spChg>
        <pc:spChg chg="add mod">
          <ac:chgData name="Katou Yoshifumi" userId="81fe0bb3-b63a-4dc7-a938-b48185acf47d" providerId="ADAL" clId="{6CD6DE4B-E891-43D9-A3E6-76A34B11D392}" dt="2021-01-12T23:47:45.970" v="240" actId="1076"/>
          <ac:spMkLst>
            <pc:docMk/>
            <pc:sldMk cId="850397630" sldId="273"/>
            <ac:spMk id="105" creationId="{3356DDFB-E384-403B-A2E2-E658805E96D8}"/>
          </ac:spMkLst>
        </pc:spChg>
        <pc:spChg chg="del">
          <ac:chgData name="Katou Yoshifumi" userId="81fe0bb3-b63a-4dc7-a938-b48185acf47d" providerId="ADAL" clId="{6CD6DE4B-E891-43D9-A3E6-76A34B11D392}" dt="2021-01-12T01:42:50.254" v="0" actId="478"/>
          <ac:spMkLst>
            <pc:docMk/>
            <pc:sldMk cId="850397630" sldId="273"/>
            <ac:spMk id="105" creationId="{8F880D3A-E45B-4A64-818D-B1739CC93F64}"/>
          </ac:spMkLst>
        </pc:spChg>
        <pc:spChg chg="add mod">
          <ac:chgData name="Katou Yoshifumi" userId="81fe0bb3-b63a-4dc7-a938-b48185acf47d" providerId="ADAL" clId="{6CD6DE4B-E891-43D9-A3E6-76A34B11D392}" dt="2021-01-12T23:45:29.438" v="147"/>
          <ac:spMkLst>
            <pc:docMk/>
            <pc:sldMk cId="850397630" sldId="273"/>
            <ac:spMk id="106" creationId="{75A19E55-5F84-4504-8C0D-BE666CC60BC7}"/>
          </ac:spMkLst>
        </pc:spChg>
        <pc:spChg chg="add mod">
          <ac:chgData name="Katou Yoshifumi" userId="81fe0bb3-b63a-4dc7-a938-b48185acf47d" providerId="ADAL" clId="{6CD6DE4B-E891-43D9-A3E6-76A34B11D392}" dt="2021-01-12T23:45:39.239" v="182"/>
          <ac:spMkLst>
            <pc:docMk/>
            <pc:sldMk cId="850397630" sldId="273"/>
            <ac:spMk id="107" creationId="{B0CBFE52-A956-4D6B-B4B5-2CD45A032311}"/>
          </ac:spMkLst>
        </pc:spChg>
        <pc:spChg chg="add mod">
          <ac:chgData name="Katou Yoshifumi" userId="81fe0bb3-b63a-4dc7-a938-b48185acf47d" providerId="ADAL" clId="{6CD6DE4B-E891-43D9-A3E6-76A34B11D392}" dt="2021-01-12T23:46:20.232" v="205"/>
          <ac:spMkLst>
            <pc:docMk/>
            <pc:sldMk cId="850397630" sldId="273"/>
            <ac:spMk id="108" creationId="{C9634148-7207-4CC4-B5BF-883247F66E50}"/>
          </ac:spMkLst>
        </pc:spChg>
        <pc:spChg chg="add mod">
          <ac:chgData name="Katou Yoshifumi" userId="81fe0bb3-b63a-4dc7-a938-b48185acf47d" providerId="ADAL" clId="{6CD6DE4B-E891-43D9-A3E6-76A34B11D392}" dt="2021-01-12T23:46:50.049" v="207" actId="571"/>
          <ac:spMkLst>
            <pc:docMk/>
            <pc:sldMk cId="850397630" sldId="273"/>
            <ac:spMk id="109" creationId="{B62BAD34-6F4F-43A1-88DF-04191FC7289E}"/>
          </ac:spMkLst>
        </pc:spChg>
        <pc:spChg chg="add mod">
          <ac:chgData name="Katou Yoshifumi" userId="81fe0bb3-b63a-4dc7-a938-b48185acf47d" providerId="ADAL" clId="{6CD6DE4B-E891-43D9-A3E6-76A34B11D392}" dt="2021-01-12T23:47:08.629" v="224"/>
          <ac:spMkLst>
            <pc:docMk/>
            <pc:sldMk cId="850397630" sldId="273"/>
            <ac:spMk id="110" creationId="{686991C3-379B-4520-BFF1-7BF37669948C}"/>
          </ac:spMkLst>
        </pc:spChg>
        <pc:spChg chg="add mod">
          <ac:chgData name="Katou Yoshifumi" userId="81fe0bb3-b63a-4dc7-a938-b48185acf47d" providerId="ADAL" clId="{6CD6DE4B-E891-43D9-A3E6-76A34B11D392}" dt="2021-01-12T23:47:25.264" v="237"/>
          <ac:spMkLst>
            <pc:docMk/>
            <pc:sldMk cId="850397630" sldId="273"/>
            <ac:spMk id="111" creationId="{F6A7B1BB-D22F-4098-B39A-6529D634CA05}"/>
          </ac:spMkLst>
        </pc:spChg>
        <pc:spChg chg="add mod">
          <ac:chgData name="Katou Yoshifumi" userId="81fe0bb3-b63a-4dc7-a938-b48185acf47d" providerId="ADAL" clId="{6CD6DE4B-E891-43D9-A3E6-76A34B11D392}" dt="2021-01-12T23:47:41.374" v="238" actId="571"/>
          <ac:spMkLst>
            <pc:docMk/>
            <pc:sldMk cId="850397630" sldId="273"/>
            <ac:spMk id="112" creationId="{CD0A0622-3D70-4500-9F09-555ABF712EBF}"/>
          </ac:spMkLst>
        </pc:spChg>
        <pc:spChg chg="add mod">
          <ac:chgData name="Katou Yoshifumi" userId="81fe0bb3-b63a-4dc7-a938-b48185acf47d" providerId="ADAL" clId="{6CD6DE4B-E891-43D9-A3E6-76A34B11D392}" dt="2021-01-12T23:48:37.216" v="316"/>
          <ac:spMkLst>
            <pc:docMk/>
            <pc:sldMk cId="850397630" sldId="273"/>
            <ac:spMk id="113" creationId="{087F1A0C-4DD6-4B17-BD7F-1082B1A1DB4D}"/>
          </ac:spMkLst>
        </pc:spChg>
        <pc:spChg chg="add mod">
          <ac:chgData name="Katou Yoshifumi" userId="81fe0bb3-b63a-4dc7-a938-b48185acf47d" providerId="ADAL" clId="{6CD6DE4B-E891-43D9-A3E6-76A34B11D392}" dt="2021-01-12T23:47:50.553" v="242" actId="571"/>
          <ac:spMkLst>
            <pc:docMk/>
            <pc:sldMk cId="850397630" sldId="273"/>
            <ac:spMk id="114" creationId="{15818C37-0CFC-49A6-A411-6BA9637CE1A5}"/>
          </ac:spMkLst>
        </pc:spChg>
        <pc:spChg chg="add mod">
          <ac:chgData name="Katou Yoshifumi" userId="81fe0bb3-b63a-4dc7-a938-b48185acf47d" providerId="ADAL" clId="{6CD6DE4B-E891-43D9-A3E6-76A34B11D392}" dt="2021-01-12T23:48:01.330" v="252"/>
          <ac:spMkLst>
            <pc:docMk/>
            <pc:sldMk cId="850397630" sldId="273"/>
            <ac:spMk id="115" creationId="{64AC4A98-4DA7-4CFD-8E81-8AA3A469E5EA}"/>
          </ac:spMkLst>
        </pc:spChg>
        <pc:spChg chg="add mod">
          <ac:chgData name="Katou Yoshifumi" userId="81fe0bb3-b63a-4dc7-a938-b48185acf47d" providerId="ADAL" clId="{6CD6DE4B-E891-43D9-A3E6-76A34B11D392}" dt="2021-01-12T23:48:26.046" v="283"/>
          <ac:spMkLst>
            <pc:docMk/>
            <pc:sldMk cId="850397630" sldId="273"/>
            <ac:spMk id="116" creationId="{6900375F-29B4-4CAA-801E-0625AA66BC91}"/>
          </ac:spMkLst>
        </pc:spChg>
        <pc:spChg chg="add del mod">
          <ac:chgData name="Katou Yoshifumi" userId="81fe0bb3-b63a-4dc7-a938-b48185acf47d" providerId="ADAL" clId="{6CD6DE4B-E891-43D9-A3E6-76A34B11D392}" dt="2021-01-12T23:48:54.361" v="319" actId="478"/>
          <ac:spMkLst>
            <pc:docMk/>
            <pc:sldMk cId="850397630" sldId="273"/>
            <ac:spMk id="117" creationId="{25FEC2F0-4207-401C-AB3D-0E5D70876A30}"/>
          </ac:spMkLst>
        </pc:spChg>
      </pc:sldChg>
      <pc:sldChg chg="modSp mod ord">
        <pc:chgData name="Katou Yoshifumi" userId="81fe0bb3-b63a-4dc7-a938-b48185acf47d" providerId="ADAL" clId="{6CD6DE4B-E891-43D9-A3E6-76A34B11D392}" dt="2021-01-13T00:43:05.523" v="2090"/>
        <pc:sldMkLst>
          <pc:docMk/>
          <pc:sldMk cId="3556623105" sldId="276"/>
        </pc:sldMkLst>
        <pc:spChg chg="mod">
          <ac:chgData name="Katou Yoshifumi" userId="81fe0bb3-b63a-4dc7-a938-b48185acf47d" providerId="ADAL" clId="{6CD6DE4B-E891-43D9-A3E6-76A34B11D392}" dt="2021-01-12T23:52:33.395" v="395"/>
          <ac:spMkLst>
            <pc:docMk/>
            <pc:sldMk cId="3556623105" sldId="276"/>
            <ac:spMk id="2" creationId="{37B7D4BE-4E3B-4B12-8EA2-0E8BAF6B5EBB}"/>
          </ac:spMkLst>
        </pc:spChg>
        <pc:spChg chg="mod">
          <ac:chgData name="Katou Yoshifumi" userId="81fe0bb3-b63a-4dc7-a938-b48185acf47d" providerId="ADAL" clId="{6CD6DE4B-E891-43D9-A3E6-76A34B11D392}" dt="2021-01-12T23:52:42.538" v="396" actId="1076"/>
          <ac:spMkLst>
            <pc:docMk/>
            <pc:sldMk cId="3556623105" sldId="276"/>
            <ac:spMk id="3" creationId="{E819E0C2-0B7B-4B90-A014-5E8C46FDFFE2}"/>
          </ac:spMkLst>
        </pc:spChg>
        <pc:graphicFrameChg chg="mod modGraphic">
          <ac:chgData name="Katou Yoshifumi" userId="81fe0bb3-b63a-4dc7-a938-b48185acf47d" providerId="ADAL" clId="{6CD6DE4B-E891-43D9-A3E6-76A34B11D392}" dt="2021-01-13T00:43:05.523" v="2090"/>
          <ac:graphicFrameMkLst>
            <pc:docMk/>
            <pc:sldMk cId="3556623105" sldId="276"/>
            <ac:graphicFrameMk id="4" creationId="{2A97C099-0E1D-42E9-85B7-33DF18424BE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3C68391-1C98-46D3-A4EC-DA539F5F6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9F604-9256-40F1-ACF3-DF99174D02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7AF0E-9093-4166-8F90-19F6178C4390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47283E-250C-46C9-84FD-F50119F21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D6AF5D-5F9E-4970-A49E-C4FA67B58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45C8-494B-4840-8AFA-91755E9BB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4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5CF86A5-0B62-4146-BDAE-02E49B89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693988"/>
            <a:ext cx="10800000" cy="1440000"/>
          </a:xfrm>
          <a:prstGeom prst="rect">
            <a:avLst/>
          </a:prstGeom>
        </p:spPr>
        <p:txBody>
          <a:bodyPr anchor="ctr"/>
          <a:lstStyle>
            <a:lvl1pPr algn="ctr">
              <a:defRPr sz="36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A36EED21-A1F1-4E32-B8A8-01B165B99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000" y="5301208"/>
            <a:ext cx="5040000" cy="1080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AA17F3A-5B2A-4AF0-AFDB-DD56E5665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000" y="692697"/>
            <a:ext cx="11880000" cy="57591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400" b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071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3109913" y="4405522"/>
            <a:ext cx="5972175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200" dirty="0">
                <a:solidFill>
                  <a:schemeClr val="accent1"/>
                </a:solidFill>
                <a:latin typeface="+mn-ea"/>
                <a:ea typeface="+mn-ea"/>
              </a:rPr>
              <a:t>※</a:t>
            </a:r>
            <a:r>
              <a:rPr lang="ja-JP" altLang="en-US" sz="1200" dirty="0">
                <a:solidFill>
                  <a:schemeClr val="accent1"/>
                </a:solidFill>
                <a:latin typeface="+mn-ea"/>
                <a:ea typeface="+mn-ea"/>
              </a:rPr>
              <a:t>本資料掲載の情報・画像など、すべてのコンテンツの無断複写・転載を禁じます。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pic>
        <p:nvPicPr>
          <p:cNvPr id="7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110122"/>
            <a:ext cx="59721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1165435"/>
            <a:ext cx="27908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7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5CF86A5-0B62-4146-BDAE-02E49B89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2693988"/>
            <a:ext cx="10800000" cy="1440000"/>
          </a:xfrm>
          <a:prstGeom prst="rect">
            <a:avLst/>
          </a:prstGeom>
        </p:spPr>
        <p:txBody>
          <a:bodyPr anchor="ctr"/>
          <a:lstStyle>
            <a:lvl1pPr algn="ctr">
              <a:defRPr sz="36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A36EED21-A1F1-4E32-B8A8-01B165B99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000" y="5301208"/>
            <a:ext cx="5040000" cy="1080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AAA17F3A-5B2A-4AF0-AFDB-DD56E5665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000" y="692697"/>
            <a:ext cx="11880000" cy="575915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2400" b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048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68677E56-382D-4319-9E86-79B1FDDA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3140969"/>
            <a:ext cx="11880850" cy="576064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89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000" y="765175"/>
            <a:ext cx="11880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7954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（キーノート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260350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56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48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余白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000" y="765175"/>
            <a:ext cx="11880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3447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04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3109913" y="4405522"/>
            <a:ext cx="5972175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200" dirty="0">
                <a:solidFill>
                  <a:schemeClr val="accent1"/>
                </a:solidFill>
                <a:latin typeface="+mn-ea"/>
                <a:ea typeface="+mn-ea"/>
              </a:rPr>
              <a:t>※</a:t>
            </a:r>
            <a:r>
              <a:rPr lang="ja-JP" altLang="en-US" sz="1200" dirty="0">
                <a:solidFill>
                  <a:schemeClr val="accent1"/>
                </a:solidFill>
                <a:latin typeface="+mn-ea"/>
                <a:ea typeface="+mn-ea"/>
              </a:rPr>
              <a:t>本資料掲載の情報・画像など、すべてのコンテンツの無断複写・転載を禁じます。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pic>
        <p:nvPicPr>
          <p:cNvPr id="7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110122"/>
            <a:ext cx="59721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1165435"/>
            <a:ext cx="27908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外, 水, 市, 大きい が含まれている画像&#10;&#10;自動的に生成された説明">
            <a:extLst>
              <a:ext uri="{FF2B5EF4-FFF2-40B4-BE49-F238E27FC236}">
                <a16:creationId xmlns:a16="http://schemas.microsoft.com/office/drawing/2014/main" id="{4DE9D73F-F8ED-2B48-A31F-1BEF10F736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" b="15456"/>
          <a:stretch/>
        </p:blipFill>
        <p:spPr>
          <a:xfrm>
            <a:off x="3858" y="0"/>
            <a:ext cx="12188142" cy="6858000"/>
          </a:xfrm>
          <a:prstGeom prst="rect">
            <a:avLst/>
          </a:prstGeom>
        </p:spPr>
      </p:pic>
      <p:sp>
        <p:nvSpPr>
          <p:cNvPr id="6" name="平行四辺形 5">
            <a:extLst>
              <a:ext uri="{FF2B5EF4-FFF2-40B4-BE49-F238E27FC236}">
                <a16:creationId xmlns:a16="http://schemas.microsoft.com/office/drawing/2014/main" id="{C0C72630-2A30-8F4F-A334-290A24C4B128}"/>
              </a:ext>
            </a:extLst>
          </p:cNvPr>
          <p:cNvSpPr/>
          <p:nvPr userDrawn="1"/>
        </p:nvSpPr>
        <p:spPr>
          <a:xfrm>
            <a:off x="1537482" y="1"/>
            <a:ext cx="9113178" cy="6857999"/>
          </a:xfrm>
          <a:prstGeom prst="parallelogram">
            <a:avLst/>
          </a:prstGeom>
          <a:solidFill>
            <a:schemeClr val="bg1">
              <a:alpha val="50000"/>
            </a:schemeClr>
          </a:solidFill>
          <a:ln w="25400">
            <a:noFill/>
          </a:ln>
        </p:spPr>
        <p:txBody>
          <a:bodyPr lIns="36000" tIns="36000" rIns="36000" bIns="36000" rtlCol="0" anchor="ctr">
            <a:noAutofit/>
          </a:bodyPr>
          <a:lstStyle/>
          <a:p>
            <a:pPr algn="ctr"/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924319" y="6623042"/>
            <a:ext cx="34336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1ED9A9CA-BA30-401C-8C5E-4F8E72D86697}" type="slidenum">
              <a:rPr kumimoji="1" lang="ja-JP" altLang="en-US" sz="1050" smtClean="0">
                <a:solidFill>
                  <a:schemeClr val="accent1"/>
                </a:solidFill>
                <a:latin typeface="+mn-ea"/>
                <a:ea typeface="+mn-ea"/>
              </a:rPr>
              <a:pPr algn="ctr"/>
              <a:t>‹#›</a:t>
            </a:fld>
            <a:endParaRPr kumimoji="1" lang="ja-JP" altLang="en-US" sz="105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0" y="6613526"/>
            <a:ext cx="56155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chemeClr val="accent1"/>
                </a:solidFill>
                <a:latin typeface="+mn-lt"/>
                <a:ea typeface="Ebrima" panose="02000000000000000000" pitchFamily="2" charset="0"/>
                <a:cs typeface="Ebrima" panose="02000000000000000000" pitchFamily="2" charset="0"/>
              </a:rPr>
              <a:t>Copyright© System Integrator Corp. All rights reserved.</a:t>
            </a:r>
          </a:p>
        </p:txBody>
      </p:sp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C2F4BBBC-C86A-4CC4-AFF6-731E2C12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69525" y="0"/>
            <a:ext cx="2022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600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>
              <a:defRPr/>
            </a:pPr>
            <a:r>
              <a:rPr lang="en-US" altLang="ja-JP" sz="1600" b="1" dirty="0">
                <a:solidFill>
                  <a:schemeClr val="accent1"/>
                </a:solidFill>
                <a:latin typeface="Bell MT" panose="02020503060305020303" pitchFamily="18" charset="0"/>
              </a:rPr>
              <a:t>System Integrator</a:t>
            </a:r>
            <a:endParaRPr lang="ja-JP" altLang="en-US" sz="1600" b="1" dirty="0"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9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0" r:id="rId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Blip>
          <a:blip r:embed="rId5"/>
        </a:buBlip>
        <a:defRPr kumimoji="1" sz="20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7582">
          <p15:clr>
            <a:srgbClr val="F26B43"/>
          </p15:clr>
        </p15:guide>
        <p15:guide id="4" pos="98">
          <p15:clr>
            <a:srgbClr val="F26B43"/>
          </p15:clr>
        </p15:guide>
        <p15:guide id="5" orient="horz" pos="41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5924319" y="6623042"/>
            <a:ext cx="343363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1ED9A9CA-BA30-401C-8C5E-4F8E72D86697}" type="slidenum">
              <a:rPr kumimoji="1" lang="ja-JP" altLang="en-US" sz="1050" smtClean="0">
                <a:solidFill>
                  <a:schemeClr val="accent1"/>
                </a:solidFill>
                <a:latin typeface="+mn-ea"/>
                <a:ea typeface="+mn-ea"/>
              </a:rPr>
              <a:pPr algn="ctr"/>
              <a:t>‹#›</a:t>
            </a:fld>
            <a:endParaRPr kumimoji="1" lang="ja-JP" altLang="en-US" sz="105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0" y="6613526"/>
            <a:ext cx="561551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chemeClr val="accent1"/>
                </a:solidFill>
                <a:latin typeface="+mn-lt"/>
                <a:ea typeface="Ebrima" panose="02000000000000000000" pitchFamily="2" charset="0"/>
                <a:cs typeface="Ebrima" panose="02000000000000000000" pitchFamily="2" charset="0"/>
              </a:rPr>
              <a:t>Copyright© System Integrator Corp. All rights reserved.</a:t>
            </a:r>
          </a:p>
        </p:txBody>
      </p:sp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C2F4BBBC-C86A-4CC4-AFF6-731E2C12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69525" y="0"/>
            <a:ext cx="2022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36000" bIns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>
              <a:defRPr/>
            </a:pPr>
            <a:r>
              <a:rPr lang="en-US" altLang="ja-JP" sz="1600" b="1" dirty="0">
                <a:solidFill>
                  <a:schemeClr val="accent1"/>
                </a:solidFill>
                <a:latin typeface="Bell MT" panose="02020503060305020303" pitchFamily="18" charset="0"/>
              </a:rPr>
              <a:t>System Integrator</a:t>
            </a:r>
            <a:endParaRPr lang="ja-JP" altLang="en-US" sz="1600" b="1" dirty="0"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8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3" r:id="rId4"/>
    <p:sldLayoutId id="2147483691" r:id="rId5"/>
    <p:sldLayoutId id="2147483692" r:id="rId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Calibri" panose="020F0502020204030204" pitchFamily="34" charset="0"/>
          <a:ea typeface="Meiryo UI" panose="020B0604030504040204" pitchFamily="50" charset="-128"/>
          <a:cs typeface="Meiryo UI" panose="020B060403050404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81000" indent="-381000" algn="l" rtl="0" eaLnBrk="1" fontAlgn="base" hangingPunct="1">
        <a:spcBef>
          <a:spcPct val="20000"/>
        </a:spcBef>
        <a:spcAft>
          <a:spcPct val="0"/>
        </a:spcAft>
        <a:buBlip>
          <a:blip r:embed="rId8"/>
        </a:buBlip>
        <a:defRPr kumimoji="1" sz="20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2pPr>
      <a:lvl3pPr marL="1219200" indent="-3048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  <a:cs typeface="Meiryo UI" panose="020B0604030504040204" pitchFamily="50" charset="-128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pos="98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48873-B73A-EE4F-8560-E1573C7B2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89000"/>
            <a:ext cx="12192000" cy="1080000"/>
          </a:xfrm>
          <a:solidFill>
            <a:schemeClr val="bg1"/>
          </a:solidFill>
        </p:spPr>
        <p:txBody>
          <a:bodyPr/>
          <a:lstStyle/>
          <a:p>
            <a:r>
              <a:rPr lang="en-US" altLang="ja-JP" b="1" dirty="0"/>
              <a:t>OBPM</a:t>
            </a:r>
            <a:r>
              <a:rPr lang="ja-JP" altLang="en-US" b="1" dirty="0"/>
              <a:t>を活用した</a:t>
            </a:r>
            <a:r>
              <a:rPr lang="en-US" altLang="ja-JP" b="1" dirty="0"/>
              <a:t>SI</a:t>
            </a:r>
            <a:r>
              <a:rPr lang="ja-JP" altLang="en-US" b="1" dirty="0"/>
              <a:t>社プロジェクト管理の例</a:t>
            </a:r>
            <a:endParaRPr kumimoji="1" lang="ja-JP" altLang="en-US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0218B1-5C29-4744-B37B-A9E9BEB32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700" y="5589388"/>
            <a:ext cx="4149300" cy="864095"/>
          </a:xfrm>
          <a:solidFill>
            <a:schemeClr val="bg1"/>
          </a:solidFill>
        </p:spPr>
        <p:txBody>
          <a:bodyPr anchor="ctr"/>
          <a:lstStyle/>
          <a:p>
            <a:r>
              <a:rPr kumimoji="1" lang="ja-JP" altLang="en-US" dirty="0"/>
              <a:t>株式会社システムインテグレータ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866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39">
            <a:extLst>
              <a:ext uri="{FF2B5EF4-FFF2-40B4-BE49-F238E27FC236}">
                <a16:creationId xmlns:a16="http://schemas.microsoft.com/office/drawing/2014/main" id="{5763F629-F50D-4607-BE23-CAE3E6A3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90" y="3696382"/>
            <a:ext cx="11817962" cy="2901269"/>
          </a:xfrm>
          <a:prstGeom prst="roundRect">
            <a:avLst>
              <a:gd name="adj" fmla="val 2137"/>
            </a:avLst>
          </a:prstGeom>
          <a:solidFill>
            <a:schemeClr val="bg1">
              <a:lumMod val="95000"/>
              <a:alpha val="15000"/>
            </a:schemeClr>
          </a:solidFill>
          <a:ln w="158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1600" b="1" dirty="0">
                <a:latin typeface="HGP創英角ｺﾞｼｯｸUB" pitchFamily="50" charset="-128"/>
              </a:rPr>
              <a:t>【</a:t>
            </a:r>
            <a:r>
              <a:rPr lang="ja-JP" altLang="en-US" sz="1600" b="1" dirty="0">
                <a:latin typeface="HGP創英角ｺﾞｼｯｸUB" pitchFamily="50" charset="-128"/>
              </a:rPr>
              <a:t>開発部門</a:t>
            </a:r>
            <a:r>
              <a:rPr lang="ja-JP" altLang="en-US" sz="1200" b="1" dirty="0">
                <a:latin typeface="HGP創英角ｺﾞｼｯｸUB" pitchFamily="50" charset="-128"/>
              </a:rPr>
              <a:t>（全社含む）</a:t>
            </a:r>
            <a:r>
              <a:rPr lang="en-US" altLang="ja-JP" sz="1600" b="1" dirty="0">
                <a:latin typeface="HGP創英角ｺﾞｼｯｸUB" pitchFamily="50" charset="-128"/>
              </a:rPr>
              <a:t>】</a:t>
            </a:r>
            <a:endParaRPr lang="ja-JP" altLang="en-US" sz="1600" b="1" dirty="0">
              <a:latin typeface="HGP創英角ｺﾞｼｯｸUB" pitchFamily="50" charset="-128"/>
            </a:endParaRPr>
          </a:p>
        </p:txBody>
      </p:sp>
      <p:sp>
        <p:nvSpPr>
          <p:cNvPr id="63" name="Rectangle 39">
            <a:extLst>
              <a:ext uri="{FF2B5EF4-FFF2-40B4-BE49-F238E27FC236}">
                <a16:creationId xmlns:a16="http://schemas.microsoft.com/office/drawing/2014/main" id="{4E3B4EF8-189F-4496-997B-53FDD1E0A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9" y="2025661"/>
            <a:ext cx="7122974" cy="1520250"/>
          </a:xfrm>
          <a:prstGeom prst="roundRect">
            <a:avLst>
              <a:gd name="adj" fmla="val 6626"/>
            </a:avLst>
          </a:prstGeom>
          <a:solidFill>
            <a:schemeClr val="bg1">
              <a:lumMod val="95000"/>
              <a:alpha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1600" b="1" dirty="0">
                <a:latin typeface="HGP創英角ｺﾞｼｯｸUB" pitchFamily="50" charset="-128"/>
              </a:rPr>
              <a:t>【</a:t>
            </a:r>
            <a:r>
              <a:rPr lang="ja-JP" altLang="en-US" sz="1600" b="1" dirty="0">
                <a:latin typeface="HGP創英角ｺﾞｼｯｸUB" pitchFamily="50" charset="-128"/>
              </a:rPr>
              <a:t>経理／人事部門</a:t>
            </a:r>
            <a:r>
              <a:rPr lang="en-US" altLang="ja-JP" sz="1600" b="1" dirty="0">
                <a:latin typeface="HGP創英角ｺﾞｼｯｸUB" pitchFamily="50" charset="-128"/>
              </a:rPr>
              <a:t>】</a:t>
            </a:r>
            <a:endParaRPr lang="ja-JP" altLang="en-US" sz="1600" b="1" dirty="0">
              <a:latin typeface="HGP創英角ｺﾞｼｯｸUB" pitchFamily="50" charset="-128"/>
            </a:endParaRPr>
          </a:p>
        </p:txBody>
      </p:sp>
      <p:sp>
        <p:nvSpPr>
          <p:cNvPr id="64" name="AutoShape 2">
            <a:extLst>
              <a:ext uri="{FF2B5EF4-FFF2-40B4-BE49-F238E27FC236}">
                <a16:creationId xmlns:a16="http://schemas.microsoft.com/office/drawing/2014/main" id="{95FCB9BA-6A07-4D97-A943-F096D2987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81" y="2307893"/>
            <a:ext cx="1203120" cy="1146336"/>
          </a:xfrm>
          <a:prstGeom prst="roundRect">
            <a:avLst>
              <a:gd name="adj" fmla="val 855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PCA</a:t>
            </a:r>
            <a:endParaRPr lang="ja-JP" altLang="en-US" b="1" dirty="0"/>
          </a:p>
        </p:txBody>
      </p:sp>
      <p:sp>
        <p:nvSpPr>
          <p:cNvPr id="62" name="Rectangle 39">
            <a:extLst>
              <a:ext uri="{FF2B5EF4-FFF2-40B4-BE49-F238E27FC236}">
                <a16:creationId xmlns:a16="http://schemas.microsoft.com/office/drawing/2014/main" id="{A8346E3D-EC85-45B3-9DAD-2B79753E2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357" y="641159"/>
            <a:ext cx="1734132" cy="1259995"/>
          </a:xfrm>
          <a:prstGeom prst="roundRect">
            <a:avLst>
              <a:gd name="adj" fmla="val 6765"/>
            </a:avLst>
          </a:prstGeom>
          <a:solidFill>
            <a:schemeClr val="bg1">
              <a:lumMod val="95000"/>
              <a:alpha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1600" b="1" dirty="0">
                <a:latin typeface="HGP創英角ｺﾞｼｯｸUB" pitchFamily="50" charset="-128"/>
              </a:rPr>
              <a:t>【</a:t>
            </a:r>
            <a:r>
              <a:rPr lang="ja-JP" altLang="en-US" sz="1600" b="1" dirty="0">
                <a:latin typeface="HGP創英角ｺﾞｼｯｸUB" pitchFamily="50" charset="-128"/>
              </a:rPr>
              <a:t>全社</a:t>
            </a:r>
            <a:r>
              <a:rPr lang="en-US" altLang="ja-JP" sz="1600" b="1" dirty="0">
                <a:latin typeface="HGP創英角ｺﾞｼｯｸUB" pitchFamily="50" charset="-128"/>
              </a:rPr>
              <a:t>】</a:t>
            </a:r>
            <a:endParaRPr lang="ja-JP" altLang="en-US" sz="1600" b="1" dirty="0">
              <a:latin typeface="HGP創英角ｺﾞｼｯｸUB" pitchFamily="50" charset="-128"/>
            </a:endParaRPr>
          </a:p>
        </p:txBody>
      </p:sp>
      <p:sp>
        <p:nvSpPr>
          <p:cNvPr id="28" name="Rectangle 39">
            <a:extLst>
              <a:ext uri="{FF2B5EF4-FFF2-40B4-BE49-F238E27FC236}">
                <a16:creationId xmlns:a16="http://schemas.microsoft.com/office/drawing/2014/main" id="{D0E3D994-DE6F-4E73-86C4-D16C6F35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40" y="671533"/>
            <a:ext cx="1928073" cy="1251046"/>
          </a:xfrm>
          <a:prstGeom prst="roundRect">
            <a:avLst>
              <a:gd name="adj" fmla="val 6194"/>
            </a:avLst>
          </a:prstGeom>
          <a:solidFill>
            <a:schemeClr val="bg1">
              <a:lumMod val="95000"/>
              <a:alpha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1600" b="1" dirty="0">
                <a:latin typeface="HGP創英角ｺﾞｼｯｸUB" pitchFamily="50" charset="-128"/>
              </a:rPr>
              <a:t>【</a:t>
            </a:r>
            <a:r>
              <a:rPr lang="ja-JP" altLang="en-US" sz="1600" b="1" dirty="0">
                <a:latin typeface="HGP創英角ｺﾞｼｯｸUB" pitchFamily="50" charset="-128"/>
              </a:rPr>
              <a:t>営業部門</a:t>
            </a:r>
            <a:r>
              <a:rPr lang="en-US" altLang="ja-JP" sz="1600" b="1" dirty="0">
                <a:latin typeface="HGP創英角ｺﾞｼｯｸUB" pitchFamily="50" charset="-128"/>
              </a:rPr>
              <a:t>】</a:t>
            </a:r>
            <a:endParaRPr lang="ja-JP" altLang="en-US" sz="1600" b="1" dirty="0">
              <a:latin typeface="HGP創英角ｺﾞｼｯｸUB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22F09FF-C65D-462C-9417-970EF252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SI</a:t>
            </a:r>
            <a:r>
              <a:rPr lang="ja-JP" altLang="en-US" dirty="0"/>
              <a:t>社におけるパッケージ開発のシステム全体図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033DAAF3-4595-4F7F-9655-A7F42E2B7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23" y="1054359"/>
            <a:ext cx="1559114" cy="82849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Salesforce</a:t>
            </a:r>
            <a:endParaRPr lang="ja-JP" altLang="en-US" b="1" dirty="0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D0D19D9A-0E49-454B-99A0-9947F36AF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66" y="2335607"/>
            <a:ext cx="5511712" cy="1146336"/>
          </a:xfrm>
          <a:prstGeom prst="roundRect">
            <a:avLst>
              <a:gd name="adj" fmla="val 7879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marL="342900" indent="-342900">
              <a:lnSpc>
                <a:spcPct val="90000"/>
              </a:lnSpc>
            </a:pPr>
            <a:r>
              <a:rPr lang="en-US" altLang="ja-JP" b="1" dirty="0"/>
              <a:t>GRANDIT</a:t>
            </a:r>
            <a:endParaRPr lang="ja-JP" altLang="en-US" b="1" dirty="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57252D9-23E8-4923-800E-43B309F7C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26" y="3059826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見積管理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45A15635-1D82-4216-BEED-9B1C1FF3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170" y="3059825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売上管理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6A632CD7-9443-460F-A4BE-1A09B9ED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896" y="3059826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会計</a:t>
            </a:r>
          </a:p>
        </p:txBody>
      </p:sp>
      <p:sp>
        <p:nvSpPr>
          <p:cNvPr id="16" name="AutoShape 13">
            <a:extLst>
              <a:ext uri="{FF2B5EF4-FFF2-40B4-BE49-F238E27FC236}">
                <a16:creationId xmlns:a16="http://schemas.microsoft.com/office/drawing/2014/main" id="{1537F3D7-5F72-4EA4-B2D7-177AF6254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12" y="4045965"/>
            <a:ext cx="5353681" cy="2466764"/>
          </a:xfrm>
          <a:prstGeom prst="roundRect">
            <a:avLst>
              <a:gd name="adj" fmla="val 749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marL="342900" indent="-342900">
              <a:lnSpc>
                <a:spcPct val="90000"/>
              </a:lnSpc>
            </a:pPr>
            <a:r>
              <a:rPr lang="en-US" altLang="ja-JP" b="1" dirty="0">
                <a:solidFill>
                  <a:srgbClr val="C00000"/>
                </a:solidFill>
              </a:rPr>
              <a:t>OBPM</a:t>
            </a:r>
            <a:endParaRPr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B03989D9-C9D8-488E-AC43-D60DF5CF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87" y="4538027"/>
            <a:ext cx="106676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案件管理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AD8CB871-7913-43F5-A36C-84F413451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87" y="5710757"/>
            <a:ext cx="1070076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見積管理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3E9E12A9-5638-41EF-840D-5CD575FD1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111" y="4147813"/>
            <a:ext cx="1418425" cy="1013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dirty="0">
                <a:latin typeface="+mj-ea"/>
                <a:ea typeface="+mj-ea"/>
              </a:rPr>
              <a:t>品質管理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E7CED916-67D4-4407-ADE3-C28C5E18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381" y="4936041"/>
            <a:ext cx="10700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採算管理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6901C205-E9FC-41BF-B879-2CC669C57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381" y="5710757"/>
            <a:ext cx="1070076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>
                <a:latin typeface="+mn-ea"/>
              </a:rPr>
              <a:t>QA</a:t>
            </a:r>
            <a:r>
              <a:rPr lang="ja-JP" altLang="en-US" sz="1600" dirty="0">
                <a:latin typeface="+mn-ea"/>
              </a:rPr>
              <a:t>管理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EA96BD0B-E7F8-4334-94A1-89BFDB81E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067" y="3059826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仕入管理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92258F8A-5316-4364-B93A-AC77E2CBC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371" y="2660283"/>
            <a:ext cx="936625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j-ea"/>
                <a:ea typeface="+mj-ea"/>
              </a:rPr>
              <a:t>給与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35" name="Text Box 32">
            <a:extLst>
              <a:ext uri="{FF2B5EF4-FFF2-40B4-BE49-F238E27FC236}">
                <a16:creationId xmlns:a16="http://schemas.microsoft.com/office/drawing/2014/main" id="{25DF24CB-673E-442F-9E43-5AD8C7C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87" y="1418732"/>
            <a:ext cx="1173798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案件管理</a:t>
            </a:r>
            <a:endParaRPr lang="en-US" altLang="ja-JP" sz="1600" dirty="0">
              <a:latin typeface="+mn-ea"/>
            </a:endParaRPr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B6C9A428-D990-4DB8-B1D8-61F60F15B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381" y="5326498"/>
            <a:ext cx="1073276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課題管理</a:t>
            </a: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B70A0056-728B-4182-A119-B50693172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255" y="3734301"/>
            <a:ext cx="426286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ja-JP" altLang="en-US" sz="1400" dirty="0">
                <a:latin typeface="HGP創英角ｺﾞｼｯｸUB" pitchFamily="50" charset="-128"/>
              </a:rPr>
              <a:t>データ連携（外注費／経費／勤怠／仕掛額など）</a:t>
            </a:r>
          </a:p>
        </p:txBody>
      </p:sp>
      <p:sp>
        <p:nvSpPr>
          <p:cNvPr id="49" name="AutoShape 2">
            <a:extLst>
              <a:ext uri="{FF2B5EF4-FFF2-40B4-BE49-F238E27FC236}">
                <a16:creationId xmlns:a16="http://schemas.microsoft.com/office/drawing/2014/main" id="{5BD8EEF3-77D7-4C2B-A7B7-474BF65B1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175" y="1023985"/>
            <a:ext cx="1533828" cy="7971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marL="342900" indent="-342900">
              <a:lnSpc>
                <a:spcPct val="90000"/>
              </a:lnSpc>
            </a:pPr>
            <a:r>
              <a:rPr lang="ja-JP" altLang="en-US" b="1" dirty="0">
                <a:latin typeface="HGP創英角ｺﾞｼｯｸUB" pitchFamily="50" charset="-128"/>
              </a:rPr>
              <a:t>楽楽精算</a:t>
            </a:r>
          </a:p>
        </p:txBody>
      </p:sp>
      <p:sp>
        <p:nvSpPr>
          <p:cNvPr id="52" name="Text Box 32">
            <a:extLst>
              <a:ext uri="{FF2B5EF4-FFF2-40B4-BE49-F238E27FC236}">
                <a16:creationId xmlns:a16="http://schemas.microsoft.com/office/drawing/2014/main" id="{4939FBD5-2DA4-4C9E-B020-3EA1F168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072" y="1388358"/>
            <a:ext cx="1181688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経費管理</a:t>
            </a:r>
            <a:endParaRPr lang="en-US" altLang="ja-JP" sz="1600" dirty="0">
              <a:latin typeface="+mn-ea"/>
            </a:endParaRPr>
          </a:p>
        </p:txBody>
      </p:sp>
      <p:sp>
        <p:nvSpPr>
          <p:cNvPr id="68" name="Text Box 34">
            <a:extLst>
              <a:ext uri="{FF2B5EF4-FFF2-40B4-BE49-F238E27FC236}">
                <a16:creationId xmlns:a16="http://schemas.microsoft.com/office/drawing/2014/main" id="{1F54A65B-B22B-48E5-83CF-AFEB4FF2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87" y="4936041"/>
            <a:ext cx="1070078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工数管理</a:t>
            </a:r>
          </a:p>
        </p:txBody>
      </p:sp>
      <p:sp>
        <p:nvSpPr>
          <p:cNvPr id="69" name="Text Box 34">
            <a:extLst>
              <a:ext uri="{FF2B5EF4-FFF2-40B4-BE49-F238E27FC236}">
                <a16:creationId xmlns:a16="http://schemas.microsoft.com/office/drawing/2014/main" id="{84546FCE-F836-4161-BFAE-797A9F07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87" y="5326498"/>
            <a:ext cx="1070078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勤怠管理</a:t>
            </a:r>
          </a:p>
        </p:txBody>
      </p:sp>
      <p:sp>
        <p:nvSpPr>
          <p:cNvPr id="73" name="Text Box 20">
            <a:extLst>
              <a:ext uri="{FF2B5EF4-FFF2-40B4-BE49-F238E27FC236}">
                <a16:creationId xmlns:a16="http://schemas.microsoft.com/office/drawing/2014/main" id="{E8B4E88E-1342-447F-9D54-B00ABC631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381" y="4538027"/>
            <a:ext cx="106676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調達管理</a:t>
            </a:r>
          </a:p>
        </p:txBody>
      </p:sp>
      <p:sp>
        <p:nvSpPr>
          <p:cNvPr id="74" name="Text Box 20">
            <a:extLst>
              <a:ext uri="{FF2B5EF4-FFF2-40B4-BE49-F238E27FC236}">
                <a16:creationId xmlns:a16="http://schemas.microsoft.com/office/drawing/2014/main" id="{B7DC2D44-0DF8-4033-879D-CB00ABC5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87" y="6101542"/>
            <a:ext cx="106676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要員管理</a:t>
            </a:r>
          </a:p>
        </p:txBody>
      </p:sp>
      <p:sp>
        <p:nvSpPr>
          <p:cNvPr id="83" name="AutoShape 13">
            <a:extLst>
              <a:ext uri="{FF2B5EF4-FFF2-40B4-BE49-F238E27FC236}">
                <a16:creationId xmlns:a16="http://schemas.microsoft.com/office/drawing/2014/main" id="{A6A42FF5-ACE2-432E-B51F-EF54179AA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4" y="3998563"/>
            <a:ext cx="2816547" cy="2526235"/>
          </a:xfrm>
          <a:prstGeom prst="roundRect">
            <a:avLst>
              <a:gd name="adj" fmla="val 623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pPr marL="342900" indent="-342900">
              <a:lnSpc>
                <a:spcPct val="90000"/>
              </a:lnSpc>
            </a:pPr>
            <a:r>
              <a:rPr lang="en-US" altLang="ja-JP" b="1" dirty="0" err="1"/>
              <a:t>AzureDevOps</a:t>
            </a:r>
            <a:endParaRPr lang="ja-JP" altLang="en-US" b="1" dirty="0"/>
          </a:p>
        </p:txBody>
      </p:sp>
      <p:sp>
        <p:nvSpPr>
          <p:cNvPr id="88" name="Text Box 19">
            <a:extLst>
              <a:ext uri="{FF2B5EF4-FFF2-40B4-BE49-F238E27FC236}">
                <a16:creationId xmlns:a16="http://schemas.microsoft.com/office/drawing/2014/main" id="{E3ACCD2F-4B82-425C-8C3D-B7486856E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444" y="4811816"/>
            <a:ext cx="112345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課題管理</a:t>
            </a:r>
          </a:p>
        </p:txBody>
      </p:sp>
      <p:sp>
        <p:nvSpPr>
          <p:cNvPr id="90" name="Text Box 17">
            <a:extLst>
              <a:ext uri="{FF2B5EF4-FFF2-40B4-BE49-F238E27FC236}">
                <a16:creationId xmlns:a16="http://schemas.microsoft.com/office/drawing/2014/main" id="{C7F3B8D8-51AD-459D-BCC5-0D5393D1E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114" y="4456371"/>
            <a:ext cx="112345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+mn-ea"/>
              </a:rPr>
              <a:t>ソース管理</a:t>
            </a:r>
          </a:p>
        </p:txBody>
      </p:sp>
      <p:sp>
        <p:nvSpPr>
          <p:cNvPr id="91" name="Line 40">
            <a:extLst>
              <a:ext uri="{FF2B5EF4-FFF2-40B4-BE49-F238E27FC236}">
                <a16:creationId xmlns:a16="http://schemas.microsoft.com/office/drawing/2014/main" id="{F2EEBAFB-CA89-414C-A4B5-5A2B6524E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0795" y="952425"/>
            <a:ext cx="505916" cy="439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92" name="Rectangle 39">
            <a:extLst>
              <a:ext uri="{FF2B5EF4-FFF2-40B4-BE49-F238E27FC236}">
                <a16:creationId xmlns:a16="http://schemas.microsoft.com/office/drawing/2014/main" id="{51A8B01B-B0C0-4A5A-B960-5F4CC3611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379" y="517161"/>
            <a:ext cx="1111116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ja-JP" altLang="en-US" sz="1600" dirty="0">
                <a:latin typeface="+mj-lt"/>
              </a:rPr>
              <a:t>凡例</a:t>
            </a:r>
          </a:p>
        </p:txBody>
      </p:sp>
      <p:sp>
        <p:nvSpPr>
          <p:cNvPr id="93" name="Rectangle 39">
            <a:extLst>
              <a:ext uri="{FF2B5EF4-FFF2-40B4-BE49-F238E27FC236}">
                <a16:creationId xmlns:a16="http://schemas.microsoft.com/office/drawing/2014/main" id="{B9EEDCD9-EA5A-4BAE-84CF-A97A4F0EC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6711" y="813513"/>
            <a:ext cx="1111116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ja-JP" altLang="en-US" sz="1600" dirty="0">
                <a:latin typeface="+mj-lt"/>
              </a:rPr>
              <a:t>手動連携</a:t>
            </a:r>
          </a:p>
        </p:txBody>
      </p:sp>
      <p:sp>
        <p:nvSpPr>
          <p:cNvPr id="95" name="Rectangle 39">
            <a:extLst>
              <a:ext uri="{FF2B5EF4-FFF2-40B4-BE49-F238E27FC236}">
                <a16:creationId xmlns:a16="http://schemas.microsoft.com/office/drawing/2014/main" id="{A3241E75-AE41-4E57-B66B-C93913A0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6711" y="1137920"/>
            <a:ext cx="1111116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ja-JP" altLang="en-US" sz="1600" dirty="0">
                <a:latin typeface="+mj-lt"/>
              </a:rPr>
              <a:t>自動連携</a:t>
            </a:r>
          </a:p>
        </p:txBody>
      </p:sp>
      <p:sp>
        <p:nvSpPr>
          <p:cNvPr id="96" name="Line 43">
            <a:extLst>
              <a:ext uri="{FF2B5EF4-FFF2-40B4-BE49-F238E27FC236}">
                <a16:creationId xmlns:a16="http://schemas.microsoft.com/office/drawing/2014/main" id="{42C0DC89-A98C-4700-80B7-E5B89D76BD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0795" y="1287620"/>
            <a:ext cx="505916" cy="72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E1885F0D-3194-415A-8DE1-F60E805B201B}"/>
              </a:ext>
            </a:extLst>
          </p:cNvPr>
          <p:cNvSpPr/>
          <p:nvPr/>
        </p:nvSpPr>
        <p:spPr>
          <a:xfrm>
            <a:off x="10102165" y="813513"/>
            <a:ext cx="1912395" cy="702098"/>
          </a:xfrm>
          <a:prstGeom prst="roundRect">
            <a:avLst/>
          </a:prstGeom>
          <a:ln w="12700">
            <a:solidFill>
              <a:schemeClr val="accent2"/>
            </a:solidFill>
            <a:prstDash val="sysDash"/>
          </a:ln>
        </p:spPr>
        <p:txBody>
          <a:bodyPr lIns="36000" tIns="36000" rIns="36000" bIns="36000" rtlCol="0" anchor="ctr">
            <a:noAutofit/>
          </a:bodyPr>
          <a:lstStyle/>
          <a:p>
            <a:pPr algn="ctr"/>
            <a:endParaRPr kumimoji="1" lang="ja-JP" altLang="en-US" sz="1400" dirty="0">
              <a:latin typeface="+mn-ea"/>
              <a:ea typeface="+mn-ea"/>
            </a:endParaRPr>
          </a:p>
        </p:txBody>
      </p:sp>
      <p:sp>
        <p:nvSpPr>
          <p:cNvPr id="102" name="AutoShape 13">
            <a:extLst>
              <a:ext uri="{FF2B5EF4-FFF2-40B4-BE49-F238E27FC236}">
                <a16:creationId xmlns:a16="http://schemas.microsoft.com/office/drawing/2014/main" id="{451A07BA-7A61-4D5C-89F1-E8C621234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006" y="4003216"/>
            <a:ext cx="1655566" cy="1482955"/>
          </a:xfrm>
          <a:prstGeom prst="roundRect">
            <a:avLst>
              <a:gd name="adj" fmla="val 1039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Office365</a:t>
            </a:r>
            <a:endParaRPr lang="ja-JP" altLang="en-US" b="1" dirty="0"/>
          </a:p>
        </p:txBody>
      </p:sp>
      <p:sp>
        <p:nvSpPr>
          <p:cNvPr id="77" name="Rectangle 39">
            <a:extLst>
              <a:ext uri="{FF2B5EF4-FFF2-40B4-BE49-F238E27FC236}">
                <a16:creationId xmlns:a16="http://schemas.microsoft.com/office/drawing/2014/main" id="{224BBD7C-3D21-414B-9594-130C05DC7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576" y="1626162"/>
            <a:ext cx="4224695" cy="1998392"/>
          </a:xfrm>
          <a:prstGeom prst="roundRect">
            <a:avLst>
              <a:gd name="adj" fmla="val 5817"/>
            </a:avLst>
          </a:prstGeom>
          <a:solidFill>
            <a:schemeClr val="bg1">
              <a:lumMod val="95000"/>
              <a:alpha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ja-JP" sz="1600" b="1" dirty="0">
                <a:latin typeface="+mn-ea"/>
              </a:rPr>
              <a:t>【</a:t>
            </a:r>
            <a:r>
              <a:rPr lang="ja-JP" altLang="en-US" sz="1600" b="1" dirty="0">
                <a:latin typeface="+mn-ea"/>
              </a:rPr>
              <a:t>経営層</a:t>
            </a:r>
            <a:r>
              <a:rPr lang="ja-JP" altLang="en-US" sz="1200" b="1" dirty="0">
                <a:latin typeface="+mn-ea"/>
              </a:rPr>
              <a:t>（</a:t>
            </a:r>
            <a:r>
              <a:rPr lang="en-US" altLang="ja-JP" sz="1200" b="1" dirty="0">
                <a:latin typeface="+mn-ea"/>
              </a:rPr>
              <a:t>PMO</a:t>
            </a:r>
            <a:r>
              <a:rPr lang="ja-JP" altLang="en-US" sz="1200" b="1" dirty="0">
                <a:latin typeface="+mn-ea"/>
              </a:rPr>
              <a:t>含む）</a:t>
            </a:r>
            <a:r>
              <a:rPr lang="en-US" altLang="ja-JP" sz="1600" b="1" dirty="0">
                <a:latin typeface="+mn-ea"/>
              </a:rPr>
              <a:t>】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94" name="AutoShape 13">
            <a:extLst>
              <a:ext uri="{FF2B5EF4-FFF2-40B4-BE49-F238E27FC236}">
                <a16:creationId xmlns:a16="http://schemas.microsoft.com/office/drawing/2014/main" id="{93E10A41-B845-4E9A-B388-D7407A5E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172" y="1962430"/>
            <a:ext cx="3940338" cy="794499"/>
          </a:xfrm>
          <a:prstGeom prst="roundRect">
            <a:avLst>
              <a:gd name="adj" fmla="val 1179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 err="1"/>
              <a:t>PowerBI</a:t>
            </a:r>
            <a:r>
              <a:rPr lang="ja-JP" altLang="en-US" sz="1400" b="1" dirty="0"/>
              <a:t>（</a:t>
            </a:r>
            <a:r>
              <a:rPr lang="en-US" altLang="ja-JP" sz="1400" b="1" dirty="0"/>
              <a:t>GRANDIT</a:t>
            </a:r>
            <a:r>
              <a:rPr lang="ja-JP" altLang="en-US" sz="1400" b="1" dirty="0"/>
              <a:t>と</a:t>
            </a:r>
            <a:r>
              <a:rPr lang="en-US" altLang="ja-JP" sz="1400" b="1" dirty="0"/>
              <a:t>OBPM</a:t>
            </a:r>
            <a:r>
              <a:rPr lang="ja-JP" altLang="en-US" sz="1400" b="1" dirty="0"/>
              <a:t>を参照）</a:t>
            </a:r>
            <a:endParaRPr lang="ja-JP" altLang="en-US" b="1" dirty="0"/>
          </a:p>
        </p:txBody>
      </p:sp>
      <p:sp>
        <p:nvSpPr>
          <p:cNvPr id="100" name="Rectangle 39">
            <a:extLst>
              <a:ext uri="{FF2B5EF4-FFF2-40B4-BE49-F238E27FC236}">
                <a16:creationId xmlns:a16="http://schemas.microsoft.com/office/drawing/2014/main" id="{7F894EC2-13B0-4657-86D3-BF2B12CE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9723" y="2353567"/>
            <a:ext cx="2053293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altLang="ja-JP" sz="2000" dirty="0">
              <a:latin typeface="+mj-lt"/>
            </a:endParaRPr>
          </a:p>
        </p:txBody>
      </p:sp>
      <p:sp>
        <p:nvSpPr>
          <p:cNvPr id="101" name="Text Box 17">
            <a:extLst>
              <a:ext uri="{FF2B5EF4-FFF2-40B4-BE49-F238E27FC236}">
                <a16:creationId xmlns:a16="http://schemas.microsoft.com/office/drawing/2014/main" id="{DEF7F3BA-05EB-453B-9DAD-008E26153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478" y="2342819"/>
            <a:ext cx="31689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予算管理（データ分析）</a:t>
            </a:r>
          </a:p>
        </p:txBody>
      </p:sp>
      <p:sp>
        <p:nvSpPr>
          <p:cNvPr id="105" name="AutoShape 13">
            <a:extLst>
              <a:ext uri="{FF2B5EF4-FFF2-40B4-BE49-F238E27FC236}">
                <a16:creationId xmlns:a16="http://schemas.microsoft.com/office/drawing/2014/main" id="{3356DDFB-E384-403B-A2E2-E658805E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172" y="2792408"/>
            <a:ext cx="3940338" cy="80511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Teams</a:t>
            </a:r>
            <a:r>
              <a:rPr lang="ja-JP" altLang="en-US" b="1" dirty="0"/>
              <a:t>＆</a:t>
            </a:r>
            <a:r>
              <a:rPr lang="en-US" altLang="ja-JP" b="1" dirty="0"/>
              <a:t>Excel</a:t>
            </a:r>
            <a:r>
              <a:rPr lang="en-US" altLang="ja-JP" sz="1400" b="1" dirty="0"/>
              <a:t>(</a:t>
            </a:r>
            <a:r>
              <a:rPr lang="ja-JP" altLang="en-US" sz="1400" b="1" dirty="0"/>
              <a:t>チャット内</a:t>
            </a:r>
            <a:r>
              <a:rPr lang="en-US" altLang="ja-JP" sz="1400" b="1" dirty="0"/>
              <a:t>Note</a:t>
            </a:r>
            <a:r>
              <a:rPr lang="ja-JP" altLang="en-US" sz="1400" b="1" dirty="0"/>
              <a:t>等含む</a:t>
            </a:r>
            <a:r>
              <a:rPr lang="en-US" altLang="ja-JP" sz="1400" b="1" dirty="0"/>
              <a:t>)</a:t>
            </a:r>
            <a:endParaRPr lang="ja-JP" altLang="en-US" b="1" dirty="0"/>
          </a:p>
        </p:txBody>
      </p:sp>
      <p:sp>
        <p:nvSpPr>
          <p:cNvPr id="106" name="Rectangle 39">
            <a:extLst>
              <a:ext uri="{FF2B5EF4-FFF2-40B4-BE49-F238E27FC236}">
                <a16:creationId xmlns:a16="http://schemas.microsoft.com/office/drawing/2014/main" id="{75A19E55-5F84-4504-8C0D-BE666CC6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4216" y="3306665"/>
            <a:ext cx="2053293" cy="3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altLang="ja-JP" sz="2000" dirty="0">
              <a:latin typeface="+mj-lt"/>
            </a:endParaRPr>
          </a:p>
        </p:txBody>
      </p:sp>
      <p:sp>
        <p:nvSpPr>
          <p:cNvPr id="107" name="Text Box 17">
            <a:extLst>
              <a:ext uri="{FF2B5EF4-FFF2-40B4-BE49-F238E27FC236}">
                <a16:creationId xmlns:a16="http://schemas.microsoft.com/office/drawing/2014/main" id="{B0CBFE52-A956-4D6B-B4B5-2CD45A032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3596" y="3186511"/>
            <a:ext cx="317678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進捗報告（要注意ＰＪ）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09" name="AutoShape 13">
            <a:extLst>
              <a:ext uri="{FF2B5EF4-FFF2-40B4-BE49-F238E27FC236}">
                <a16:creationId xmlns:a16="http://schemas.microsoft.com/office/drawing/2014/main" id="{B62BAD34-6F4F-43A1-88DF-04191FC72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4223" y="4003216"/>
            <a:ext cx="1225117" cy="787603"/>
          </a:xfrm>
          <a:prstGeom prst="roundRect">
            <a:avLst>
              <a:gd name="adj" fmla="val 1863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OBDZ</a:t>
            </a:r>
            <a:endParaRPr lang="ja-JP" altLang="en-US" b="1" dirty="0"/>
          </a:p>
        </p:txBody>
      </p:sp>
      <p:sp>
        <p:nvSpPr>
          <p:cNvPr id="110" name="Text Box 17">
            <a:extLst>
              <a:ext uri="{FF2B5EF4-FFF2-40B4-BE49-F238E27FC236}">
                <a16:creationId xmlns:a16="http://schemas.microsoft.com/office/drawing/2014/main" id="{686991C3-379B-4520-BFF1-7BF376699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074" y="4351666"/>
            <a:ext cx="103075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+mn-ea"/>
              </a:rPr>
              <a:t>画面設計</a:t>
            </a:r>
          </a:p>
        </p:txBody>
      </p:sp>
      <p:sp>
        <p:nvSpPr>
          <p:cNvPr id="112" name="AutoShape 13">
            <a:extLst>
              <a:ext uri="{FF2B5EF4-FFF2-40B4-BE49-F238E27FC236}">
                <a16:creationId xmlns:a16="http://schemas.microsoft.com/office/drawing/2014/main" id="{CD0A0622-3D70-4500-9F09-555ABF712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5096" y="5551846"/>
            <a:ext cx="2928514" cy="987999"/>
          </a:xfrm>
          <a:prstGeom prst="roundRect">
            <a:avLst>
              <a:gd name="adj" fmla="val 1196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/>
          <a:lstStyle/>
          <a:p>
            <a:r>
              <a:rPr lang="en-US" altLang="ja-JP" b="1" dirty="0"/>
              <a:t>Teams</a:t>
            </a:r>
            <a:r>
              <a:rPr lang="en-US" altLang="ja-JP" sz="1400" b="1" dirty="0"/>
              <a:t>(</a:t>
            </a:r>
            <a:r>
              <a:rPr lang="ja-JP" altLang="en-US" sz="1400" b="1" dirty="0"/>
              <a:t>チャット内</a:t>
            </a:r>
            <a:r>
              <a:rPr lang="en-US" altLang="ja-JP" sz="1400" b="1" dirty="0"/>
              <a:t>Note</a:t>
            </a:r>
            <a:r>
              <a:rPr lang="ja-JP" altLang="en-US" sz="1400" b="1" dirty="0"/>
              <a:t>等含む</a:t>
            </a:r>
            <a:r>
              <a:rPr lang="en-US" altLang="ja-JP" sz="1400" b="1" dirty="0"/>
              <a:t>)</a:t>
            </a:r>
            <a:endParaRPr lang="ja-JP" altLang="en-US" b="1" dirty="0"/>
          </a:p>
        </p:txBody>
      </p:sp>
      <p:sp>
        <p:nvSpPr>
          <p:cNvPr id="116" name="Text Box 17">
            <a:extLst>
              <a:ext uri="{FF2B5EF4-FFF2-40B4-BE49-F238E27FC236}">
                <a16:creationId xmlns:a16="http://schemas.microsoft.com/office/drawing/2014/main" id="{6900375F-29B4-4CAA-801E-0625AA66B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114" y="5189144"/>
            <a:ext cx="112345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>
                <a:latin typeface="+mn-ea"/>
              </a:rPr>
              <a:t>QA</a:t>
            </a:r>
            <a:r>
              <a:rPr lang="ja-JP" altLang="en-US" sz="1600" dirty="0">
                <a:latin typeface="+mn-ea"/>
              </a:rPr>
              <a:t>管理</a:t>
            </a:r>
          </a:p>
        </p:txBody>
      </p:sp>
      <p:cxnSp>
        <p:nvCxnSpPr>
          <p:cNvPr id="4" name="コネクタ: カギ線 3">
            <a:extLst>
              <a:ext uri="{FF2B5EF4-FFF2-40B4-BE49-F238E27FC236}">
                <a16:creationId xmlns:a16="http://schemas.microsoft.com/office/drawing/2014/main" id="{BD854173-1A56-4B17-8E23-13BA8F5F13F6}"/>
              </a:ext>
            </a:extLst>
          </p:cNvPr>
          <p:cNvCxnSpPr>
            <a:cxnSpLocks/>
            <a:stCxn id="33" idx="1"/>
            <a:endCxn id="13" idx="3"/>
          </p:cNvCxnSpPr>
          <p:nvPr/>
        </p:nvCxnSpPr>
        <p:spPr>
          <a:xfrm rot="10800000" flipV="1">
            <a:off x="5525173" y="2829559"/>
            <a:ext cx="602198" cy="399543"/>
          </a:xfrm>
          <a:prstGeom prst="bentConnector3">
            <a:avLst/>
          </a:prstGeom>
          <a:ln w="254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>
            <a:extLst>
              <a:ext uri="{FF2B5EF4-FFF2-40B4-BE49-F238E27FC236}">
                <a16:creationId xmlns:a16="http://schemas.microsoft.com/office/drawing/2014/main" id="{7463027A-9542-4283-93ED-7BCC4BF34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169" y="2660284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案件管理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18F6EB07-5113-4E0B-BA59-F479F7AC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26" y="2660284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受注管理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AC08B9C-9F54-42E2-BAFC-87513B06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896" y="2660284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経費管理</a:t>
            </a:r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859EA857-EFF2-4EC7-BF72-BE0EDA58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067" y="2660284"/>
            <a:ext cx="116427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+mn-ea"/>
              </a:rPr>
              <a:t>発注管理</a:t>
            </a:r>
          </a:p>
        </p:txBody>
      </p:sp>
      <p:cxnSp>
        <p:nvCxnSpPr>
          <p:cNvPr id="98" name="コネクタ: カギ線 97">
            <a:extLst>
              <a:ext uri="{FF2B5EF4-FFF2-40B4-BE49-F238E27FC236}">
                <a16:creationId xmlns:a16="http://schemas.microsoft.com/office/drawing/2014/main" id="{CAA4468A-BDC7-49AC-BB8E-32EEFC9D42B6}"/>
              </a:ext>
            </a:extLst>
          </p:cNvPr>
          <p:cNvCxnSpPr>
            <a:cxnSpLocks/>
            <a:stCxn id="35" idx="3"/>
            <a:endCxn id="9" idx="0"/>
          </p:cNvCxnSpPr>
          <p:nvPr/>
        </p:nvCxnSpPr>
        <p:spPr>
          <a:xfrm>
            <a:off x="1576585" y="1588009"/>
            <a:ext cx="983723" cy="1072275"/>
          </a:xfrm>
          <a:prstGeom prst="bentConnector2">
            <a:avLst/>
          </a:prstGeom>
          <a:ln w="25400"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コネクタ: カギ線 113">
            <a:extLst>
              <a:ext uri="{FF2B5EF4-FFF2-40B4-BE49-F238E27FC236}">
                <a16:creationId xmlns:a16="http://schemas.microsoft.com/office/drawing/2014/main" id="{6D978E92-FBCF-4D52-89BE-60D3D03BF1B1}"/>
              </a:ext>
            </a:extLst>
          </p:cNvPr>
          <p:cNvCxnSpPr>
            <a:cxnSpLocks/>
            <a:stCxn id="52" idx="2"/>
            <a:endCxn id="14" idx="0"/>
          </p:cNvCxnSpPr>
          <p:nvPr/>
        </p:nvCxnSpPr>
        <p:spPr>
          <a:xfrm rot="16200000" flipH="1">
            <a:off x="3874789" y="1592038"/>
            <a:ext cx="933372" cy="120311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19">
            <a:extLst>
              <a:ext uri="{FF2B5EF4-FFF2-40B4-BE49-F238E27FC236}">
                <a16:creationId xmlns:a16="http://schemas.microsoft.com/office/drawing/2014/main" id="{BD10C49B-AC87-474E-A417-1A3D36412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270" y="4494419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レビュー指摘</a:t>
            </a:r>
          </a:p>
        </p:txBody>
      </p:sp>
      <p:sp>
        <p:nvSpPr>
          <p:cNvPr id="152" name="Text Box 19">
            <a:extLst>
              <a:ext uri="{FF2B5EF4-FFF2-40B4-BE49-F238E27FC236}">
                <a16:creationId xmlns:a16="http://schemas.microsoft.com/office/drawing/2014/main" id="{5077FD9D-D1B7-47C6-A136-7B294A9B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270" y="4792543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品質基準判定</a:t>
            </a:r>
          </a:p>
        </p:txBody>
      </p:sp>
      <p:sp>
        <p:nvSpPr>
          <p:cNvPr id="155" name="Text Box 17">
            <a:extLst>
              <a:ext uri="{FF2B5EF4-FFF2-40B4-BE49-F238E27FC236}">
                <a16:creationId xmlns:a16="http://schemas.microsoft.com/office/drawing/2014/main" id="{77351E31-9761-4E09-85D2-DB23C9C0F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44" y="5205644"/>
            <a:ext cx="1395512" cy="12846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>
                <a:latin typeface="+mj-ea"/>
                <a:ea typeface="+mj-ea"/>
              </a:rPr>
              <a:t>障害</a:t>
            </a:r>
            <a:r>
              <a:rPr lang="ja-JP" altLang="en-US" sz="1800" dirty="0">
                <a:latin typeface="+mj-ea"/>
                <a:ea typeface="+mj-ea"/>
              </a:rPr>
              <a:t>管理</a:t>
            </a:r>
          </a:p>
        </p:txBody>
      </p:sp>
      <p:sp>
        <p:nvSpPr>
          <p:cNvPr id="156" name="Text Box 19">
            <a:extLst>
              <a:ext uri="{FF2B5EF4-FFF2-40B4-BE49-F238E27FC236}">
                <a16:creationId xmlns:a16="http://schemas.microsoft.com/office/drawing/2014/main" id="{7C7DE594-D178-4A03-9F3B-437CFC325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302" y="5552250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単票管理</a:t>
            </a:r>
          </a:p>
        </p:txBody>
      </p:sp>
      <p:sp>
        <p:nvSpPr>
          <p:cNvPr id="157" name="Text Box 19">
            <a:extLst>
              <a:ext uri="{FF2B5EF4-FFF2-40B4-BE49-F238E27FC236}">
                <a16:creationId xmlns:a16="http://schemas.microsoft.com/office/drawing/2014/main" id="{877DD4F6-A7F7-4682-8EDA-26CD9601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302" y="5850374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テスト予実</a:t>
            </a:r>
          </a:p>
        </p:txBody>
      </p:sp>
      <p:sp>
        <p:nvSpPr>
          <p:cNvPr id="161" name="Text Box 17">
            <a:extLst>
              <a:ext uri="{FF2B5EF4-FFF2-40B4-BE49-F238E27FC236}">
                <a16:creationId xmlns:a16="http://schemas.microsoft.com/office/drawing/2014/main" id="{14BB8333-9A93-41D0-84E7-37313E41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555" y="4452811"/>
            <a:ext cx="1492124" cy="17797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dirty="0">
                <a:latin typeface="+mj-ea"/>
                <a:ea typeface="+mj-ea"/>
              </a:rPr>
              <a:t>品質管理</a:t>
            </a:r>
          </a:p>
        </p:txBody>
      </p:sp>
      <p:sp>
        <p:nvSpPr>
          <p:cNvPr id="162" name="Text Box 19">
            <a:extLst>
              <a:ext uri="{FF2B5EF4-FFF2-40B4-BE49-F238E27FC236}">
                <a16:creationId xmlns:a16="http://schemas.microsoft.com/office/drawing/2014/main" id="{5D932D6A-BDE0-49F4-9C65-B387E988A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714" y="4799418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レビュー実施</a:t>
            </a:r>
          </a:p>
        </p:txBody>
      </p:sp>
      <p:sp>
        <p:nvSpPr>
          <p:cNvPr id="163" name="Text Box 19">
            <a:extLst>
              <a:ext uri="{FF2B5EF4-FFF2-40B4-BE49-F238E27FC236}">
                <a16:creationId xmlns:a16="http://schemas.microsoft.com/office/drawing/2014/main" id="{DEFF7B7B-A904-431A-A990-486584342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714" y="5392408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不具合登録</a:t>
            </a:r>
          </a:p>
        </p:txBody>
      </p:sp>
      <p:cxnSp>
        <p:nvCxnSpPr>
          <p:cNvPr id="132" name="コネクタ: カギ線 121">
            <a:extLst>
              <a:ext uri="{FF2B5EF4-FFF2-40B4-BE49-F238E27FC236}">
                <a16:creationId xmlns:a16="http://schemas.microsoft.com/office/drawing/2014/main" id="{BCBA5E70-6D83-4540-B9DA-A48E6176835C}"/>
              </a:ext>
            </a:extLst>
          </p:cNvPr>
          <p:cNvCxnSpPr>
            <a:cxnSpLocks/>
            <a:stCxn id="163" idx="1"/>
            <a:endCxn id="156" idx="3"/>
          </p:cNvCxnSpPr>
          <p:nvPr/>
        </p:nvCxnSpPr>
        <p:spPr>
          <a:xfrm rot="10800000" flipV="1">
            <a:off x="5427080" y="5530908"/>
            <a:ext cx="960635" cy="15984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 Box 19">
            <a:extLst>
              <a:ext uri="{FF2B5EF4-FFF2-40B4-BE49-F238E27FC236}">
                <a16:creationId xmlns:a16="http://schemas.microsoft.com/office/drawing/2014/main" id="{BC570C69-8E24-4B07-A2A6-C32CB4752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713" y="5700838"/>
            <a:ext cx="129268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ダッシュボード（簡易</a:t>
            </a:r>
            <a:r>
              <a:rPr lang="en-US" altLang="ja-JP" sz="1200" dirty="0">
                <a:latin typeface="+mn-ea"/>
              </a:rPr>
              <a:t>BI</a:t>
            </a:r>
            <a:r>
              <a:rPr lang="ja-JP" altLang="en-US" sz="1200" dirty="0">
                <a:latin typeface="+mn-ea"/>
              </a:rPr>
              <a:t>）</a:t>
            </a:r>
          </a:p>
        </p:txBody>
      </p:sp>
      <p:sp>
        <p:nvSpPr>
          <p:cNvPr id="167" name="Text Box 19">
            <a:extLst>
              <a:ext uri="{FF2B5EF4-FFF2-40B4-BE49-F238E27FC236}">
                <a16:creationId xmlns:a16="http://schemas.microsoft.com/office/drawing/2014/main" id="{EE99F37F-982B-4322-8CD2-0C9AF735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713" y="5091168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レビュー指摘</a:t>
            </a:r>
          </a:p>
        </p:txBody>
      </p:sp>
      <p:sp>
        <p:nvSpPr>
          <p:cNvPr id="169" name="Text Box 19">
            <a:extLst>
              <a:ext uri="{FF2B5EF4-FFF2-40B4-BE49-F238E27FC236}">
                <a16:creationId xmlns:a16="http://schemas.microsoft.com/office/drawing/2014/main" id="{08CB4597-8672-4F04-91AD-B091BB1C1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302" y="6161725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品質レポート</a:t>
            </a:r>
          </a:p>
        </p:txBody>
      </p:sp>
      <p:sp>
        <p:nvSpPr>
          <p:cNvPr id="173" name="Text Box 17">
            <a:extLst>
              <a:ext uri="{FF2B5EF4-FFF2-40B4-BE49-F238E27FC236}">
                <a16:creationId xmlns:a16="http://schemas.microsoft.com/office/drawing/2014/main" id="{CD38DC0C-D26C-4A14-9545-50BE6E56B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059" y="4538027"/>
            <a:ext cx="1476311" cy="12024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dirty="0">
                <a:latin typeface="+mj-ea"/>
                <a:ea typeface="+mj-ea"/>
              </a:rPr>
              <a:t>進捗管理</a:t>
            </a:r>
          </a:p>
        </p:txBody>
      </p:sp>
      <p:sp>
        <p:nvSpPr>
          <p:cNvPr id="174" name="Text Box 19">
            <a:extLst>
              <a:ext uri="{FF2B5EF4-FFF2-40B4-BE49-F238E27FC236}">
                <a16:creationId xmlns:a16="http://schemas.microsoft.com/office/drawing/2014/main" id="{596FE0FD-346B-4454-AEDA-E5FB99DC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418" y="4884633"/>
            <a:ext cx="132955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ガントチャート</a:t>
            </a:r>
          </a:p>
        </p:txBody>
      </p:sp>
      <p:sp>
        <p:nvSpPr>
          <p:cNvPr id="175" name="Text Box 19">
            <a:extLst>
              <a:ext uri="{FF2B5EF4-FFF2-40B4-BE49-F238E27FC236}">
                <a16:creationId xmlns:a16="http://schemas.microsoft.com/office/drawing/2014/main" id="{EAAA611E-12E9-4277-95CB-B4DB8FCD7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418" y="5182757"/>
            <a:ext cx="13295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進捗報告</a:t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latin typeface="+mn-ea"/>
              </a:rPr>
              <a:t>（工程レベル）</a:t>
            </a:r>
          </a:p>
        </p:txBody>
      </p:sp>
      <p:sp>
        <p:nvSpPr>
          <p:cNvPr id="180" name="Text Box 17">
            <a:extLst>
              <a:ext uri="{FF2B5EF4-FFF2-40B4-BE49-F238E27FC236}">
                <a16:creationId xmlns:a16="http://schemas.microsoft.com/office/drawing/2014/main" id="{F1C56F00-3A10-476B-A0D7-C29D70B3D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9813" y="4401491"/>
            <a:ext cx="1492124" cy="9741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j-ea"/>
                <a:ea typeface="+mj-ea"/>
              </a:rPr>
              <a:t>ドキュメント管理</a:t>
            </a:r>
          </a:p>
        </p:txBody>
      </p:sp>
      <p:sp>
        <p:nvSpPr>
          <p:cNvPr id="181" name="Text Box 19">
            <a:extLst>
              <a:ext uri="{FF2B5EF4-FFF2-40B4-BE49-F238E27FC236}">
                <a16:creationId xmlns:a16="http://schemas.microsoft.com/office/drawing/2014/main" id="{A2CFA9F8-1743-4597-9EA2-F702B097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1598" y="4706424"/>
            <a:ext cx="1180777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テスト仕様書</a:t>
            </a:r>
          </a:p>
        </p:txBody>
      </p:sp>
      <p:sp>
        <p:nvSpPr>
          <p:cNvPr id="183" name="Text Box 17">
            <a:extLst>
              <a:ext uri="{FF2B5EF4-FFF2-40B4-BE49-F238E27FC236}">
                <a16:creationId xmlns:a16="http://schemas.microsoft.com/office/drawing/2014/main" id="{68F6BA8C-5FA1-4F0F-8261-F70B7A4C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1596" y="5909800"/>
            <a:ext cx="2168782" cy="57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j-ea"/>
                <a:ea typeface="+mj-ea"/>
              </a:rPr>
              <a:t>コミュニケーション管理</a:t>
            </a:r>
          </a:p>
        </p:txBody>
      </p:sp>
      <p:sp>
        <p:nvSpPr>
          <p:cNvPr id="184" name="Text Box 19">
            <a:extLst>
              <a:ext uri="{FF2B5EF4-FFF2-40B4-BE49-F238E27FC236}">
                <a16:creationId xmlns:a16="http://schemas.microsoft.com/office/drawing/2014/main" id="{D650CE2C-D7D2-42DB-BF86-646439F47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534" y="6169474"/>
            <a:ext cx="1977981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進捗報告（機能レベル）</a:t>
            </a:r>
          </a:p>
        </p:txBody>
      </p:sp>
      <p:sp>
        <p:nvSpPr>
          <p:cNvPr id="186" name="Text Box 19">
            <a:extLst>
              <a:ext uri="{FF2B5EF4-FFF2-40B4-BE49-F238E27FC236}">
                <a16:creationId xmlns:a16="http://schemas.microsoft.com/office/drawing/2014/main" id="{A9C801BF-1362-4A6D-AEB6-1617BC5C0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1596" y="5023132"/>
            <a:ext cx="1311753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+mn-ea"/>
              </a:rPr>
              <a:t>レビュー議事録</a:t>
            </a:r>
          </a:p>
        </p:txBody>
      </p:sp>
      <p:cxnSp>
        <p:nvCxnSpPr>
          <p:cNvPr id="187" name="コネクタ: カギ線 186">
            <a:extLst>
              <a:ext uri="{FF2B5EF4-FFF2-40B4-BE49-F238E27FC236}">
                <a16:creationId xmlns:a16="http://schemas.microsoft.com/office/drawing/2014/main" id="{E188A97E-E7E0-47E9-AF44-E58E11BDE2E1}"/>
              </a:ext>
            </a:extLst>
          </p:cNvPr>
          <p:cNvCxnSpPr>
            <a:cxnSpLocks/>
          </p:cNvCxnSpPr>
          <p:nvPr/>
        </p:nvCxnSpPr>
        <p:spPr>
          <a:xfrm>
            <a:off x="2571404" y="3542930"/>
            <a:ext cx="0" cy="503035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39">
            <a:extLst>
              <a:ext uri="{FF2B5EF4-FFF2-40B4-BE49-F238E27FC236}">
                <a16:creationId xmlns:a16="http://schemas.microsoft.com/office/drawing/2014/main" id="{2742D251-B504-41BE-BBD8-22F50B0D4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857" y="5773959"/>
            <a:ext cx="148469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ja-JP" altLang="en-US" sz="1100" dirty="0">
                <a:latin typeface="+mn-ea"/>
              </a:rPr>
              <a:t>手動連携</a:t>
            </a:r>
          </a:p>
        </p:txBody>
      </p:sp>
    </p:spTree>
    <p:extLst>
      <p:ext uri="{BB962C8B-B14F-4D97-AF65-F5344CB8AC3E}">
        <p14:creationId xmlns:p14="http://schemas.microsoft.com/office/powerpoint/2010/main" val="85039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7D4BE-4E3B-4B12-8EA2-0E8BAF6B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QCDK</a:t>
            </a:r>
            <a:r>
              <a:rPr lang="ja-JP" altLang="en-US" dirty="0"/>
              <a:t>に対応する開発ツールの整理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19E0C2-0B7B-4B90-A014-5E8C46FDF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74" y="574591"/>
            <a:ext cx="11880000" cy="719138"/>
          </a:xfrm>
        </p:spPr>
        <p:txBody>
          <a:bodyPr/>
          <a:lstStyle/>
          <a:p>
            <a:r>
              <a:rPr lang="en-US" altLang="ja-JP" dirty="0"/>
              <a:t>SI</a:t>
            </a:r>
            <a:r>
              <a:rPr lang="ja-JP" altLang="en-US" dirty="0"/>
              <a:t>社のパッケージ開発（製品バージョンアップ開発）の例</a:t>
            </a:r>
          </a:p>
          <a:p>
            <a:endParaRPr kumimoji="1" lang="ja-JP" altLang="en-US" dirty="0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2A97C099-0E1D-42E9-85B7-33DF18424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457898"/>
              </p:ext>
            </p:extLst>
          </p:nvPr>
        </p:nvGraphicFramePr>
        <p:xfrm>
          <a:off x="69748" y="941530"/>
          <a:ext cx="1208867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42">
                  <a:extLst>
                    <a:ext uri="{9D8B030D-6E8A-4147-A177-3AD203B41FA5}">
                      <a16:colId xmlns:a16="http://schemas.microsoft.com/office/drawing/2014/main" val="7091617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2678549247"/>
                    </a:ext>
                  </a:extLst>
                </a:gridCol>
                <a:gridCol w="821411">
                  <a:extLst>
                    <a:ext uri="{9D8B030D-6E8A-4147-A177-3AD203B41FA5}">
                      <a16:colId xmlns:a16="http://schemas.microsoft.com/office/drawing/2014/main" val="2973679605"/>
                    </a:ext>
                  </a:extLst>
                </a:gridCol>
                <a:gridCol w="821410">
                  <a:extLst>
                    <a:ext uri="{9D8B030D-6E8A-4147-A177-3AD203B41FA5}">
                      <a16:colId xmlns:a16="http://schemas.microsoft.com/office/drawing/2014/main" val="3695649315"/>
                    </a:ext>
                  </a:extLst>
                </a:gridCol>
                <a:gridCol w="1278610">
                  <a:extLst>
                    <a:ext uri="{9D8B030D-6E8A-4147-A177-3AD203B41FA5}">
                      <a16:colId xmlns:a16="http://schemas.microsoft.com/office/drawing/2014/main" val="3957065380"/>
                    </a:ext>
                  </a:extLst>
                </a:gridCol>
                <a:gridCol w="2162013">
                  <a:extLst>
                    <a:ext uri="{9D8B030D-6E8A-4147-A177-3AD203B41FA5}">
                      <a16:colId xmlns:a16="http://schemas.microsoft.com/office/drawing/2014/main" val="442708192"/>
                    </a:ext>
                  </a:extLst>
                </a:gridCol>
                <a:gridCol w="1503336">
                  <a:extLst>
                    <a:ext uri="{9D8B030D-6E8A-4147-A177-3AD203B41FA5}">
                      <a16:colId xmlns:a16="http://schemas.microsoft.com/office/drawing/2014/main" val="2619665747"/>
                    </a:ext>
                  </a:extLst>
                </a:gridCol>
                <a:gridCol w="2347993">
                  <a:extLst>
                    <a:ext uri="{9D8B030D-6E8A-4147-A177-3AD203B41FA5}">
                      <a16:colId xmlns:a16="http://schemas.microsoft.com/office/drawing/2014/main" val="3136477141"/>
                    </a:ext>
                  </a:extLst>
                </a:gridCol>
                <a:gridCol w="1263112">
                  <a:extLst>
                    <a:ext uri="{9D8B030D-6E8A-4147-A177-3AD203B41FA5}">
                      <a16:colId xmlns:a16="http://schemas.microsoft.com/office/drawing/2014/main" val="394062118"/>
                    </a:ext>
                  </a:extLst>
                </a:gridCol>
                <a:gridCol w="875654">
                  <a:extLst>
                    <a:ext uri="{9D8B030D-6E8A-4147-A177-3AD203B41FA5}">
                      <a16:colId xmlns:a16="http://schemas.microsoft.com/office/drawing/2014/main" val="4069214050"/>
                    </a:ext>
                  </a:extLst>
                </a:gridCol>
              </a:tblGrid>
              <a:tr h="184371"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ｻｲｸﾙ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担当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C:</a:t>
                      </a:r>
                      <a:r>
                        <a:rPr kumimoji="1" lang="ja-JP" altLang="en-US" sz="1600" dirty="0"/>
                        <a:t>コスト管理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D:</a:t>
                      </a:r>
                      <a:r>
                        <a:rPr kumimoji="1" lang="ja-JP" altLang="en-US" sz="1600" dirty="0"/>
                        <a:t>進捗管理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Q:</a:t>
                      </a:r>
                      <a:r>
                        <a:rPr kumimoji="1" lang="ja-JP" altLang="en-US" sz="1600" dirty="0"/>
                        <a:t>品質管理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K:</a:t>
                      </a:r>
                      <a:r>
                        <a:rPr kumimoji="1" lang="ja-JP" altLang="en-US" sz="1600" dirty="0"/>
                        <a:t>課題管理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65136"/>
                  </a:ext>
                </a:extLst>
              </a:tr>
              <a:tr h="184371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02206"/>
                  </a:ext>
                </a:extLst>
              </a:tr>
              <a:tr h="251414">
                <a:tc rowSpan="9">
                  <a:txBody>
                    <a:bodyPr/>
                    <a:lstStyle/>
                    <a:p>
                      <a:r>
                        <a:rPr kumimoji="1" lang="ja-JP" altLang="en-US" sz="1200" dirty="0"/>
                        <a:t>日次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※</a:t>
                      </a:r>
                    </a:p>
                    <a:p>
                      <a:r>
                        <a:rPr kumimoji="1" lang="ja-JP" altLang="en-US" sz="1200" dirty="0"/>
                        <a:t>随時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メンバ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工数入力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タスク別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工数入力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チケット管理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/>
                        <a:t>ToDo</a:t>
                      </a:r>
                      <a:r>
                        <a:rPr kumimoji="1" lang="ja-JP" altLang="en-US" sz="1200" dirty="0"/>
                        <a:t>管理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（課題・障害のチケット）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タスク管理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設計書のレビュー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および指摘管理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イシュー管理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課題管理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00306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ガントチャート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担当タスクへの進捗率入力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プルリクエスト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コードのレビュー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および指摘管理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8811"/>
                  </a:ext>
                </a:extLst>
              </a:tr>
              <a:tr h="4088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Teams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進捗報告会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朝会・夕会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Note</a:t>
                      </a:r>
                      <a:r>
                        <a:rPr kumimoji="1" lang="ja-JP" altLang="en-US" sz="1200" dirty="0"/>
                        <a:t>に報告内容を記載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バグ管理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不具合の登録・状況確認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74713"/>
                  </a:ext>
                </a:extLst>
              </a:tr>
              <a:tr h="1508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ダッシュボード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バグや各タスクの状況を確認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65587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200" dirty="0"/>
                        <a:t>PL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工数入力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タスク別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工数入力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ガントチャート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タスク管理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設計書のレビュー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および指摘管理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イシュー管理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課題管理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13539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テスト予定実績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テスト状況の確認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テスト数・摘出数の推移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r>
                        <a:rPr kumimoji="1" lang="ja-JP" altLang="en-US" sz="1200" dirty="0"/>
                        <a:t>バグ管理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不具合の登録・状況確認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7063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Teams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進捗報告会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朝会・夕会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Note</a:t>
                      </a:r>
                      <a:r>
                        <a:rPr kumimoji="1" lang="ja-JP" altLang="en-US" sz="1200" dirty="0"/>
                        <a:t>に報告内容を記載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ダッシュボード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不具合の発生状況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信頼度成長曲線、パレート図</a:t>
                      </a:r>
                      <a:r>
                        <a:rPr kumimoji="1" lang="en-US" altLang="ja-JP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76615"/>
                  </a:ext>
                </a:extLst>
              </a:tr>
              <a:tr h="150849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テスト予定実績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テスト状況の確認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テスト数・摘出数の推移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19558"/>
                  </a:ext>
                </a:extLst>
              </a:tr>
              <a:tr h="150849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品質基準判定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マイルストーン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品質チェックおよび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工程の移行判定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05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62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7D4BE-4E3B-4B12-8EA2-0E8BAF6B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QCDK</a:t>
            </a:r>
            <a:r>
              <a:rPr lang="ja-JP" altLang="en-US" dirty="0"/>
              <a:t>に対応する開発ツールの整理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19E0C2-0B7B-4B90-A014-5E8C46FDF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74" y="574591"/>
            <a:ext cx="11880000" cy="719138"/>
          </a:xfrm>
        </p:spPr>
        <p:txBody>
          <a:bodyPr/>
          <a:lstStyle/>
          <a:p>
            <a:r>
              <a:rPr lang="en-US" altLang="ja-JP" dirty="0"/>
              <a:t>SI</a:t>
            </a:r>
            <a:r>
              <a:rPr lang="ja-JP" altLang="en-US" dirty="0"/>
              <a:t>社のパッケージ開発（製品バージョンアップ開発）の例</a:t>
            </a:r>
          </a:p>
          <a:p>
            <a:endParaRPr kumimoji="1"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295C84C-5F14-401E-AE6A-6AD9832E2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687589"/>
              </p:ext>
            </p:extLst>
          </p:nvPr>
        </p:nvGraphicFramePr>
        <p:xfrm>
          <a:off x="69748" y="941530"/>
          <a:ext cx="12049927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42">
                  <a:extLst>
                    <a:ext uri="{9D8B030D-6E8A-4147-A177-3AD203B41FA5}">
                      <a16:colId xmlns:a16="http://schemas.microsoft.com/office/drawing/2014/main" val="7091617"/>
                    </a:ext>
                  </a:extLst>
                </a:gridCol>
                <a:gridCol w="309966">
                  <a:extLst>
                    <a:ext uri="{9D8B030D-6E8A-4147-A177-3AD203B41FA5}">
                      <a16:colId xmlns:a16="http://schemas.microsoft.com/office/drawing/2014/main" val="2678549247"/>
                    </a:ext>
                  </a:extLst>
                </a:gridCol>
                <a:gridCol w="1154624">
                  <a:extLst>
                    <a:ext uri="{9D8B030D-6E8A-4147-A177-3AD203B41FA5}">
                      <a16:colId xmlns:a16="http://schemas.microsoft.com/office/drawing/2014/main" val="2973679605"/>
                    </a:ext>
                  </a:extLst>
                </a:gridCol>
                <a:gridCol w="1573078">
                  <a:extLst>
                    <a:ext uri="{9D8B030D-6E8A-4147-A177-3AD203B41FA5}">
                      <a16:colId xmlns:a16="http://schemas.microsoft.com/office/drawing/2014/main" val="3695649315"/>
                    </a:ext>
                  </a:extLst>
                </a:gridCol>
                <a:gridCol w="867905">
                  <a:extLst>
                    <a:ext uri="{9D8B030D-6E8A-4147-A177-3AD203B41FA5}">
                      <a16:colId xmlns:a16="http://schemas.microsoft.com/office/drawing/2014/main" val="3957065380"/>
                    </a:ext>
                  </a:extLst>
                </a:gridCol>
                <a:gridCol w="1782305">
                  <a:extLst>
                    <a:ext uri="{9D8B030D-6E8A-4147-A177-3AD203B41FA5}">
                      <a16:colId xmlns:a16="http://schemas.microsoft.com/office/drawing/2014/main" val="442708192"/>
                    </a:ext>
                  </a:extLst>
                </a:gridCol>
                <a:gridCol w="1340603">
                  <a:extLst>
                    <a:ext uri="{9D8B030D-6E8A-4147-A177-3AD203B41FA5}">
                      <a16:colId xmlns:a16="http://schemas.microsoft.com/office/drawing/2014/main" val="2619665747"/>
                    </a:ext>
                  </a:extLst>
                </a:gridCol>
                <a:gridCol w="2084522">
                  <a:extLst>
                    <a:ext uri="{9D8B030D-6E8A-4147-A177-3AD203B41FA5}">
                      <a16:colId xmlns:a16="http://schemas.microsoft.com/office/drawing/2014/main" val="3136477141"/>
                    </a:ext>
                  </a:extLst>
                </a:gridCol>
                <a:gridCol w="1177871">
                  <a:extLst>
                    <a:ext uri="{9D8B030D-6E8A-4147-A177-3AD203B41FA5}">
                      <a16:colId xmlns:a16="http://schemas.microsoft.com/office/drawing/2014/main" val="394062118"/>
                    </a:ext>
                  </a:extLst>
                </a:gridCol>
                <a:gridCol w="1278611">
                  <a:extLst>
                    <a:ext uri="{9D8B030D-6E8A-4147-A177-3AD203B41FA5}">
                      <a16:colId xmlns:a16="http://schemas.microsoft.com/office/drawing/2014/main" val="4069214050"/>
                    </a:ext>
                  </a:extLst>
                </a:gridCol>
              </a:tblGrid>
              <a:tr h="184371"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ｻｲｸﾙ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担当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C:</a:t>
                      </a:r>
                      <a:r>
                        <a:rPr kumimoji="1" lang="ja-JP" altLang="en-US" sz="1600" dirty="0"/>
                        <a:t>コスト管理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D:</a:t>
                      </a:r>
                      <a:r>
                        <a:rPr kumimoji="1" lang="ja-JP" altLang="en-US" sz="1600" dirty="0"/>
                        <a:t>進捗管理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Q:</a:t>
                      </a:r>
                      <a:r>
                        <a:rPr kumimoji="1" lang="ja-JP" altLang="en-US" sz="1600" dirty="0"/>
                        <a:t>品質管理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K:</a:t>
                      </a:r>
                      <a:r>
                        <a:rPr kumimoji="1" lang="ja-JP" altLang="en-US" sz="1600" dirty="0"/>
                        <a:t>課題管理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65136"/>
                  </a:ext>
                </a:extLst>
              </a:tr>
              <a:tr h="184371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02206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r>
                        <a:rPr kumimoji="1" lang="ja-JP" altLang="en-US" sz="1200" dirty="0"/>
                        <a:t>週次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メンバ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PL</a:t>
                      </a:r>
                      <a:r>
                        <a:rPr kumimoji="1" lang="ja-JP" altLang="en-US" sz="1200" dirty="0"/>
                        <a:t>の進捗報告内容を確認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000306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/>
                        <a:t>PL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別採算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月中発生原価の確認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見通しの確認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ガントチャート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必要に応じてリスケ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ダッシュボード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不具合の発生状況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信頼度成長曲線、ﾊﾟﾚｰﾄ図</a:t>
                      </a:r>
                      <a:r>
                        <a:rPr kumimoji="1" lang="en-US" altLang="ja-JP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ダッシュボード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課題の発生状況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解決状況の確認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58811"/>
                  </a:ext>
                </a:extLst>
              </a:tr>
              <a:tr h="4088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メンバ登録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リソースヒスト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メンバアサイン変更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負荷分散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進捗状況の記載</a:t>
                      </a:r>
                      <a:r>
                        <a:rPr kumimoji="1" lang="en-US" altLang="ja-JP" sz="1200" dirty="0"/>
                        <a:t>(Q,C,D)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テスト予定実績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テスト状況の確認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テスト数・摘出数の推移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74713"/>
                  </a:ext>
                </a:extLst>
              </a:tr>
              <a:tr h="1508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/>
                        <a:t>PM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週次進捗状況の確認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コメントの記載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テスト予定実績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テスト状況の確認と</a:t>
                      </a:r>
                    </a:p>
                    <a:p>
                      <a:r>
                        <a:rPr kumimoji="1" lang="ja-JP" altLang="en-US" sz="1200" dirty="0"/>
                        <a:t>状況ヒヤリング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DevOps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ダッシュボード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課題の発生状況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解決状況の確認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65587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313539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/>
                        <a:t>PMO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別採算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月中発生原価の確認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状況ヒヤリング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ガントチャート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週次進捗状況の確認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状況ヒヤリング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テスト予定実績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テスト状況の確認と</a:t>
                      </a:r>
                    </a:p>
                    <a:p>
                      <a:r>
                        <a:rPr kumimoji="1" lang="ja-JP" altLang="en-US" sz="1200" dirty="0"/>
                        <a:t>状況ヒヤリング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7063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汎用ﾃﾞｰﾀ出力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(Excel</a:t>
                      </a:r>
                      <a:r>
                        <a:rPr kumimoji="1" lang="ja-JP" altLang="en-US" sz="1200" dirty="0"/>
                        <a:t>出力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品質状況レポート作成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76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9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7D4BE-4E3B-4B12-8EA2-0E8BAF6B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QCDK</a:t>
            </a:r>
            <a:r>
              <a:rPr lang="ja-JP" altLang="en-US" dirty="0"/>
              <a:t>に対応する開発ツールの整理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19E0C2-0B7B-4B90-A014-5E8C46FDF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74" y="574591"/>
            <a:ext cx="11880000" cy="719138"/>
          </a:xfrm>
        </p:spPr>
        <p:txBody>
          <a:bodyPr/>
          <a:lstStyle/>
          <a:p>
            <a:r>
              <a:rPr lang="en-US" altLang="ja-JP" dirty="0"/>
              <a:t>SI</a:t>
            </a:r>
            <a:r>
              <a:rPr lang="ja-JP" altLang="en-US" dirty="0"/>
              <a:t>社のパッケージ開発（製品バージョンアップ開発）の例</a:t>
            </a:r>
          </a:p>
          <a:p>
            <a:endParaRPr kumimoji="1"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295C84C-5F14-401E-AE6A-6AD9832E2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9454"/>
              </p:ext>
            </p:extLst>
          </p:nvPr>
        </p:nvGraphicFramePr>
        <p:xfrm>
          <a:off x="69748" y="941530"/>
          <a:ext cx="12049927" cy="3670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42">
                  <a:extLst>
                    <a:ext uri="{9D8B030D-6E8A-4147-A177-3AD203B41FA5}">
                      <a16:colId xmlns:a16="http://schemas.microsoft.com/office/drawing/2014/main" val="7091617"/>
                    </a:ext>
                  </a:extLst>
                </a:gridCol>
                <a:gridCol w="309966">
                  <a:extLst>
                    <a:ext uri="{9D8B030D-6E8A-4147-A177-3AD203B41FA5}">
                      <a16:colId xmlns:a16="http://schemas.microsoft.com/office/drawing/2014/main" val="2678549247"/>
                    </a:ext>
                  </a:extLst>
                </a:gridCol>
                <a:gridCol w="1216617">
                  <a:extLst>
                    <a:ext uri="{9D8B030D-6E8A-4147-A177-3AD203B41FA5}">
                      <a16:colId xmlns:a16="http://schemas.microsoft.com/office/drawing/2014/main" val="2973679605"/>
                    </a:ext>
                  </a:extLst>
                </a:gridCol>
                <a:gridCol w="2355742">
                  <a:extLst>
                    <a:ext uri="{9D8B030D-6E8A-4147-A177-3AD203B41FA5}">
                      <a16:colId xmlns:a16="http://schemas.microsoft.com/office/drawing/2014/main" val="3695649315"/>
                    </a:ext>
                  </a:extLst>
                </a:gridCol>
                <a:gridCol w="991892">
                  <a:extLst>
                    <a:ext uri="{9D8B030D-6E8A-4147-A177-3AD203B41FA5}">
                      <a16:colId xmlns:a16="http://schemas.microsoft.com/office/drawing/2014/main" val="3957065380"/>
                    </a:ext>
                  </a:extLst>
                </a:gridCol>
                <a:gridCol w="2650210">
                  <a:extLst>
                    <a:ext uri="{9D8B030D-6E8A-4147-A177-3AD203B41FA5}">
                      <a16:colId xmlns:a16="http://schemas.microsoft.com/office/drawing/2014/main" val="44270819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19665747"/>
                    </a:ext>
                  </a:extLst>
                </a:gridCol>
                <a:gridCol w="906651">
                  <a:extLst>
                    <a:ext uri="{9D8B030D-6E8A-4147-A177-3AD203B41FA5}">
                      <a16:colId xmlns:a16="http://schemas.microsoft.com/office/drawing/2014/main" val="3136477141"/>
                    </a:ext>
                  </a:extLst>
                </a:gridCol>
                <a:gridCol w="1100379">
                  <a:extLst>
                    <a:ext uri="{9D8B030D-6E8A-4147-A177-3AD203B41FA5}">
                      <a16:colId xmlns:a16="http://schemas.microsoft.com/office/drawing/2014/main" val="394062118"/>
                    </a:ext>
                  </a:extLst>
                </a:gridCol>
                <a:gridCol w="1123628">
                  <a:extLst>
                    <a:ext uri="{9D8B030D-6E8A-4147-A177-3AD203B41FA5}">
                      <a16:colId xmlns:a16="http://schemas.microsoft.com/office/drawing/2014/main" val="4069214050"/>
                    </a:ext>
                  </a:extLst>
                </a:gridCol>
              </a:tblGrid>
              <a:tr h="184371"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ｻｲｸﾙ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担当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C:</a:t>
                      </a:r>
                      <a:r>
                        <a:rPr kumimoji="1" lang="ja-JP" altLang="en-US" sz="1600" dirty="0"/>
                        <a:t>コスト管理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D:</a:t>
                      </a:r>
                      <a:r>
                        <a:rPr kumimoji="1" lang="ja-JP" altLang="en-US" sz="1600" dirty="0"/>
                        <a:t>進捗管理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Q:</a:t>
                      </a:r>
                      <a:r>
                        <a:rPr kumimoji="1" lang="ja-JP" altLang="en-US" sz="1600" dirty="0"/>
                        <a:t>品質管理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K:</a:t>
                      </a:r>
                      <a:r>
                        <a:rPr kumimoji="1" lang="ja-JP" altLang="en-US" sz="1600" dirty="0"/>
                        <a:t>課題管理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65136"/>
                  </a:ext>
                </a:extLst>
              </a:tr>
              <a:tr h="184371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2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02206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kumimoji="1" lang="ja-JP" altLang="en-US" sz="1200" dirty="0"/>
                        <a:t>月次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経営会議向け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PL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実行予算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別採算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予算変更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ｺｽﾄﾍﾞｰｽﾗｲﾝ見直し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月次締め処理後の進捗状況を記載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000306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/>
                        <a:t>PM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実行予算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別採算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予算変更承認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予算見直しの確認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Teams</a:t>
                      </a:r>
                      <a:r>
                        <a:rPr kumimoji="1" lang="ja-JP" altLang="en-US" sz="1200" dirty="0"/>
                        <a:t>＆</a:t>
                      </a:r>
                      <a:r>
                        <a:rPr kumimoji="1" lang="en-US" altLang="ja-JP" sz="1200" dirty="0"/>
                        <a:t>Excel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PL</a:t>
                      </a:r>
                      <a:r>
                        <a:rPr kumimoji="1" lang="ja-JP" altLang="en-US" sz="1200" dirty="0"/>
                        <a:t>からの進捗報告をもとに</a:t>
                      </a:r>
                      <a:r>
                        <a:rPr kumimoji="1" lang="en-US" altLang="ja-JP" sz="1200" dirty="0"/>
                        <a:t>Excel</a:t>
                      </a:r>
                      <a:r>
                        <a:rPr kumimoji="1" lang="ja-JP" altLang="en-US" sz="1200" dirty="0"/>
                        <a:t>に経営会議に向けた要注意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の状況を記載して報告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の報告に集約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の報告に集約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8811"/>
                  </a:ext>
                </a:extLst>
              </a:tr>
              <a:tr h="4088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74713"/>
                  </a:ext>
                </a:extLst>
              </a:tr>
              <a:tr h="1508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PMO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Teams</a:t>
                      </a:r>
                      <a:r>
                        <a:rPr kumimoji="1" lang="ja-JP" altLang="en-US" sz="1200" dirty="0"/>
                        <a:t>＆</a:t>
                      </a:r>
                      <a:r>
                        <a:rPr kumimoji="1" lang="en-US" altLang="ja-JP" sz="1200" dirty="0"/>
                        <a:t>Excel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PM</a:t>
                      </a:r>
                      <a:r>
                        <a:rPr kumimoji="1" lang="ja-JP" altLang="en-US" sz="1200" dirty="0"/>
                        <a:t>からの進捗報告をもとに要注意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の状況確認・ヒヤリング</a:t>
                      </a:r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の報告に集約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要注意</a:t>
                      </a:r>
                      <a:r>
                        <a:rPr kumimoji="1" lang="en-US" altLang="ja-JP" sz="1200" dirty="0"/>
                        <a:t>PJ</a:t>
                      </a:r>
                      <a:r>
                        <a:rPr kumimoji="1" lang="ja-JP" altLang="en-US" sz="1200" dirty="0"/>
                        <a:t>の報告に集約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65587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経営層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/>
                        <a:t>PowerBI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部門予算に対する売上と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コスト見通しの報告を確認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/>
                        <a:t>PowerBI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部門予算に対する売上と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コスト見通しの報告を確認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13539"/>
                  </a:ext>
                </a:extLst>
              </a:tr>
              <a:tr h="2514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Teams</a:t>
                      </a:r>
                      <a:r>
                        <a:rPr kumimoji="1" lang="ja-JP" altLang="en-US" sz="1200" dirty="0"/>
                        <a:t>＆</a:t>
                      </a:r>
                      <a:r>
                        <a:rPr kumimoji="1" lang="en-US" altLang="ja-JP" sz="1200" dirty="0"/>
                        <a:t>Excel</a:t>
                      </a:r>
                    </a:p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進捗報告からコスト状況を確認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Teams</a:t>
                      </a:r>
                      <a:r>
                        <a:rPr kumimoji="1" lang="ja-JP" altLang="en-US" sz="1200" dirty="0"/>
                        <a:t>＆</a:t>
                      </a:r>
                      <a:r>
                        <a:rPr kumimoji="1" lang="en-US" altLang="ja-JP" sz="1200" dirty="0"/>
                        <a:t>Excel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進捗報告から開発進捗状況を確認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0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55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40109-8DCC-F95D-035D-177CF91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</a:t>
            </a:r>
            <a:r>
              <a:rPr kumimoji="1" lang="ja-JP" altLang="en-US" dirty="0"/>
              <a:t>社におけるプロジェクト管理機能の活用例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1EE9010-F374-4F78-09F8-FF850FED8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451"/>
              </p:ext>
            </p:extLst>
          </p:nvPr>
        </p:nvGraphicFramePr>
        <p:xfrm>
          <a:off x="155999" y="704167"/>
          <a:ext cx="1177106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671229306"/>
                    </a:ext>
                  </a:extLst>
                </a:gridCol>
                <a:gridCol w="1257618">
                  <a:extLst>
                    <a:ext uri="{9D8B030D-6E8A-4147-A177-3AD203B41FA5}">
                      <a16:colId xmlns:a16="http://schemas.microsoft.com/office/drawing/2014/main" val="316141508"/>
                    </a:ext>
                  </a:extLst>
                </a:gridCol>
                <a:gridCol w="7577448">
                  <a:extLst>
                    <a:ext uri="{9D8B030D-6E8A-4147-A177-3AD203B41FA5}">
                      <a16:colId xmlns:a16="http://schemas.microsoft.com/office/drawing/2014/main" val="346309040"/>
                    </a:ext>
                  </a:extLst>
                </a:gridCol>
                <a:gridCol w="2568972">
                  <a:extLst>
                    <a:ext uri="{9D8B030D-6E8A-4147-A177-3AD203B41FA5}">
                      <a16:colId xmlns:a16="http://schemas.microsoft.com/office/drawing/2014/main" val="3483266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#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機能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活用例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補足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84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課題管理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全般の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で活用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進行中に発生した開発の問題や課題について登録している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製品開発については、機能要望をバージョンアップ課題として登録している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課題内容によっては、データ出力</a:t>
                      </a:r>
                      <a:r>
                        <a:rPr kumimoji="1" lang="en-US" altLang="ja-JP" sz="1600" dirty="0"/>
                        <a:t>(Excel)</a:t>
                      </a:r>
                      <a:r>
                        <a:rPr kumimoji="1" lang="ja-JP" altLang="en-US" sz="1600" dirty="0"/>
                        <a:t>して、お客様と課題共有している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47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障害管理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開発系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にて活用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開発時における不具合発生を登録している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製品開発については</a:t>
                      </a:r>
                      <a:r>
                        <a:rPr kumimoji="1" lang="en-US" altLang="ja-JP" sz="1600" dirty="0" err="1"/>
                        <a:t>DevOPS</a:t>
                      </a:r>
                      <a:r>
                        <a:rPr kumimoji="1" lang="ja-JP" altLang="en-US" sz="1600" dirty="0"/>
                        <a:t>にてバグ管理を行い、</a:t>
                      </a:r>
                      <a:r>
                        <a:rPr kumimoji="1" lang="en-US" altLang="ja-JP" sz="1600" dirty="0"/>
                        <a:t>OBPM</a:t>
                      </a:r>
                      <a:r>
                        <a:rPr kumimoji="1" lang="ja-JP" altLang="en-US" sz="1600" dirty="0"/>
                        <a:t>へ障害取込みにてバグ発生状況を反映させて進捗報告（品質報告）を行っている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請負開発については</a:t>
                      </a:r>
                      <a:r>
                        <a:rPr kumimoji="1" lang="en-US" altLang="ja-JP" sz="1600" dirty="0" err="1"/>
                        <a:t>DevOPS</a:t>
                      </a:r>
                      <a:r>
                        <a:rPr kumimoji="1" lang="ja-JP" altLang="en-US" sz="1600" dirty="0"/>
                        <a:t>を使わず、</a:t>
                      </a:r>
                      <a:r>
                        <a:rPr kumimoji="1" lang="en-US" altLang="ja-JP" sz="1600" dirty="0"/>
                        <a:t>OBPM</a:t>
                      </a:r>
                      <a:r>
                        <a:rPr kumimoji="1" lang="ja-JP" altLang="en-US" sz="1600" dirty="0"/>
                        <a:t>で障害管理を行っている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8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リスク管理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主に開発系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にて活用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見積・スケジュール作成の際、リスクとして織り込んでおくべきことを記載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ドメインにて予め登録されているものを活用して、個々の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で関連するリスクをピックアップしている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見積会議やキックオフ等に関係者を入れて、回避や対策についてレビューを実施している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59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79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40109-8DCC-F95D-035D-177CF91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</a:t>
            </a:r>
            <a:r>
              <a:rPr kumimoji="1" lang="ja-JP" altLang="en-US" dirty="0"/>
              <a:t>社におけるプロジェクト管理機能の活用例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1EE9010-F374-4F78-09F8-FF850FED8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83016"/>
              </p:ext>
            </p:extLst>
          </p:nvPr>
        </p:nvGraphicFramePr>
        <p:xfrm>
          <a:off x="101291" y="774505"/>
          <a:ext cx="11793724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464">
                  <a:extLst>
                    <a:ext uri="{9D8B030D-6E8A-4147-A177-3AD203B41FA5}">
                      <a16:colId xmlns:a16="http://schemas.microsoft.com/office/drawing/2014/main" val="2671229306"/>
                    </a:ext>
                  </a:extLst>
                </a:gridCol>
                <a:gridCol w="1611580">
                  <a:extLst>
                    <a:ext uri="{9D8B030D-6E8A-4147-A177-3AD203B41FA5}">
                      <a16:colId xmlns:a16="http://schemas.microsoft.com/office/drawing/2014/main" val="316141508"/>
                    </a:ext>
                  </a:extLst>
                </a:gridCol>
                <a:gridCol w="7338663">
                  <a:extLst>
                    <a:ext uri="{9D8B030D-6E8A-4147-A177-3AD203B41FA5}">
                      <a16:colId xmlns:a16="http://schemas.microsoft.com/office/drawing/2014/main" val="346309040"/>
                    </a:ext>
                  </a:extLst>
                </a:gridCol>
                <a:gridCol w="2488017">
                  <a:extLst>
                    <a:ext uri="{9D8B030D-6E8A-4147-A177-3AD203B41FA5}">
                      <a16:colId xmlns:a16="http://schemas.microsoft.com/office/drawing/2014/main" val="3483266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#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機能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活用例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補足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84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問合せ管理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導入支援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にて活用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お客様からの</a:t>
                      </a:r>
                      <a:r>
                        <a:rPr kumimoji="1" lang="en-US" altLang="ja-JP" sz="1600" dirty="0"/>
                        <a:t>OBPM</a:t>
                      </a:r>
                      <a:r>
                        <a:rPr kumimoji="1" lang="ja-JP" altLang="en-US" sz="1600" dirty="0"/>
                        <a:t>導入支援中における質問について管理している</a:t>
                      </a:r>
                      <a:br>
                        <a:rPr kumimoji="1" lang="en-US" altLang="ja-JP" sz="1600" dirty="0"/>
                      </a:br>
                      <a:r>
                        <a:rPr kumimoji="1" lang="en-US" altLang="ja-JP" sz="1600" dirty="0"/>
                        <a:t>SI</a:t>
                      </a:r>
                      <a:r>
                        <a:rPr kumimoji="1" lang="ja-JP" altLang="en-US" sz="1600" dirty="0"/>
                        <a:t>保守</a:t>
                      </a:r>
                      <a:r>
                        <a:rPr kumimoji="1" lang="en-US" altLang="ja-JP" sz="1600" dirty="0"/>
                        <a:t>ID</a:t>
                      </a:r>
                      <a:r>
                        <a:rPr kumimoji="1" lang="ja-JP" altLang="en-US" sz="1600" dirty="0"/>
                        <a:t>（顧客ユーザ）を作り、お客様</a:t>
                      </a:r>
                      <a:r>
                        <a:rPr kumimoji="1" lang="en-US" altLang="ja-JP" sz="1600" dirty="0"/>
                        <a:t>OBPM</a:t>
                      </a:r>
                      <a:r>
                        <a:rPr kumimoji="1" lang="ja-JP" altLang="en-US" sz="1600" dirty="0"/>
                        <a:t>クラウドへログインして、お客様からの問合せ対応を実施している（質問・回答管理を利用するケースもある）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QAAQA</a:t>
                      </a:r>
                      <a:r>
                        <a:rPr kumimoji="1" lang="ja-JP" altLang="en-US" sz="1600" dirty="0"/>
                        <a:t>の管理が可能なため、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つの質問から掘り下げた確認やチャット感覚で情報のやり取り・共有を行っている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40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質問・回答管理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製品保守</a:t>
                      </a:r>
                      <a:r>
                        <a:rPr kumimoji="1" lang="en-US" altLang="ja-JP" sz="1600" dirty="0"/>
                        <a:t>PJ</a:t>
                      </a:r>
                      <a:r>
                        <a:rPr kumimoji="1" lang="ja-JP" altLang="en-US" sz="1600" dirty="0"/>
                        <a:t>にて活用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お客様からの</a:t>
                      </a:r>
                      <a:r>
                        <a:rPr kumimoji="1" lang="en-US" altLang="ja-JP" sz="1600" dirty="0"/>
                        <a:t>OBPM</a:t>
                      </a:r>
                      <a:r>
                        <a:rPr kumimoji="1" lang="ja-JP" altLang="en-US" sz="1600" dirty="0"/>
                        <a:t>機能に関する問い合わせを管理している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件・</a:t>
                      </a:r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票として登録を行い、インシデント管理や分析などに活用している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QA</a:t>
                      </a:r>
                      <a:r>
                        <a:rPr kumimoji="1" lang="ja-JP" altLang="en-US" sz="1600" dirty="0"/>
                        <a:t>が派生する場合は、関連元質問として別票管理している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結果、製品バグであることが判明したらならば、障害票を起票して、関連障害と紐づけている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600" dirty="0"/>
                        <a:t>機能要望については製品課題として、課題管理へ起票している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08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44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669069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コーポレート_2020042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1BE"/>
      </a:accent1>
      <a:accent2>
        <a:srgbClr val="1379BF"/>
      </a:accent2>
      <a:accent3>
        <a:srgbClr val="2682BF"/>
      </a:accent3>
      <a:accent4>
        <a:srgbClr val="388ABF"/>
      </a:accent4>
      <a:accent5>
        <a:srgbClr val="4D91BF"/>
      </a:accent5>
      <a:accent6>
        <a:srgbClr val="BFBFBF"/>
      </a:accent6>
      <a:hlink>
        <a:srgbClr val="E51373"/>
      </a:hlink>
      <a:folHlink>
        <a:srgbClr val="9F1373"/>
      </a:folHlink>
    </a:clrScheme>
    <a:fontScheme name="游ゴシック">
      <a:majorFont>
        <a:latin typeface="游ゴシック Medium"/>
        <a:ea typeface="游ゴシック Medium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accent2"/>
          </a:solidFill>
        </a:ln>
      </a:spPr>
      <a:bodyPr lIns="36000" tIns="36000" rIns="36000" bIns="36000" rtlCol="0" anchor="ctr">
        <a:noAutofit/>
      </a:bodyPr>
      <a:lstStyle>
        <a:defPPr algn="ctr">
          <a:defRPr kumimoji="1" dirty="0" smtClean="0">
            <a:latin typeface="+mn-ea"/>
            <a:ea typeface="+mn-ea"/>
          </a:defRPr>
        </a:defPPr>
      </a:lstStyle>
    </a:spDef>
    <a:lnDef>
      <a:spPr>
        <a:ln w="25400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 algn="l">
          <a:defRPr kumimoji="1" dirty="0" smtClean="0">
            <a:latin typeface="+mn-ea"/>
            <a:ea typeface="+mn-ea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コーポレート_16-9_20200511.pptx" id="{8C7DD10B-643F-4422-BACC-DF80090B5110}" vid="{7F8FA2E4-5ADB-48EF-9DBD-4B11B8134139}"/>
    </a:ext>
  </a:extLst>
</a:theme>
</file>

<file path=ppt/theme/theme2.xml><?xml version="1.0" encoding="utf-8"?>
<a:theme xmlns:a="http://schemas.openxmlformats.org/drawingml/2006/main" name="2_デザインの設定">
  <a:themeElements>
    <a:clrScheme name="コーポレート_2020042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1BE"/>
      </a:accent1>
      <a:accent2>
        <a:srgbClr val="1379BF"/>
      </a:accent2>
      <a:accent3>
        <a:srgbClr val="2682BF"/>
      </a:accent3>
      <a:accent4>
        <a:srgbClr val="388ABF"/>
      </a:accent4>
      <a:accent5>
        <a:srgbClr val="4D91BF"/>
      </a:accent5>
      <a:accent6>
        <a:srgbClr val="BFBFBF"/>
      </a:accent6>
      <a:hlink>
        <a:srgbClr val="E51373"/>
      </a:hlink>
      <a:folHlink>
        <a:srgbClr val="9F1373"/>
      </a:folHlink>
    </a:clrScheme>
    <a:fontScheme name="游ゴシック">
      <a:majorFont>
        <a:latin typeface="游ゴシック Medium"/>
        <a:ea typeface="游ゴシック Medium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accent2"/>
          </a:solidFill>
        </a:ln>
      </a:spPr>
      <a:bodyPr lIns="36000" tIns="36000" rIns="36000" bIns="36000" rtlCol="0" anchor="ctr">
        <a:noAutofit/>
      </a:bodyPr>
      <a:lstStyle>
        <a:defPPr algn="ctr">
          <a:defRPr kumimoji="1" dirty="0" smtClean="0">
            <a:latin typeface="+mn-ea"/>
            <a:ea typeface="+mn-ea"/>
          </a:defRPr>
        </a:defPPr>
      </a:lstStyle>
    </a:spDef>
    <a:lnDef>
      <a:spPr>
        <a:ln w="25400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 algn="l">
          <a:defRPr kumimoji="1" dirty="0" smtClean="0">
            <a:latin typeface="+mn-ea"/>
            <a:ea typeface="+mn-ea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コーポレート_16-9_20200511.pptx" id="{8C7DD10B-643F-4422-BACC-DF80090B5110}" vid="{D0B6322A-4345-4448-AA8F-715BE082A33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672a17-45e2-44de-a139-f1cfe4487a56">
      <Terms xmlns="http://schemas.microsoft.com/office/infopath/2007/PartnerControls"/>
    </lcf76f155ced4ddcb4097134ff3c332f>
    <TaxCatchAll xmlns="d91a0420-36fc-4b4b-a26d-9f7caec1908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AB0A5BDFCAEF24684BC64C0642F644D" ma:contentTypeVersion="15" ma:contentTypeDescription="新しいドキュメントを作成します。" ma:contentTypeScope="" ma:versionID="566643677f80b178b12d3eb4f5f66402">
  <xsd:schema xmlns:xsd="http://www.w3.org/2001/XMLSchema" xmlns:xs="http://www.w3.org/2001/XMLSchema" xmlns:p="http://schemas.microsoft.com/office/2006/metadata/properties" xmlns:ns2="0f672a17-45e2-44de-a139-f1cfe4487a56" xmlns:ns3="d91a0420-36fc-4b4b-a26d-9f7caec19085" targetNamespace="http://schemas.microsoft.com/office/2006/metadata/properties" ma:root="true" ma:fieldsID="45aa7bc593fe0971e85d9368724dc1a4" ns2:_="" ns3:_="">
    <xsd:import namespace="0f672a17-45e2-44de-a139-f1cfe4487a56"/>
    <xsd:import namespace="d91a0420-36fc-4b4b-a26d-9f7caec190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72a17-45e2-44de-a139-f1cfe4487a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f3844f23-46d5-4906-9724-4635bd4bc9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a0420-36fc-4b4b-a26d-9f7caec19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00c0ae-c4ec-4489-b64a-087a2eb94227}" ma:internalName="TaxCatchAll" ma:showField="CatchAllData" ma:web="d91a0420-36fc-4b4b-a26d-9f7caec190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2A9EB2-D2F8-45EE-A41A-620260E276C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15e3aca-2b0e-420f-96b4-6523dfe54a1c"/>
    <ds:schemaRef ds:uri="dd97e9ae-6842-47a3-8156-4b671a612c2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36b92b8e-3388-4146-b058-e2dc0db64d85"/>
    <ds:schemaRef ds:uri="e7ee97c7-ef9b-4016-af9e-e632d8337502"/>
  </ds:schemaRefs>
</ds:datastoreItem>
</file>

<file path=customXml/itemProps2.xml><?xml version="1.0" encoding="utf-8"?>
<ds:datastoreItem xmlns:ds="http://schemas.openxmlformats.org/officeDocument/2006/customXml" ds:itemID="{8E0BE324-993C-407E-9899-C1C458E2FC47}"/>
</file>

<file path=customXml/itemProps3.xml><?xml version="1.0" encoding="utf-8"?>
<ds:datastoreItem xmlns:ds="http://schemas.openxmlformats.org/officeDocument/2006/customXml" ds:itemID="{39310F47-CA38-46E4-85BA-18E47D204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20年11月度経営会議ディスカッション</Template>
  <TotalTime>1815</TotalTime>
  <Words>1265</Words>
  <Application>Microsoft Office PowerPoint</Application>
  <PresentationFormat>ワイド画面</PresentationFormat>
  <Paragraphs>312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HGP創英角ｺﾞｼｯｸUB</vt:lpstr>
      <vt:lpstr>游ゴシック</vt:lpstr>
      <vt:lpstr>Arial</vt:lpstr>
      <vt:lpstr>Bell MT</vt:lpstr>
      <vt:lpstr>Calibri</vt:lpstr>
      <vt:lpstr>3_デザインの設定</vt:lpstr>
      <vt:lpstr>2_デザインの設定</vt:lpstr>
      <vt:lpstr>OBPMを活用したSI社プロジェクト管理の例</vt:lpstr>
      <vt:lpstr>SI社におけるパッケージ開発のシステム全体図</vt:lpstr>
      <vt:lpstr>QCDKに対応する開発ツールの整理</vt:lpstr>
      <vt:lpstr>QCDKに対応する開発ツールの整理</vt:lpstr>
      <vt:lpstr>QCDKに対応する開発ツールの整理</vt:lpstr>
      <vt:lpstr>SI社におけるプロジェクト管理機能の活用例</vt:lpstr>
      <vt:lpstr>SI社におけるプロジェクト管理機能の活用例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社内システムに対するリモートアクセスの改善について</dc:title>
  <dc:creator>Akao Shinya</dc:creator>
  <cp:lastModifiedBy>Katou Yoshifumi</cp:lastModifiedBy>
  <cp:revision>152</cp:revision>
  <dcterms:created xsi:type="dcterms:W3CDTF">2020-11-11T05:24:12Z</dcterms:created>
  <dcterms:modified xsi:type="dcterms:W3CDTF">2024-06-11T07:50:35Z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0x010100C26779188CE0FF44B9D21A598D90DC15</vt:lpwstr>
  </property>
  <property fmtid="{D5CDD505-2E9C-101B-9397-08002B2CF9AE}" pid="3" name="Order">
    <vt:r8>11783600</vt:r8>
  </property>
</Properties>
</file>