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handoutMasterIdLst>
    <p:handoutMasterId r:id="rId24"/>
  </p:handoutMasterIdLst>
  <p:sldIdLst>
    <p:sldId id="256" r:id="rId5"/>
    <p:sldId id="275" r:id="rId6"/>
    <p:sldId id="258" r:id="rId7"/>
    <p:sldId id="257" r:id="rId8"/>
    <p:sldId id="259" r:id="rId9"/>
    <p:sldId id="262" r:id="rId10"/>
    <p:sldId id="263" r:id="rId11"/>
    <p:sldId id="264" r:id="rId12"/>
    <p:sldId id="265" r:id="rId13"/>
    <p:sldId id="266" r:id="rId14"/>
    <p:sldId id="267" r:id="rId15"/>
    <p:sldId id="268" r:id="rId16"/>
    <p:sldId id="269" r:id="rId17"/>
    <p:sldId id="270" r:id="rId18"/>
    <p:sldId id="271" r:id="rId19"/>
    <p:sldId id="276" r:id="rId20"/>
    <p:sldId id="273" r:id="rId21"/>
    <p:sldId id="274" r:id="rId22"/>
    <p:sldId id="26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showGuides="1">
      <p:cViewPr varScale="1">
        <p:scale>
          <a:sx n="53" d="100"/>
          <a:sy n="53" d="100"/>
        </p:scale>
        <p:origin x="86" y="610"/>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2025/12/10</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slide" Target="slide10.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2.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18.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slide" Target="slide1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a:xfrm>
            <a:off x="707289" y="3111681"/>
            <a:ext cx="10800000" cy="1440000"/>
          </a:xfrm>
        </p:spPr>
        <p:txBody>
          <a:bodyPr/>
          <a:lstStyle/>
          <a:p>
            <a:r>
              <a:rPr lang="ja-JP" altLang="en-US" dirty="0"/>
              <a:t>プロジェクトの立ち上げ</a:t>
            </a:r>
            <a:endParaRPr kumimoji="1" lang="ja-JP" altLang="en-US" dirty="0"/>
          </a:p>
        </p:txBody>
      </p:sp>
      <p:pic>
        <p:nvPicPr>
          <p:cNvPr id="4" name="図 3">
            <a:extLst>
              <a:ext uri="{FF2B5EF4-FFF2-40B4-BE49-F238E27FC236}">
                <a16:creationId xmlns:a16="http://schemas.microsoft.com/office/drawing/2014/main" id="{CC13E172-242A-4155-80B4-5F2BEB1176D9}"/>
              </a:ext>
            </a:extLst>
          </p:cNvPr>
          <p:cNvPicPr>
            <a:picLocks noChangeAspect="1"/>
          </p:cNvPicPr>
          <p:nvPr/>
        </p:nvPicPr>
        <p:blipFill>
          <a:blip r:embed="rId2"/>
          <a:stretch>
            <a:fillRect/>
          </a:stretch>
        </p:blipFill>
        <p:spPr>
          <a:xfrm>
            <a:off x="3106914" y="1629396"/>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0A100D2-D037-5526-5AB5-0B866C3DC45F}"/>
              </a:ext>
            </a:extLst>
          </p:cNvPr>
          <p:cNvPicPr>
            <a:picLocks/>
          </p:cNvPicPr>
          <p:nvPr/>
        </p:nvPicPr>
        <p:blipFill>
          <a:blip r:embed="rId2"/>
          <a:stretch>
            <a:fillRect/>
          </a:stretch>
        </p:blipFill>
        <p:spPr>
          <a:xfrm>
            <a:off x="144000" y="1080000"/>
            <a:ext cx="7783011" cy="5149362"/>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6" name="コンテンツ プレースホルダ 6"/>
          <p:cNvSpPr txBox="1">
            <a:spLocks/>
          </p:cNvSpPr>
          <p:nvPr/>
        </p:nvSpPr>
        <p:spPr>
          <a:xfrm>
            <a:off x="8056800" y="849599"/>
            <a:ext cx="4032000" cy="5472000"/>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「入力切替」ラジオボタンをクリックすると、「担当者</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工程」ごとや、「工程</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担当者」ごとに計画工数を入力する事が出来ます。また、入力枠が狭い場合は「スケジュール</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工程」ボタンを押す事で、画面上部に表示されている「工程別スケジュール」の表示</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非表示を切り替える事が出来ます。</a:t>
            </a:r>
            <a:endParaRPr lang="en-US" altLang="ja-JP" sz="1200" kern="0" dirty="0">
              <a:latin typeface="Meiryo UI" panose="020B0604030504040204" pitchFamily="50" charset="-128"/>
              <a:ea typeface="Meiryo UI" panose="020B0604030504040204" pitchFamily="50" charset="-128"/>
            </a:endParaRPr>
          </a:p>
          <a:p>
            <a:pPr marL="182563" indent="-182563"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入力切替をしなくても</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画面から直接工数を入力することでもできます。その場合、以下のルールに従って自動的に工数が割り当てられます。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ⅰ</a:t>
            </a:r>
            <a:r>
              <a:rPr lang="ja-JP" altLang="en-US" sz="1200" kern="0" dirty="0">
                <a:latin typeface="Meiryo UI" panose="020B0604030504040204" pitchFamily="50" charset="-128"/>
                <a:ea typeface="Meiryo UI" panose="020B0604030504040204" pitchFamily="50" charset="-128"/>
              </a:rPr>
              <a:t>）予定期間が最大日数の工程</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ⅱ</a:t>
            </a:r>
            <a:r>
              <a:rPr lang="ja-JP" altLang="en-US" sz="1200" kern="0" dirty="0">
                <a:latin typeface="Meiryo UI" panose="020B0604030504040204" pitchFamily="50" charset="-128"/>
                <a:ea typeface="Meiryo UI" panose="020B0604030504040204" pitchFamily="50" charset="-128"/>
              </a:rPr>
              <a:t>）項番（</a:t>
            </a:r>
            <a:r>
              <a:rPr lang="en-US" altLang="ja-JP" sz="1200" kern="0" dirty="0">
                <a:latin typeface="Meiryo UI" panose="020B0604030504040204" pitchFamily="50" charset="-128"/>
                <a:ea typeface="Meiryo UI" panose="020B0604030504040204" pitchFamily="50" charset="-128"/>
              </a:rPr>
              <a:t>ⅰ</a:t>
            </a:r>
            <a:r>
              <a:rPr lang="ja-JP" altLang="en-US" sz="1200" kern="0" dirty="0">
                <a:latin typeface="Meiryo UI" panose="020B0604030504040204" pitchFamily="50" charset="-128"/>
                <a:ea typeface="Meiryo UI" panose="020B0604030504040204" pitchFamily="50" charset="-128"/>
              </a:rPr>
              <a:t>）の工程が複数ある場合、</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　　　　 先行（表示順が上）の工程</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marL="182563" indent="-182563" defTabSz="914400">
              <a:buFont typeface="+mj-lt"/>
              <a:buAutoNum type="arabicPeriod" startAt="2"/>
            </a:pPr>
            <a:r>
              <a:rPr lang="ja-JP" altLang="en-US" sz="1200" kern="0" dirty="0">
                <a:latin typeface="Meiryo UI" panose="020B0604030504040204" pitchFamily="50" charset="-128"/>
                <a:ea typeface="Meiryo UI" panose="020B0604030504040204" pitchFamily="50" charset="-128"/>
              </a:rPr>
              <a:t>　　予定作業工数を月、工程別に入力します。</a:t>
            </a:r>
            <a:endParaRPr lang="en-US" altLang="ja-JP" sz="1200" kern="0" dirty="0">
              <a:latin typeface="Meiryo UI" panose="020B0604030504040204" pitchFamily="50" charset="-128"/>
              <a:ea typeface="Meiryo UI" panose="020B0604030504040204" pitchFamily="50" charset="-128"/>
            </a:endParaRPr>
          </a:p>
        </p:txBody>
      </p:sp>
      <p:sp>
        <p:nvSpPr>
          <p:cNvPr id="7" name="テキスト プレースホルダ 7"/>
          <p:cNvSpPr txBox="1">
            <a:spLocks/>
          </p:cNvSpPr>
          <p:nvPr/>
        </p:nvSpPr>
        <p:spPr>
          <a:xfrm>
            <a:off x="156163" y="578866"/>
            <a:ext cx="7561263" cy="28892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6241470" y="4012592"/>
            <a:ext cx="1406761" cy="25012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円/楕円 13"/>
          <p:cNvSpPr/>
          <p:nvPr/>
        </p:nvSpPr>
        <p:spPr>
          <a:xfrm>
            <a:off x="6028842" y="3880388"/>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1" name="正方形/長方形 10"/>
          <p:cNvSpPr/>
          <p:nvPr/>
        </p:nvSpPr>
        <p:spPr>
          <a:xfrm>
            <a:off x="1249680" y="1732588"/>
            <a:ext cx="6449517" cy="20749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四角形吹き出し 14"/>
          <p:cNvSpPr/>
          <p:nvPr/>
        </p:nvSpPr>
        <p:spPr>
          <a:xfrm>
            <a:off x="3789111" y="1197484"/>
            <a:ext cx="2674138" cy="568058"/>
          </a:xfrm>
          <a:prstGeom prst="wedgeRectCallout">
            <a:avLst>
              <a:gd name="adj1" fmla="val -42180"/>
              <a:gd name="adj2" fmla="val 88330"/>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ガントチャート</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画面（</a:t>
            </a:r>
            <a:r>
              <a:rPr lang="ja-JP" altLang="en-US" sz="1000">
                <a:latin typeface="Meiryo UI" panose="020B0604030504040204" pitchFamily="50" charset="-128"/>
                <a:ea typeface="Meiryo UI" panose="020B0604030504040204" pitchFamily="50" charset="-128"/>
                <a:hlinkClick r:id="rId4" action="ppaction://hlinksldjump"/>
              </a:rPr>
              <a:t>１－３．ガントチャート</a:t>
            </a:r>
            <a:r>
              <a:rPr lang="ja-JP" altLang="en-US" sz="1000">
                <a:latin typeface="Meiryo UI" panose="020B0604030504040204" pitchFamily="50" charset="-128"/>
                <a:ea typeface="Meiryo UI" panose="020B0604030504040204" pitchFamily="50" charset="-128"/>
              </a:rPr>
              <a:t>）で登録したスケジュールが表示されます。</a:t>
            </a:r>
            <a:endParaRPr lang="en-US" altLang="ja-JP" sz="1000">
              <a:latin typeface="Meiryo UI" panose="020B0604030504040204" pitchFamily="50" charset="-128"/>
              <a:ea typeface="Meiryo UI" panose="020B0604030504040204" pitchFamily="50" charset="-128"/>
            </a:endParaRPr>
          </a:p>
        </p:txBody>
      </p:sp>
      <p:sp>
        <p:nvSpPr>
          <p:cNvPr id="19" name="正方形/長方形 18"/>
          <p:cNvSpPr/>
          <p:nvPr/>
        </p:nvSpPr>
        <p:spPr>
          <a:xfrm>
            <a:off x="1445662" y="4847986"/>
            <a:ext cx="1038457" cy="103465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 name="四角形吹き出し 19"/>
          <p:cNvSpPr/>
          <p:nvPr/>
        </p:nvSpPr>
        <p:spPr>
          <a:xfrm>
            <a:off x="2399839" y="5264089"/>
            <a:ext cx="2332779" cy="539145"/>
          </a:xfrm>
          <a:prstGeom prst="wedgeRectCallout">
            <a:avLst>
              <a:gd name="adj1" fmla="val -53063"/>
              <a:gd name="adj2" fmla="val -70918"/>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プロジェクトメンバ登録</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hlinkClick r:id="rId5" action="ppaction://hlinksldjump"/>
              </a:rPr>
              <a:t>１－４．プロジェクトメンバ登録</a:t>
            </a:r>
            <a:r>
              <a:rPr lang="ja-JP" altLang="en-US" sz="1000">
                <a:latin typeface="Meiryo UI" panose="020B0604030504040204" pitchFamily="50" charset="-128"/>
                <a:ea typeface="Meiryo UI" panose="020B0604030504040204" pitchFamily="50" charset="-128"/>
              </a:rPr>
              <a:t>）画面で登録したメンバが表示されます。</a:t>
            </a:r>
            <a:endParaRPr lang="en-US" altLang="ja-JP" sz="1000">
              <a:latin typeface="Meiryo UI" panose="020B0604030504040204" pitchFamily="50" charset="-128"/>
              <a:ea typeface="Meiryo UI" panose="020B0604030504040204" pitchFamily="50" charset="-128"/>
            </a:endParaRPr>
          </a:p>
        </p:txBody>
      </p:sp>
      <p:sp>
        <p:nvSpPr>
          <p:cNvPr id="22" name="正方形/長方形 21"/>
          <p:cNvSpPr/>
          <p:nvPr/>
        </p:nvSpPr>
        <p:spPr>
          <a:xfrm>
            <a:off x="108000" y="3073828"/>
            <a:ext cx="1116000" cy="1625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8" name="正方形/長方形 27"/>
          <p:cNvSpPr/>
          <p:nvPr/>
        </p:nvSpPr>
        <p:spPr>
          <a:xfrm>
            <a:off x="4412853" y="5936828"/>
            <a:ext cx="763209" cy="25012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9" name="円/楕円 13"/>
          <p:cNvSpPr/>
          <p:nvPr/>
        </p:nvSpPr>
        <p:spPr>
          <a:xfrm>
            <a:off x="4231878" y="5882640"/>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3" name="正方形/長方形 2">
            <a:extLst>
              <a:ext uri="{FF2B5EF4-FFF2-40B4-BE49-F238E27FC236}">
                <a16:creationId xmlns:a16="http://schemas.microsoft.com/office/drawing/2014/main" id="{DAB6C107-53D7-4621-87E0-9CAF694970CA}"/>
              </a:ext>
            </a:extLst>
          </p:cNvPr>
          <p:cNvSpPr/>
          <p:nvPr/>
        </p:nvSpPr>
        <p:spPr>
          <a:xfrm>
            <a:off x="144205" y="648000"/>
            <a:ext cx="3416320" cy="369332"/>
          </a:xfrm>
          <a:prstGeom prst="rect">
            <a:avLst/>
          </a:prstGeom>
        </p:spPr>
        <p:txBody>
          <a:bodyPr wrap="none">
            <a:spAutoFit/>
          </a:bodyPr>
          <a:lstStyle/>
          <a:p>
            <a:r>
              <a:rPr lang="ja-JP" altLang="en-US" dirty="0"/>
              <a:t>１－５．リソースヒストグラム</a:t>
            </a:r>
          </a:p>
        </p:txBody>
      </p:sp>
      <p:pic>
        <p:nvPicPr>
          <p:cNvPr id="16" name="図 15">
            <a:extLst>
              <a:ext uri="{FF2B5EF4-FFF2-40B4-BE49-F238E27FC236}">
                <a16:creationId xmlns:a16="http://schemas.microsoft.com/office/drawing/2014/main" id="{515AAF3A-84C9-B57E-0954-E98884592689}"/>
              </a:ext>
            </a:extLst>
          </p:cNvPr>
          <p:cNvPicPr>
            <a:picLocks noChangeAspect="1"/>
          </p:cNvPicPr>
          <p:nvPr/>
        </p:nvPicPr>
        <p:blipFill>
          <a:blip r:embed="rId6"/>
          <a:stretch>
            <a:fillRect/>
          </a:stretch>
        </p:blipFill>
        <p:spPr>
          <a:xfrm>
            <a:off x="7824308" y="4092152"/>
            <a:ext cx="4259692" cy="2343874"/>
          </a:xfrm>
          <a:prstGeom prst="rect">
            <a:avLst/>
          </a:prstGeom>
          <a:ln>
            <a:solidFill>
              <a:schemeClr val="bg1">
                <a:lumMod val="50000"/>
              </a:schemeClr>
            </a:solidFill>
          </a:ln>
        </p:spPr>
      </p:pic>
      <p:sp>
        <p:nvSpPr>
          <p:cNvPr id="21" name="正方形/長方形 20">
            <a:extLst>
              <a:ext uri="{FF2B5EF4-FFF2-40B4-BE49-F238E27FC236}">
                <a16:creationId xmlns:a16="http://schemas.microsoft.com/office/drawing/2014/main" id="{1CD651E1-225D-8310-1C21-DD1103F0DA15}"/>
              </a:ext>
            </a:extLst>
          </p:cNvPr>
          <p:cNvSpPr/>
          <p:nvPr/>
        </p:nvSpPr>
        <p:spPr>
          <a:xfrm>
            <a:off x="7869842" y="4397637"/>
            <a:ext cx="4214158" cy="18317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0" name="円/楕円 25">
            <a:extLst>
              <a:ext uri="{FF2B5EF4-FFF2-40B4-BE49-F238E27FC236}">
                <a16:creationId xmlns:a16="http://schemas.microsoft.com/office/drawing/2014/main" id="{962F74B9-CE27-2F59-7347-2444C952A7CE}"/>
              </a:ext>
            </a:extLst>
          </p:cNvPr>
          <p:cNvSpPr/>
          <p:nvPr/>
        </p:nvSpPr>
        <p:spPr>
          <a:xfrm>
            <a:off x="7717426" y="4290570"/>
            <a:ext cx="152416" cy="15673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Tree>
    <p:extLst>
      <p:ext uri="{BB962C8B-B14F-4D97-AF65-F5344CB8AC3E}">
        <p14:creationId xmlns:p14="http://schemas.microsoft.com/office/powerpoint/2010/main" val="427373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76273B3-DF0F-736A-2B6B-FD73298EDCCA}"/>
              </a:ext>
            </a:extLst>
          </p:cNvPr>
          <p:cNvPicPr>
            <a:picLocks noChangeAspect="1"/>
          </p:cNvPicPr>
          <p:nvPr/>
        </p:nvPicPr>
        <p:blipFill>
          <a:blip r:embed="rId2"/>
          <a:stretch>
            <a:fillRect/>
          </a:stretch>
        </p:blipFill>
        <p:spPr>
          <a:xfrm>
            <a:off x="144000" y="1080000"/>
            <a:ext cx="9830601" cy="5036190"/>
          </a:xfrm>
          <a:prstGeom prst="rect">
            <a:avLst/>
          </a:prstGeom>
          <a:ln>
            <a:solidFill>
              <a:schemeClr val="bg1">
                <a:lumMod val="50000"/>
              </a:schemeClr>
            </a:solidFill>
          </a:ln>
        </p:spPr>
      </p:pic>
      <p:pic>
        <p:nvPicPr>
          <p:cNvPr id="18" name="図 17">
            <a:extLst>
              <a:ext uri="{FF2B5EF4-FFF2-40B4-BE49-F238E27FC236}">
                <a16:creationId xmlns:a16="http://schemas.microsoft.com/office/drawing/2014/main" id="{B68AA113-BFA3-D1BF-4C95-20994709D8BF}"/>
              </a:ext>
            </a:extLst>
          </p:cNvPr>
          <p:cNvPicPr>
            <a:picLocks noChangeAspect="1"/>
          </p:cNvPicPr>
          <p:nvPr/>
        </p:nvPicPr>
        <p:blipFill>
          <a:blip r:embed="rId3"/>
          <a:stretch>
            <a:fillRect/>
          </a:stretch>
        </p:blipFill>
        <p:spPr>
          <a:xfrm>
            <a:off x="5818345" y="2991690"/>
            <a:ext cx="6202680" cy="3188930"/>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テキスト プレースホルダ 7"/>
          <p:cNvSpPr txBox="1">
            <a:spLocks/>
          </p:cNvSpPr>
          <p:nvPr/>
        </p:nvSpPr>
        <p:spPr>
          <a:xfrm>
            <a:off x="156000" y="588888"/>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3279121" y="993077"/>
            <a:ext cx="8100702" cy="7858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リソースヒストグラムを登録することで、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開発メンバアサイン状況</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では部門要員のプロジェクトへのアサイン状況、負荷状況を一覧表示できます。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個人別リソースヒストグラム</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では要員のプロジェクトへのアサイン状況の詳細を表示できます。</a:t>
            </a:r>
            <a:endParaRPr lang="en-US" altLang="ja-JP"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423714" y="4425601"/>
            <a:ext cx="681186" cy="183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0" name="正方形/長方形 9"/>
          <p:cNvSpPr/>
          <p:nvPr/>
        </p:nvSpPr>
        <p:spPr>
          <a:xfrm>
            <a:off x="1679073" y="1394328"/>
            <a:ext cx="1193204" cy="155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1" name="下矢印 10"/>
          <p:cNvSpPr/>
          <p:nvPr/>
        </p:nvSpPr>
        <p:spPr>
          <a:xfrm>
            <a:off x="872037" y="1728501"/>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2" name="四角形吹き出し 11"/>
          <p:cNvSpPr/>
          <p:nvPr/>
        </p:nvSpPr>
        <p:spPr>
          <a:xfrm>
            <a:off x="1232400" y="5952995"/>
            <a:ext cx="3417762" cy="458985"/>
          </a:xfrm>
          <a:prstGeom prst="wedgeRectCallout">
            <a:avLst>
              <a:gd name="adj1" fmla="val -12265"/>
              <a:gd name="adj2" fmla="val -137724"/>
            </a:avLst>
          </a:prstGeom>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a:latin typeface="Meiryo UI" panose="020B0604030504040204" pitchFamily="50" charset="-128"/>
                <a:ea typeface="Meiryo UI" panose="020B0604030504040204" pitchFamily="50" charset="-128"/>
              </a:rPr>
              <a:t>部門要員のアサイン状況、負荷状況を一覧で確認</a:t>
            </a:r>
            <a:endParaRPr lang="ja-JP" altLang="ja-JP" sz="1200">
              <a:latin typeface="Meiryo UI" panose="020B0604030504040204" pitchFamily="50" charset="-128"/>
              <a:ea typeface="Meiryo UI" panose="020B0604030504040204" pitchFamily="50" charset="-128"/>
            </a:endParaRPr>
          </a:p>
        </p:txBody>
      </p:sp>
      <p:sp>
        <p:nvSpPr>
          <p:cNvPr id="13" name="下矢印 12"/>
          <p:cNvSpPr/>
          <p:nvPr/>
        </p:nvSpPr>
        <p:spPr>
          <a:xfrm rot="16200000">
            <a:off x="3576592" y="2889244"/>
            <a:ext cx="720078" cy="3327096"/>
          </a:xfrm>
          <a:prstGeom prst="down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r>
              <a:rPr lang="ja-JP" altLang="en-US" sz="1200">
                <a:latin typeface="Meiryo UI" panose="020B0604030504040204" pitchFamily="50" charset="-128"/>
                <a:ea typeface="Meiryo UI" panose="020B0604030504040204" pitchFamily="50" charset="-128"/>
              </a:rPr>
              <a:t>担当者コードクリック</a:t>
            </a:r>
          </a:p>
        </p:txBody>
      </p:sp>
      <p:sp>
        <p:nvSpPr>
          <p:cNvPr id="9" name="四角形吹き出し 8"/>
          <p:cNvSpPr/>
          <p:nvPr/>
        </p:nvSpPr>
        <p:spPr>
          <a:xfrm>
            <a:off x="7388188" y="3502806"/>
            <a:ext cx="3609625" cy="444745"/>
          </a:xfrm>
          <a:prstGeom prst="wedgeRectCallout">
            <a:avLst>
              <a:gd name="adj1" fmla="val -35651"/>
              <a:gd name="adj2" fmla="val 108683"/>
            </a:avLst>
          </a:prstGeom>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a:latin typeface="Meiryo UI" panose="020B0604030504040204" pitchFamily="50" charset="-128"/>
                <a:ea typeface="Meiryo UI" panose="020B0604030504040204" pitchFamily="50" charset="-128"/>
              </a:rPr>
              <a:t>担当者毎に、プロジェクトへのアサイン・負荷状況を確認</a:t>
            </a:r>
            <a:endParaRPr lang="ja-JP" altLang="ja-JP" sz="120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366F36F-F516-40FC-A41C-B389AD679EB1}"/>
              </a:ext>
            </a:extLst>
          </p:cNvPr>
          <p:cNvSpPr/>
          <p:nvPr/>
        </p:nvSpPr>
        <p:spPr>
          <a:xfrm>
            <a:off x="144000" y="646238"/>
            <a:ext cx="3416320" cy="369332"/>
          </a:xfrm>
          <a:prstGeom prst="rect">
            <a:avLst/>
          </a:prstGeom>
        </p:spPr>
        <p:txBody>
          <a:bodyPr wrap="none">
            <a:spAutoFit/>
          </a:bodyPr>
          <a:lstStyle/>
          <a:p>
            <a:r>
              <a:rPr lang="ja-JP" altLang="en-US" dirty="0"/>
              <a:t>（参考）要員の負荷状況の把握</a:t>
            </a:r>
          </a:p>
        </p:txBody>
      </p:sp>
    </p:spTree>
    <p:extLst>
      <p:ext uri="{BB962C8B-B14F-4D97-AF65-F5344CB8AC3E}">
        <p14:creationId xmlns:p14="http://schemas.microsoft.com/office/powerpoint/2010/main" val="389229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93C1846D-D537-C3B1-9AAF-92B0F9CB5E23}"/>
              </a:ext>
            </a:extLst>
          </p:cNvPr>
          <p:cNvPicPr>
            <a:picLocks noChangeAspect="1"/>
          </p:cNvPicPr>
          <p:nvPr/>
        </p:nvPicPr>
        <p:blipFill>
          <a:blip r:embed="rId2"/>
          <a:stretch>
            <a:fillRect/>
          </a:stretch>
        </p:blipFill>
        <p:spPr>
          <a:xfrm>
            <a:off x="8441436" y="5701093"/>
            <a:ext cx="3695573" cy="347854"/>
          </a:xfrm>
          <a:prstGeom prst="rect">
            <a:avLst/>
          </a:prstGeom>
          <a:ln>
            <a:solidFill>
              <a:schemeClr val="bg1">
                <a:lumMod val="50000"/>
              </a:schemeClr>
            </a:solidFill>
          </a:ln>
        </p:spPr>
      </p:pic>
      <p:pic>
        <p:nvPicPr>
          <p:cNvPr id="5" name="図 4">
            <a:extLst>
              <a:ext uri="{FF2B5EF4-FFF2-40B4-BE49-F238E27FC236}">
                <a16:creationId xmlns:a16="http://schemas.microsoft.com/office/drawing/2014/main" id="{1A929EDE-7FB5-5EDE-0A8D-4DEC5D0CB246}"/>
              </a:ext>
            </a:extLst>
          </p:cNvPr>
          <p:cNvPicPr>
            <a:picLocks noChangeAspect="1"/>
          </p:cNvPicPr>
          <p:nvPr/>
        </p:nvPicPr>
        <p:blipFill>
          <a:blip r:embed="rId3"/>
          <a:stretch>
            <a:fillRect/>
          </a:stretch>
        </p:blipFill>
        <p:spPr>
          <a:xfrm>
            <a:off x="144000" y="1080000"/>
            <a:ext cx="7745940" cy="3312754"/>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A878D1E4-E30E-6ECC-2EEA-DD1708662627}"/>
              </a:ext>
            </a:extLst>
          </p:cNvPr>
          <p:cNvPicPr>
            <a:picLocks noChangeAspect="1"/>
          </p:cNvPicPr>
          <p:nvPr/>
        </p:nvPicPr>
        <p:blipFill>
          <a:blip r:embed="rId4"/>
          <a:srcRect l="16800"/>
          <a:stretch>
            <a:fillRect/>
          </a:stretch>
        </p:blipFill>
        <p:spPr>
          <a:xfrm>
            <a:off x="1636077" y="2547659"/>
            <a:ext cx="6501597" cy="4061384"/>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6" name="コンテンツ プレースホルダ 6"/>
          <p:cNvSpPr txBox="1">
            <a:spLocks/>
          </p:cNvSpPr>
          <p:nvPr/>
        </p:nvSpPr>
        <p:spPr>
          <a:xfrm>
            <a:off x="8056800" y="849600"/>
            <a:ext cx="4032000" cy="4413612"/>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見積管理</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画面で［新規］を押下し、原価見積／実行予算の登録画面を起動します。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画面で登録した工数をもとに見積が自動作成されます。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必要に応じて、その他経費を入力します。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更新します。</a:t>
            </a:r>
            <a:endParaRPr lang="en-US" altLang="ja-JP" sz="1200" kern="0" dirty="0">
              <a:latin typeface="Meiryo UI" panose="020B0604030504040204" pitchFamily="50" charset="-128"/>
              <a:ea typeface="Meiryo UI" panose="020B0604030504040204" pitchFamily="50" charset="-128"/>
            </a:endParaRPr>
          </a:p>
        </p:txBody>
      </p:sp>
      <p:sp>
        <p:nvSpPr>
          <p:cNvPr id="7" name="テキスト プレースホルダ 7"/>
          <p:cNvSpPr txBox="1">
            <a:spLocks/>
          </p:cNvSpPr>
          <p:nvPr/>
        </p:nvSpPr>
        <p:spPr>
          <a:xfrm>
            <a:off x="156000" y="577850"/>
            <a:ext cx="7561263" cy="288925"/>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zh-TW" altLang="en-US" kern="0" dirty="0">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2908418" y="4009853"/>
            <a:ext cx="5107821" cy="152728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正方形/長方形 9"/>
          <p:cNvSpPr/>
          <p:nvPr/>
        </p:nvSpPr>
        <p:spPr>
          <a:xfrm>
            <a:off x="7298507" y="1524300"/>
            <a:ext cx="511993" cy="2324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正方形/長方形 10"/>
          <p:cNvSpPr/>
          <p:nvPr/>
        </p:nvSpPr>
        <p:spPr>
          <a:xfrm>
            <a:off x="10607040" y="5783579"/>
            <a:ext cx="429950" cy="18288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円/楕円 29"/>
          <p:cNvSpPr/>
          <p:nvPr/>
        </p:nvSpPr>
        <p:spPr>
          <a:xfrm>
            <a:off x="7117532" y="1400594"/>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3" name="正方形/長方形 12"/>
          <p:cNvSpPr/>
          <p:nvPr/>
        </p:nvSpPr>
        <p:spPr>
          <a:xfrm>
            <a:off x="7570173" y="6278077"/>
            <a:ext cx="400164" cy="2356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四角形吹き出し 13"/>
          <p:cNvSpPr/>
          <p:nvPr/>
        </p:nvSpPr>
        <p:spPr>
          <a:xfrm>
            <a:off x="8486412" y="4746709"/>
            <a:ext cx="3543970" cy="487937"/>
          </a:xfrm>
          <a:prstGeom prst="wedgeRectCallout">
            <a:avLst>
              <a:gd name="adj1" fmla="val 18268"/>
              <a:gd name="adj2" fmla="val 151603"/>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見積作成後、</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リソースヒストグラム</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を修正した場合には、［リソースヒストグラム再計算］をクリックします。クリックしない限り変更は反映されません。</a:t>
            </a:r>
          </a:p>
        </p:txBody>
      </p:sp>
      <p:sp>
        <p:nvSpPr>
          <p:cNvPr id="15" name="円/楕円 15"/>
          <p:cNvSpPr/>
          <p:nvPr/>
        </p:nvSpPr>
        <p:spPr>
          <a:xfrm>
            <a:off x="7389198" y="6079404"/>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3</a:t>
            </a:r>
            <a:endParaRPr lang="ja-JP" altLang="en-US" sz="800"/>
          </a:p>
        </p:txBody>
      </p:sp>
      <p:sp>
        <p:nvSpPr>
          <p:cNvPr id="18" name="円/楕円 23"/>
          <p:cNvSpPr/>
          <p:nvPr/>
        </p:nvSpPr>
        <p:spPr>
          <a:xfrm>
            <a:off x="2894396" y="3991247"/>
            <a:ext cx="180975"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25" name="下矢印 24"/>
          <p:cNvSpPr/>
          <p:nvPr/>
        </p:nvSpPr>
        <p:spPr>
          <a:xfrm>
            <a:off x="7208019" y="1756717"/>
            <a:ext cx="360363" cy="79094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 name="正方形/長方形 2">
            <a:extLst>
              <a:ext uri="{FF2B5EF4-FFF2-40B4-BE49-F238E27FC236}">
                <a16:creationId xmlns:a16="http://schemas.microsoft.com/office/drawing/2014/main" id="{BE469C3C-7CF5-4295-B022-493F30D3D3BD}"/>
              </a:ext>
            </a:extLst>
          </p:cNvPr>
          <p:cNvSpPr/>
          <p:nvPr/>
        </p:nvSpPr>
        <p:spPr>
          <a:xfrm>
            <a:off x="144000" y="648000"/>
            <a:ext cx="3185487" cy="369332"/>
          </a:xfrm>
          <a:prstGeom prst="rect">
            <a:avLst/>
          </a:prstGeom>
        </p:spPr>
        <p:txBody>
          <a:bodyPr wrap="none">
            <a:spAutoFit/>
          </a:bodyPr>
          <a:lstStyle/>
          <a:p>
            <a:r>
              <a:rPr lang="zh-TW" altLang="en-US" dirty="0"/>
              <a:t>１－６．原価見積／実行予算</a:t>
            </a:r>
          </a:p>
        </p:txBody>
      </p:sp>
      <p:sp>
        <p:nvSpPr>
          <p:cNvPr id="21" name="正方形/長方形 20">
            <a:extLst>
              <a:ext uri="{FF2B5EF4-FFF2-40B4-BE49-F238E27FC236}">
                <a16:creationId xmlns:a16="http://schemas.microsoft.com/office/drawing/2014/main" id="{385F8FE7-1C91-5BFF-DE91-CE6CE3DDAD51}"/>
              </a:ext>
            </a:extLst>
          </p:cNvPr>
          <p:cNvSpPr/>
          <p:nvPr/>
        </p:nvSpPr>
        <p:spPr>
          <a:xfrm flipV="1">
            <a:off x="154782" y="2887494"/>
            <a:ext cx="1188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Tree>
    <p:extLst>
      <p:ext uri="{BB962C8B-B14F-4D97-AF65-F5344CB8AC3E}">
        <p14:creationId xmlns:p14="http://schemas.microsoft.com/office/powerpoint/2010/main" val="72494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E237478A-C471-B9C3-ECF9-6A443B6EDEFE}"/>
              </a:ext>
            </a:extLst>
          </p:cNvPr>
          <p:cNvPicPr>
            <a:picLocks/>
          </p:cNvPicPr>
          <p:nvPr/>
        </p:nvPicPr>
        <p:blipFill>
          <a:blip r:embed="rId2"/>
          <a:stretch>
            <a:fillRect/>
          </a:stretch>
        </p:blipFill>
        <p:spPr>
          <a:xfrm>
            <a:off x="147599" y="2714977"/>
            <a:ext cx="5846880" cy="3748706"/>
          </a:xfrm>
          <a:prstGeom prst="rect">
            <a:avLst/>
          </a:prstGeom>
          <a:ln>
            <a:solidFill>
              <a:schemeClr val="bg1">
                <a:lumMod val="50000"/>
              </a:schemeClr>
            </a:solidFill>
          </a:ln>
        </p:spPr>
      </p:pic>
      <p:pic>
        <p:nvPicPr>
          <p:cNvPr id="5" name="図 4">
            <a:extLst>
              <a:ext uri="{FF2B5EF4-FFF2-40B4-BE49-F238E27FC236}">
                <a16:creationId xmlns:a16="http://schemas.microsoft.com/office/drawing/2014/main" id="{7E3FE897-66F3-FA13-0A10-A912C1D51C04}"/>
              </a:ext>
            </a:extLst>
          </p:cNvPr>
          <p:cNvPicPr>
            <a:picLocks/>
          </p:cNvPicPr>
          <p:nvPr/>
        </p:nvPicPr>
        <p:blipFill>
          <a:blip r:embed="rId3"/>
          <a:stretch>
            <a:fillRect/>
          </a:stretch>
        </p:blipFill>
        <p:spPr>
          <a:xfrm>
            <a:off x="6197523" y="2714977"/>
            <a:ext cx="5834686" cy="3692977"/>
          </a:xfrm>
          <a:prstGeom prst="rect">
            <a:avLst/>
          </a:prstGeom>
          <a:ln>
            <a:solidFill>
              <a:schemeClr val="bg1">
                <a:lumMod val="50000"/>
              </a:schemeClr>
            </a:solidFill>
          </a:ln>
        </p:spPr>
      </p:pic>
      <p:pic>
        <p:nvPicPr>
          <p:cNvPr id="17" name="図 16"/>
          <p:cNvPicPr>
            <a:picLocks noChangeAspect="1"/>
          </p:cNvPicPr>
          <p:nvPr/>
        </p:nvPicPr>
        <p:blipFill>
          <a:blip r:embed="rId4"/>
          <a:stretch>
            <a:fillRect/>
          </a:stretch>
        </p:blipFill>
        <p:spPr>
          <a:xfrm>
            <a:off x="156000" y="2053227"/>
            <a:ext cx="1404663" cy="457519"/>
          </a:xfrm>
          <a:prstGeom prst="rect">
            <a:avLst/>
          </a:prstGeom>
          <a:ln w="19050">
            <a:solidFill>
              <a:schemeClr val="bg1">
                <a:lumMod val="50000"/>
              </a:schemeClr>
            </a:solidFill>
          </a:ln>
        </p:spPr>
      </p:pic>
      <p:pic>
        <p:nvPicPr>
          <p:cNvPr id="18" name="図 17"/>
          <p:cNvPicPr>
            <a:picLocks noChangeAspect="1"/>
          </p:cNvPicPr>
          <p:nvPr/>
        </p:nvPicPr>
        <p:blipFill>
          <a:blip r:embed="rId5"/>
          <a:stretch>
            <a:fillRect/>
          </a:stretch>
        </p:blipFill>
        <p:spPr>
          <a:xfrm>
            <a:off x="6050388" y="2047665"/>
            <a:ext cx="1404663" cy="441466"/>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7" name="テキスト プレースホルダ 7"/>
          <p:cNvSpPr txBox="1">
            <a:spLocks/>
          </p:cNvSpPr>
          <p:nvPr/>
        </p:nvSpPr>
        <p:spPr>
          <a:xfrm>
            <a:off x="156000" y="577661"/>
            <a:ext cx="7561263" cy="288925"/>
          </a:xfrm>
          <a:prstGeom prst="rect">
            <a:avLst/>
          </a:prstGeom>
        </p:spPr>
        <p:txBody>
          <a:bodyPr/>
          <a:lstStyle>
            <a:lvl1pPr marL="381000" indent="-381000" algn="l" rtl="0" eaLnBrk="1" fontAlgn="base" hangingPunct="1">
              <a:spcBef>
                <a:spcPct val="20000"/>
              </a:spcBef>
              <a:spcAft>
                <a:spcPct val="0"/>
              </a:spcAft>
              <a:buBlip>
                <a:blip r:embed="rId6"/>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268775" y="1045731"/>
            <a:ext cx="8124112" cy="8265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Meiryo UI" panose="020B0604030504040204" pitchFamily="50" charset="-128"/>
                <a:ea typeface="Meiryo UI" panose="020B0604030504040204" pitchFamily="50" charset="-128"/>
              </a:rPr>
              <a:t>OBPM</a:t>
            </a:r>
            <a:r>
              <a:rPr kumimoji="1" lang="ja-JP" altLang="en-US" sz="1200" dirty="0">
                <a:latin typeface="Meiryo UI" panose="020B0604030504040204" pitchFamily="50" charset="-128"/>
                <a:ea typeface="Meiryo UI" panose="020B0604030504040204" pitchFamily="50" charset="-128"/>
              </a:rPr>
              <a:t>では、</a:t>
            </a:r>
            <a:r>
              <a:rPr kumimoji="1" lang="en-US" altLang="ja-JP" sz="1200" dirty="0">
                <a:latin typeface="Meiryo UI" panose="020B0604030504040204" pitchFamily="50" charset="-128"/>
                <a:ea typeface="Meiryo UI" panose="020B0604030504040204" pitchFamily="50" charset="-128"/>
              </a:rPr>
              <a:t>1</a:t>
            </a:r>
            <a:r>
              <a:rPr kumimoji="1" lang="ja-JP" altLang="en-US" sz="1200" dirty="0" err="1">
                <a:latin typeface="Meiryo UI" panose="020B0604030504040204" pitchFamily="50" charset="-128"/>
                <a:ea typeface="Meiryo UI" panose="020B0604030504040204" pitchFamily="50" charset="-128"/>
              </a:rPr>
              <a:t>つの</a:t>
            </a:r>
            <a:r>
              <a:rPr kumimoji="1" lang="ja-JP" altLang="en-US" sz="1200" dirty="0">
                <a:latin typeface="Meiryo UI" panose="020B0604030504040204" pitchFamily="50" charset="-128"/>
                <a:ea typeface="Meiryo UI" panose="020B0604030504040204" pitchFamily="50" charset="-128"/>
              </a:rPr>
              <a:t>見積画面で「工程別」と「ランク別」の</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種類の見積を作成することができます。</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実際に採用する見積は［基準原価］で決定します。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［基準原価］で採用された側の見積の背景色は赤色になります。</a:t>
            </a:r>
          </a:p>
        </p:txBody>
      </p:sp>
      <p:sp>
        <p:nvSpPr>
          <p:cNvPr id="9" name="下矢印 8"/>
          <p:cNvSpPr/>
          <p:nvPr/>
        </p:nvSpPr>
        <p:spPr>
          <a:xfrm>
            <a:off x="497969" y="2504839"/>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0" name="下矢印 9"/>
          <p:cNvSpPr/>
          <p:nvPr/>
        </p:nvSpPr>
        <p:spPr>
          <a:xfrm>
            <a:off x="6445508" y="2504650"/>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1" name="正方形/長方形 10"/>
          <p:cNvSpPr/>
          <p:nvPr/>
        </p:nvSpPr>
        <p:spPr>
          <a:xfrm>
            <a:off x="156000" y="2246045"/>
            <a:ext cx="628834" cy="24140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6614504" y="2211524"/>
            <a:ext cx="840547" cy="2397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p:cNvSpPr/>
          <p:nvPr/>
        </p:nvSpPr>
        <p:spPr>
          <a:xfrm>
            <a:off x="9745980" y="4069080"/>
            <a:ext cx="2162175" cy="145678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2996897" y="4069080"/>
            <a:ext cx="744523" cy="147958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四角形吹き出し 14"/>
          <p:cNvSpPr/>
          <p:nvPr/>
        </p:nvSpPr>
        <p:spPr>
          <a:xfrm>
            <a:off x="1169641" y="5753845"/>
            <a:ext cx="3336507" cy="504656"/>
          </a:xfrm>
          <a:prstGeom prst="wedgeRectCallout">
            <a:avLst>
              <a:gd name="adj1" fmla="val 8482"/>
              <a:gd name="adj2" fmla="val -89511"/>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工程別に見積した合計工数、合計金額になります。</a:t>
            </a:r>
            <a:endParaRPr lang="en-US" altLang="ja-JP" sz="1000">
              <a:latin typeface="Meiryo UI" panose="020B0604030504040204" pitchFamily="50" charset="-128"/>
              <a:ea typeface="Meiryo UI" panose="020B0604030504040204" pitchFamily="50" charset="-128"/>
            </a:endParaRPr>
          </a:p>
        </p:txBody>
      </p:sp>
      <p:sp>
        <p:nvSpPr>
          <p:cNvPr id="16" name="四角形吹き出し 15"/>
          <p:cNvSpPr/>
          <p:nvPr/>
        </p:nvSpPr>
        <p:spPr>
          <a:xfrm>
            <a:off x="7610458" y="5753844"/>
            <a:ext cx="3336507" cy="504657"/>
          </a:xfrm>
          <a:prstGeom prst="wedgeRectCallout">
            <a:avLst>
              <a:gd name="adj1" fmla="val 15370"/>
              <a:gd name="adj2" fmla="val -99983"/>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ランク別に見積した合計工数、合計金額になります。</a:t>
            </a:r>
            <a:endParaRPr lang="en-US" altLang="ja-JP" sz="100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57545EF9-B6AB-40CE-B287-9EF14929FFFD}"/>
              </a:ext>
            </a:extLst>
          </p:cNvPr>
          <p:cNvSpPr/>
          <p:nvPr/>
        </p:nvSpPr>
        <p:spPr>
          <a:xfrm>
            <a:off x="144000" y="648000"/>
            <a:ext cx="2723823" cy="369332"/>
          </a:xfrm>
          <a:prstGeom prst="rect">
            <a:avLst/>
          </a:prstGeom>
        </p:spPr>
        <p:txBody>
          <a:bodyPr wrap="none">
            <a:spAutoFit/>
          </a:bodyPr>
          <a:lstStyle/>
          <a:p>
            <a:r>
              <a:rPr lang="ja-JP" altLang="en-US" dirty="0"/>
              <a:t>（参考）見積画面の見方</a:t>
            </a:r>
          </a:p>
        </p:txBody>
      </p:sp>
    </p:spTree>
    <p:extLst>
      <p:ext uri="{BB962C8B-B14F-4D97-AF65-F5344CB8AC3E}">
        <p14:creationId xmlns:p14="http://schemas.microsoft.com/office/powerpoint/2010/main" val="102598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15661852-8C5B-2F9A-1366-C3117C8BC07E}"/>
              </a:ext>
            </a:extLst>
          </p:cNvPr>
          <p:cNvPicPr>
            <a:picLocks/>
          </p:cNvPicPr>
          <p:nvPr/>
        </p:nvPicPr>
        <p:blipFill>
          <a:blip r:embed="rId2"/>
          <a:stretch>
            <a:fillRect/>
          </a:stretch>
        </p:blipFill>
        <p:spPr>
          <a:xfrm>
            <a:off x="144000" y="1079999"/>
            <a:ext cx="7848552" cy="5180228"/>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4" name="コンテンツ プレースホルダ 6"/>
          <p:cNvSpPr txBox="1">
            <a:spLocks/>
          </p:cNvSpPr>
          <p:nvPr/>
        </p:nvSpPr>
        <p:spPr>
          <a:xfrm>
            <a:off x="8056800" y="849600"/>
            <a:ext cx="4032000" cy="5508381"/>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a:buFont typeface="+mj-lt"/>
              <a:buAutoNum type="arabicPeriod"/>
              <a:defRPr/>
            </a:pPr>
            <a:r>
              <a:rPr lang="ja-JP" altLang="en-US" sz="1200" dirty="0">
                <a:latin typeface="Meiryo UI" panose="020B0604030504040204" pitchFamily="50" charset="-128"/>
                <a:ea typeface="Meiryo UI" panose="020B0604030504040204" pitchFamily="50" charset="-128"/>
              </a:rPr>
              <a:t>原価見積が未設定の場合、画面初期表示時に、最新の見積がプロジェクトの原価見積として自動で選択されます（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）。別の見積を採用する場合には、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原価見積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ボタンをクリックして、申請する見積を選択します。</a:t>
            </a:r>
            <a:endParaRPr lang="en-US" altLang="ja-JP" sz="1200" dirty="0">
              <a:latin typeface="Meiryo UI" panose="020B0604030504040204" pitchFamily="50" charset="-128"/>
              <a:ea typeface="Meiryo UI" panose="020B0604030504040204" pitchFamily="50" charset="-128"/>
            </a:endParaRPr>
          </a:p>
          <a:p>
            <a:pPr>
              <a:defRPr/>
            </a:pPr>
            <a:endParaRPr lang="en-US" altLang="ja-JP" sz="1200" dirty="0">
              <a:latin typeface="Meiryo UI" panose="020B0604030504040204" pitchFamily="50" charset="-128"/>
              <a:ea typeface="Meiryo UI" panose="020B0604030504040204" pitchFamily="50" charset="-128"/>
            </a:endParaRPr>
          </a:p>
          <a:p>
            <a:pPr>
              <a:buFont typeface="MS Mincho" pitchFamily="17" charset="-128"/>
              <a:buChar char="※"/>
              <a:defRPr/>
            </a:pPr>
            <a:r>
              <a:rPr lang="ja-JP" altLang="en-US" sz="1200" dirty="0">
                <a:latin typeface="Meiryo UI" panose="020B0604030504040204" pitchFamily="50" charset="-128"/>
                <a:ea typeface="Meiryo UI" panose="020B0604030504040204" pitchFamily="50" charset="-128"/>
              </a:rPr>
              <a:t>自動選択された見積は、画面表示時点ではプロジェクトの原価見積として採用されていません（あくまで表示上選択されているだけとなります）。</a:t>
            </a:r>
            <a:r>
              <a:rPr lang="ja-JP" altLang="en-US" sz="1200" dirty="0">
                <a:solidFill>
                  <a:srgbClr val="FF0000"/>
                </a:solidFill>
                <a:latin typeface="Meiryo UI" panose="020B0604030504040204" pitchFamily="50" charset="-128"/>
                <a:ea typeface="Meiryo UI" panose="020B0604030504040204" pitchFamily="50" charset="-128"/>
              </a:rPr>
              <a:t>自動選択された見積を原価見積として採用する場合、画面表示後に必ず更新する必要があります。</a:t>
            </a:r>
            <a:endParaRPr lang="en-US" altLang="ja-JP" sz="1200" dirty="0">
              <a:solidFill>
                <a:srgbClr val="FF0000"/>
              </a:solidFill>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契約金額を入力します。</a:t>
            </a:r>
            <a:endParaRPr lang="en-US" altLang="ja-JP" sz="1200" dirty="0">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検収区分を選択します。</a:t>
            </a:r>
            <a:endParaRPr lang="en-US" altLang="ja-JP" sz="1200" dirty="0">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検収予定日、検収予定金額を入力します。</a:t>
            </a:r>
            <a:endParaRPr lang="en-US" altLang="ja-JP" sz="1200" dirty="0">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更新します。</a:t>
            </a:r>
            <a:endParaRPr lang="en-US" altLang="ja-JP" sz="1200" dirty="0">
              <a:latin typeface="Meiryo UI" panose="020B0604030504040204" pitchFamily="50" charset="-128"/>
              <a:ea typeface="Meiryo UI" panose="020B0604030504040204" pitchFamily="50" charset="-128"/>
            </a:endParaRPr>
          </a:p>
        </p:txBody>
      </p:sp>
      <p:sp>
        <p:nvSpPr>
          <p:cNvPr id="5" name="テキスト プレースホルダ 3"/>
          <p:cNvSpPr txBox="1">
            <a:spLocks/>
          </p:cNvSpPr>
          <p:nvPr/>
        </p:nvSpPr>
        <p:spPr>
          <a:xfrm>
            <a:off x="156000" y="577850"/>
            <a:ext cx="7561263" cy="28892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6712390" y="2371922"/>
            <a:ext cx="1138069" cy="30958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円/楕円 27"/>
          <p:cNvSpPr/>
          <p:nvPr/>
        </p:nvSpPr>
        <p:spPr>
          <a:xfrm>
            <a:off x="6573146" y="2208785"/>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9" name="正方形/長方形 8"/>
          <p:cNvSpPr/>
          <p:nvPr/>
        </p:nvSpPr>
        <p:spPr>
          <a:xfrm>
            <a:off x="1319212" y="3713926"/>
            <a:ext cx="1279208" cy="26371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円/楕円 31"/>
          <p:cNvSpPr/>
          <p:nvPr/>
        </p:nvSpPr>
        <p:spPr>
          <a:xfrm>
            <a:off x="1152525" y="3648185"/>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1" name="正方形/長方形 10"/>
          <p:cNvSpPr/>
          <p:nvPr/>
        </p:nvSpPr>
        <p:spPr>
          <a:xfrm>
            <a:off x="1319212" y="4008120"/>
            <a:ext cx="2597468" cy="90492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円/楕円 33"/>
          <p:cNvSpPr/>
          <p:nvPr/>
        </p:nvSpPr>
        <p:spPr>
          <a:xfrm>
            <a:off x="1152525" y="3998983"/>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13" name="四角形吹き出し 12"/>
          <p:cNvSpPr/>
          <p:nvPr/>
        </p:nvSpPr>
        <p:spPr>
          <a:xfrm>
            <a:off x="4087989" y="3124037"/>
            <a:ext cx="3629274" cy="869327"/>
          </a:xfrm>
          <a:prstGeom prst="wedgeRectCallout">
            <a:avLst>
              <a:gd name="adj1" fmla="val -35095"/>
              <a:gd name="adj2" fmla="val 122886"/>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原価見積未設定の場合、初期表示時に</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原価見積／実行予算</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で作成した最新の見積が自動で紐付きます。</a:t>
            </a:r>
            <a:endParaRPr lang="en-US" altLang="ja-JP" sz="1000">
              <a:latin typeface="Meiryo UI" panose="020B0604030504040204" pitchFamily="50" charset="-128"/>
              <a:ea typeface="Meiryo UI" panose="020B0604030504040204" pitchFamily="50" charset="-128"/>
            </a:endParaRPr>
          </a:p>
          <a:p>
            <a:pPr>
              <a:defRPr/>
            </a:pPr>
            <a:r>
              <a:rPr lang="ja-JP" altLang="en-US" sz="1000">
                <a:latin typeface="Meiryo UI" panose="020B0604030504040204" pitchFamily="50" charset="-128"/>
                <a:ea typeface="Meiryo UI" panose="020B0604030504040204" pitchFamily="50" charset="-128"/>
              </a:rPr>
              <a:t>別の見積を採用する場合には、</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原価見積</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ボタンを押下して、申請する見積を選択します。</a:t>
            </a:r>
          </a:p>
        </p:txBody>
      </p:sp>
      <p:sp>
        <p:nvSpPr>
          <p:cNvPr id="14" name="正方形/長方形 13"/>
          <p:cNvSpPr/>
          <p:nvPr/>
        </p:nvSpPr>
        <p:spPr>
          <a:xfrm>
            <a:off x="5019695" y="5398994"/>
            <a:ext cx="461464" cy="1449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cxnSp>
        <p:nvCxnSpPr>
          <p:cNvPr id="15" name="カギ線コネクタ 14"/>
          <p:cNvCxnSpPr>
            <a:cxnSpLocks/>
          </p:cNvCxnSpPr>
          <p:nvPr/>
        </p:nvCxnSpPr>
        <p:spPr>
          <a:xfrm>
            <a:off x="5622572" y="5465094"/>
            <a:ext cx="2434228" cy="127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8" name="円/楕円 29"/>
          <p:cNvSpPr/>
          <p:nvPr/>
        </p:nvSpPr>
        <p:spPr>
          <a:xfrm>
            <a:off x="4500771" y="5221340"/>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3" name="正方形/長方形 2">
            <a:extLst>
              <a:ext uri="{FF2B5EF4-FFF2-40B4-BE49-F238E27FC236}">
                <a16:creationId xmlns:a16="http://schemas.microsoft.com/office/drawing/2014/main" id="{7A3B2534-9F06-4500-8618-85A9515F7A1F}"/>
              </a:ext>
            </a:extLst>
          </p:cNvPr>
          <p:cNvSpPr/>
          <p:nvPr/>
        </p:nvSpPr>
        <p:spPr>
          <a:xfrm>
            <a:off x="144000" y="648000"/>
            <a:ext cx="6629772" cy="369332"/>
          </a:xfrm>
          <a:prstGeom prst="rect">
            <a:avLst/>
          </a:prstGeom>
        </p:spPr>
        <p:txBody>
          <a:bodyPr wrap="square">
            <a:spAutoFit/>
          </a:bodyPr>
          <a:lstStyle/>
          <a:p>
            <a:r>
              <a:rPr lang="ja-JP" altLang="en-US" dirty="0"/>
              <a:t>１－７．プロジェクト登録 － 契約情報の入力／見積の選択</a:t>
            </a:r>
          </a:p>
        </p:txBody>
      </p:sp>
      <p:sp>
        <p:nvSpPr>
          <p:cNvPr id="23" name="正方形/長方形 22">
            <a:extLst>
              <a:ext uri="{FF2B5EF4-FFF2-40B4-BE49-F238E27FC236}">
                <a16:creationId xmlns:a16="http://schemas.microsoft.com/office/drawing/2014/main" id="{C72656F2-58A1-9D6D-8AD7-881A5092CBB0}"/>
              </a:ext>
            </a:extLst>
          </p:cNvPr>
          <p:cNvSpPr/>
          <p:nvPr/>
        </p:nvSpPr>
        <p:spPr>
          <a:xfrm flipV="1">
            <a:off x="131212" y="2480473"/>
            <a:ext cx="1080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25" name="図 24">
            <a:extLst>
              <a:ext uri="{FF2B5EF4-FFF2-40B4-BE49-F238E27FC236}">
                <a16:creationId xmlns:a16="http://schemas.microsoft.com/office/drawing/2014/main" id="{D54F641F-A2BE-6C5A-B3CB-4B6EF69F2F5E}"/>
              </a:ext>
            </a:extLst>
          </p:cNvPr>
          <p:cNvPicPr>
            <a:picLocks noChangeAspect="1"/>
          </p:cNvPicPr>
          <p:nvPr/>
        </p:nvPicPr>
        <p:blipFill>
          <a:blip r:embed="rId4"/>
          <a:stretch>
            <a:fillRect/>
          </a:stretch>
        </p:blipFill>
        <p:spPr>
          <a:xfrm>
            <a:off x="8056800" y="4787342"/>
            <a:ext cx="2766557" cy="1570639"/>
          </a:xfrm>
          <a:prstGeom prst="rect">
            <a:avLst/>
          </a:prstGeom>
          <a:ln>
            <a:solidFill>
              <a:schemeClr val="bg1">
                <a:lumMod val="50000"/>
              </a:schemeClr>
            </a:solidFill>
          </a:ln>
        </p:spPr>
      </p:pic>
      <p:sp>
        <p:nvSpPr>
          <p:cNvPr id="29" name="正方形/長方形 28">
            <a:extLst>
              <a:ext uri="{FF2B5EF4-FFF2-40B4-BE49-F238E27FC236}">
                <a16:creationId xmlns:a16="http://schemas.microsoft.com/office/drawing/2014/main" id="{297076CF-4982-FE3C-FDF0-97E43C16B979}"/>
              </a:ext>
            </a:extLst>
          </p:cNvPr>
          <p:cNvSpPr/>
          <p:nvPr/>
        </p:nvSpPr>
        <p:spPr>
          <a:xfrm>
            <a:off x="7491933" y="5889337"/>
            <a:ext cx="371908" cy="31197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26"/>
          <p:cNvSpPr/>
          <p:nvPr/>
        </p:nvSpPr>
        <p:spPr>
          <a:xfrm>
            <a:off x="7382199" y="5764768"/>
            <a:ext cx="184781" cy="18996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5</a:t>
            </a:r>
            <a:endParaRPr lang="ja-JP" altLang="en-US" sz="800"/>
          </a:p>
        </p:txBody>
      </p:sp>
    </p:spTree>
    <p:extLst>
      <p:ext uri="{BB962C8B-B14F-4D97-AF65-F5344CB8AC3E}">
        <p14:creationId xmlns:p14="http://schemas.microsoft.com/office/powerpoint/2010/main" val="202163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2C208D-B25C-92D2-B1C7-DF8A6004E61B}"/>
              </a:ext>
            </a:extLst>
          </p:cNvPr>
          <p:cNvPicPr>
            <a:picLocks/>
          </p:cNvPicPr>
          <p:nvPr/>
        </p:nvPicPr>
        <p:blipFill>
          <a:blip r:embed="rId2"/>
          <a:stretch>
            <a:fillRect/>
          </a:stretch>
        </p:blipFill>
        <p:spPr>
          <a:xfrm>
            <a:off x="144000" y="1079999"/>
            <a:ext cx="7848552" cy="5180228"/>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056800" y="849600"/>
            <a:ext cx="4032000" cy="544627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228600" indent="-228600" defTabSz="914400">
              <a:buFont typeface="+mj-lt"/>
              <a:buAutoNum type="arabicPeriod"/>
              <a:defRPr/>
            </a:pPr>
            <a:r>
              <a:rPr lang="ja-JP" altLang="en-US" sz="1200" kern="0" dirty="0">
                <a:latin typeface="Meiryo UI" panose="020B0604030504040204" pitchFamily="50" charset="-128"/>
                <a:ea typeface="Meiryo UI" panose="020B0604030504040204" pitchFamily="50" charset="-128"/>
              </a:rPr>
              <a:t>   ステータスを「先行着手」または「受注」にします。</a:t>
            </a:r>
            <a:br>
              <a:rPr lang="en-US" altLang="ja-JP" sz="1200" kern="0" dirty="0">
                <a:latin typeface="Meiryo UI" panose="020B0604030504040204" pitchFamily="50" charset="-128"/>
                <a:ea typeface="Meiryo UI" panose="020B0604030504040204" pitchFamily="50" charset="-128"/>
              </a:rPr>
            </a:b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ステータスを「先行着手」にした場合は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先行着手日</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先行着手金額</a:t>
            </a:r>
            <a:r>
              <a:rPr lang="en-US" altLang="ja-JP" sz="1200" kern="0" dirty="0">
                <a:latin typeface="Meiryo UI" panose="020B0604030504040204" pitchFamily="50" charset="-128"/>
                <a:ea typeface="Meiryo UI" panose="020B0604030504040204" pitchFamily="50" charset="-128"/>
              </a:rPr>
              <a:t>]</a:t>
            </a:r>
            <a:r>
              <a:rPr lang="ja-JP" altLang="en-US" sz="1200" kern="0" dirty="0" err="1">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「契約予定日</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を入力します。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ステータスを「受注」にした場合は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契約日</a:t>
            </a:r>
            <a:r>
              <a:rPr lang="en-US" altLang="ja-JP" sz="1200" kern="0" dirty="0">
                <a:latin typeface="Meiryo UI" panose="020B0604030504040204" pitchFamily="50" charset="-128"/>
                <a:ea typeface="Meiryo UI" panose="020B0604030504040204" pitchFamily="50" charset="-128"/>
              </a:rPr>
              <a:t>]</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契約金額</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検収区分を選択、検収情報を入力します。</a:t>
            </a:r>
            <a:br>
              <a:rPr lang="en-US" altLang="ja-JP" sz="1200" kern="0" dirty="0">
                <a:latin typeface="Meiryo UI" panose="020B0604030504040204" pitchFamily="50" charset="-128"/>
                <a:ea typeface="Meiryo UI" panose="020B0604030504040204" pitchFamily="50" charset="-128"/>
              </a:rPr>
            </a:b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ステータスが「受注」の場合、契約金額と検収予定金額の合計が一致している必要があります。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保証期間を入力します。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最新の見積がプロジェクトの実行予算として自動で選択されます（</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）。別の見積を採用する場合には、「実行予算」ボタンをクリックして、申請する見積を選択します。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更新します。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defRPr/>
            </a:pPr>
            <a:r>
              <a:rPr lang="ja-JP" altLang="en-US" sz="1200" kern="0" dirty="0">
                <a:latin typeface="Meiryo UI" panose="020B0604030504040204" pitchFamily="50" charset="-128"/>
                <a:ea typeface="Meiryo UI" panose="020B0604030504040204" pitchFamily="50" charset="-128"/>
              </a:rPr>
              <a:t>自動選択された見積は、画面表示時点ではプロジェクトの実行予算として採用されていません（あくまで表示上選択されているだけとなります）。</a:t>
            </a:r>
            <a:r>
              <a:rPr lang="ja-JP" altLang="en-US" sz="1200" kern="0" dirty="0">
                <a:solidFill>
                  <a:srgbClr val="FF0000"/>
                </a:solidFill>
                <a:latin typeface="Meiryo UI" panose="020B0604030504040204" pitchFamily="50" charset="-128"/>
                <a:ea typeface="Meiryo UI" panose="020B0604030504040204" pitchFamily="50" charset="-128"/>
              </a:rPr>
              <a:t>自動選択された見積を採用する場合、画面表示後に必ず更新する必要があります。</a:t>
            </a:r>
            <a:endParaRPr lang="en-US" altLang="ja-JP" sz="1200" kern="0" dirty="0">
              <a:solidFill>
                <a:srgbClr val="FF0000"/>
              </a:solidFill>
              <a:latin typeface="Meiryo UI" panose="020B0604030504040204" pitchFamily="50" charset="-128"/>
              <a:ea typeface="Meiryo UI" panose="020B0604030504040204" pitchFamily="50" charset="-128"/>
            </a:endParaRPr>
          </a:p>
        </p:txBody>
      </p:sp>
      <p:sp>
        <p:nvSpPr>
          <p:cNvPr id="6" name="テキスト プレースホルダ 3"/>
          <p:cNvSpPr txBox="1">
            <a:spLocks/>
          </p:cNvSpPr>
          <p:nvPr/>
        </p:nvSpPr>
        <p:spPr>
          <a:xfrm>
            <a:off x="156000" y="565608"/>
            <a:ext cx="7561263" cy="28892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1315569" y="5556662"/>
            <a:ext cx="2170627" cy="34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円/楕円 27"/>
          <p:cNvSpPr/>
          <p:nvPr/>
        </p:nvSpPr>
        <p:spPr>
          <a:xfrm>
            <a:off x="1171991" y="5377276"/>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9" name="正方形/長方形 8"/>
          <p:cNvSpPr/>
          <p:nvPr/>
        </p:nvSpPr>
        <p:spPr>
          <a:xfrm>
            <a:off x="7491933" y="5889337"/>
            <a:ext cx="371908" cy="31197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正方形/長方形 10"/>
          <p:cNvSpPr/>
          <p:nvPr/>
        </p:nvSpPr>
        <p:spPr>
          <a:xfrm>
            <a:off x="1302772" y="1873991"/>
            <a:ext cx="932776" cy="25663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5038725" y="5550603"/>
            <a:ext cx="2756535" cy="1485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円/楕円 26"/>
          <p:cNvSpPr/>
          <p:nvPr/>
        </p:nvSpPr>
        <p:spPr>
          <a:xfrm>
            <a:off x="7363222" y="5753394"/>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6</a:t>
            </a:r>
            <a:endParaRPr lang="ja-JP" altLang="en-US" sz="800"/>
          </a:p>
        </p:txBody>
      </p:sp>
      <p:sp>
        <p:nvSpPr>
          <p:cNvPr id="14" name="円/楕円 29"/>
          <p:cNvSpPr/>
          <p:nvPr/>
        </p:nvSpPr>
        <p:spPr>
          <a:xfrm>
            <a:off x="1147399" y="1683945"/>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5" name="円/楕円 31"/>
          <p:cNvSpPr/>
          <p:nvPr/>
        </p:nvSpPr>
        <p:spPr>
          <a:xfrm>
            <a:off x="4586287" y="5231094"/>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5</a:t>
            </a:r>
            <a:endParaRPr lang="ja-JP" altLang="en-US" sz="800" dirty="0"/>
          </a:p>
        </p:txBody>
      </p:sp>
      <p:sp>
        <p:nvSpPr>
          <p:cNvPr id="16" name="正方形/長方形 15"/>
          <p:cNvSpPr/>
          <p:nvPr/>
        </p:nvSpPr>
        <p:spPr>
          <a:xfrm>
            <a:off x="1315570" y="3558861"/>
            <a:ext cx="4346092" cy="13569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23"/>
          <p:cNvSpPr/>
          <p:nvPr/>
        </p:nvSpPr>
        <p:spPr>
          <a:xfrm>
            <a:off x="1147399" y="3396966"/>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8" name="正方形/長方形 17"/>
          <p:cNvSpPr/>
          <p:nvPr/>
        </p:nvSpPr>
        <p:spPr>
          <a:xfrm>
            <a:off x="3509056" y="5555277"/>
            <a:ext cx="1100091" cy="3416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 name="円/楕円 34"/>
          <p:cNvSpPr/>
          <p:nvPr/>
        </p:nvSpPr>
        <p:spPr>
          <a:xfrm>
            <a:off x="3407139" y="5368270"/>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3" name="正方形/長方形 2">
            <a:extLst>
              <a:ext uri="{FF2B5EF4-FFF2-40B4-BE49-F238E27FC236}">
                <a16:creationId xmlns:a16="http://schemas.microsoft.com/office/drawing/2014/main" id="{97D6F025-C253-46EE-99B3-2947993A31E1}"/>
              </a:ext>
            </a:extLst>
          </p:cNvPr>
          <p:cNvSpPr/>
          <p:nvPr/>
        </p:nvSpPr>
        <p:spPr>
          <a:xfrm>
            <a:off x="144000" y="648000"/>
            <a:ext cx="6086923" cy="369332"/>
          </a:xfrm>
          <a:prstGeom prst="rect">
            <a:avLst/>
          </a:prstGeom>
        </p:spPr>
        <p:txBody>
          <a:bodyPr wrap="none">
            <a:spAutoFit/>
          </a:bodyPr>
          <a:lstStyle/>
          <a:p>
            <a:r>
              <a:rPr lang="ja-JP" altLang="en-US" dirty="0"/>
              <a:t>１－８．プロジェクト登録 － ステータス（状況）の変更</a:t>
            </a:r>
          </a:p>
        </p:txBody>
      </p:sp>
      <p:sp>
        <p:nvSpPr>
          <p:cNvPr id="21" name="正方形/長方形 20">
            <a:extLst>
              <a:ext uri="{FF2B5EF4-FFF2-40B4-BE49-F238E27FC236}">
                <a16:creationId xmlns:a16="http://schemas.microsoft.com/office/drawing/2014/main" id="{C30070DB-7167-A650-1AE1-D7888ABF325D}"/>
              </a:ext>
            </a:extLst>
          </p:cNvPr>
          <p:cNvSpPr/>
          <p:nvPr/>
        </p:nvSpPr>
        <p:spPr>
          <a:xfrm>
            <a:off x="4576347" y="2347566"/>
            <a:ext cx="2170627" cy="34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 name="円/楕円 27">
            <a:extLst>
              <a:ext uri="{FF2B5EF4-FFF2-40B4-BE49-F238E27FC236}">
                <a16:creationId xmlns:a16="http://schemas.microsoft.com/office/drawing/2014/main" id="{36FB6891-7FDC-80EC-674B-B97013BE9FC1}"/>
              </a:ext>
            </a:extLst>
          </p:cNvPr>
          <p:cNvSpPr/>
          <p:nvPr/>
        </p:nvSpPr>
        <p:spPr>
          <a:xfrm>
            <a:off x="4432769" y="2168180"/>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26" name="正方形/長方形 25">
            <a:extLst>
              <a:ext uri="{FF2B5EF4-FFF2-40B4-BE49-F238E27FC236}">
                <a16:creationId xmlns:a16="http://schemas.microsoft.com/office/drawing/2014/main" id="{55B3BA40-AFA3-4560-792A-6D5450937918}"/>
              </a:ext>
            </a:extLst>
          </p:cNvPr>
          <p:cNvSpPr/>
          <p:nvPr/>
        </p:nvSpPr>
        <p:spPr>
          <a:xfrm flipV="1">
            <a:off x="131212" y="2480473"/>
            <a:ext cx="1080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Tree>
    <p:extLst>
      <p:ext uri="{BB962C8B-B14F-4D97-AF65-F5344CB8AC3E}">
        <p14:creationId xmlns:p14="http://schemas.microsoft.com/office/powerpoint/2010/main" val="69295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16FF5-D1F4-FF4D-48C7-195DF7A3CC00}"/>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274610A1-1BE4-5272-AAF7-97DD5BB19455}"/>
              </a:ext>
            </a:extLst>
          </p:cNvPr>
          <p:cNvPicPr>
            <a:picLocks/>
          </p:cNvPicPr>
          <p:nvPr/>
        </p:nvPicPr>
        <p:blipFill>
          <a:blip r:embed="rId2"/>
          <a:stretch>
            <a:fillRect/>
          </a:stretch>
        </p:blipFill>
        <p:spPr>
          <a:xfrm>
            <a:off x="144001" y="1080000"/>
            <a:ext cx="7828071" cy="5169939"/>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0E2CF4D2-4BF4-9779-77AA-B17A678405AB}"/>
              </a:ext>
            </a:extLst>
          </p:cNvPr>
          <p:cNvPicPr>
            <a:picLocks noChangeAspect="1"/>
          </p:cNvPicPr>
          <p:nvPr/>
        </p:nvPicPr>
        <p:blipFill>
          <a:blip r:embed="rId3"/>
          <a:stretch>
            <a:fillRect/>
          </a:stretch>
        </p:blipFill>
        <p:spPr>
          <a:xfrm>
            <a:off x="8471220" y="5064634"/>
            <a:ext cx="3579008" cy="1668116"/>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F7C03A9A-E9EE-3F4B-1078-23E8BF983D1D}"/>
              </a:ext>
            </a:extLst>
          </p:cNvPr>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2">
            <a:extLst>
              <a:ext uri="{FF2B5EF4-FFF2-40B4-BE49-F238E27FC236}">
                <a16:creationId xmlns:a16="http://schemas.microsoft.com/office/drawing/2014/main" id="{DBD5C1DC-0173-B621-C38E-FE5DBF3CDAC2}"/>
              </a:ext>
            </a:extLst>
          </p:cNvPr>
          <p:cNvSpPr txBox="1">
            <a:spLocks/>
          </p:cNvSpPr>
          <p:nvPr/>
        </p:nvSpPr>
        <p:spPr>
          <a:xfrm>
            <a:off x="8056799" y="849600"/>
            <a:ext cx="4032000" cy="5549809"/>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 typeface="+mj-lt"/>
              <a:buAutoNum type="arabicPeriod"/>
            </a:pPr>
            <a:r>
              <a:rPr lang="ja-JP" altLang="en-US" sz="1200" kern="0" dirty="0">
                <a:latin typeface="Meiryo UI" panose="020B0604030504040204" pitchFamily="50" charset="-128"/>
                <a:ea typeface="Meiryo UI" panose="020B0604030504040204" pitchFamily="50" charset="-128"/>
              </a:rPr>
              <a:t>リソースヒストグラムから自動集計された原価内訳を更新します。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プロジェクト別採算登録を更新することで、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部門別採算照会</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の画面で部門配下のプロジェクトの採算状況の一覧を確認することができます。</a:t>
            </a:r>
            <a:endParaRPr lang="en-US" altLang="ja-JP" sz="1200" kern="0" dirty="0">
              <a:latin typeface="Meiryo UI" panose="020B0604030504040204" pitchFamily="50" charset="-128"/>
              <a:ea typeface="Meiryo UI" panose="020B0604030504040204" pitchFamily="50" charset="-128"/>
            </a:endParaRPr>
          </a:p>
          <a:p>
            <a:pPr defTabSz="914400"/>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2"/>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プロジェクト登録</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画面の「採算に反映」をチェックしておくと、プロジェクトの更新時に、契約金額、検収予定の変更内容をプロジェクト採算に自動反映します。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また、</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画面の「採算に反映」をチェックしておくと、リソースヒストグラムの更新時に、変更内容をプロジェクト採算に自動反映します。</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3">
            <a:extLst>
              <a:ext uri="{FF2B5EF4-FFF2-40B4-BE49-F238E27FC236}">
                <a16:creationId xmlns:a16="http://schemas.microsoft.com/office/drawing/2014/main" id="{0193FAA9-5570-E80F-3993-A7ED05F08172}"/>
              </a:ext>
            </a:extLst>
          </p:cNvPr>
          <p:cNvSpPr txBox="1">
            <a:spLocks/>
          </p:cNvSpPr>
          <p:nvPr/>
        </p:nvSpPr>
        <p:spPr>
          <a:xfrm>
            <a:off x="156000" y="577786"/>
            <a:ext cx="7560840" cy="288032"/>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F2E33477-1583-5DD8-BB8B-DC8C55B63743}"/>
              </a:ext>
            </a:extLst>
          </p:cNvPr>
          <p:cNvSpPr/>
          <p:nvPr/>
        </p:nvSpPr>
        <p:spPr>
          <a:xfrm>
            <a:off x="3213308" y="4448622"/>
            <a:ext cx="4491533" cy="14563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四角形吹き出し 9">
            <a:extLst>
              <a:ext uri="{FF2B5EF4-FFF2-40B4-BE49-F238E27FC236}">
                <a16:creationId xmlns:a16="http://schemas.microsoft.com/office/drawing/2014/main" id="{5D19D895-00A8-5205-D622-E043F28B1F39}"/>
              </a:ext>
            </a:extLst>
          </p:cNvPr>
          <p:cNvSpPr/>
          <p:nvPr/>
        </p:nvSpPr>
        <p:spPr>
          <a:xfrm>
            <a:off x="3174010" y="3851667"/>
            <a:ext cx="2376264" cy="504056"/>
          </a:xfrm>
          <a:prstGeom prst="wedgeRectCallout">
            <a:avLst>
              <a:gd name="adj1" fmla="val -4157"/>
              <a:gd name="adj2" fmla="val 71998"/>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リソースヒストグラムから自動集計されます。</a:t>
            </a:r>
            <a:endParaRPr lang="en-US" altLang="ja-JP" sz="1000">
              <a:latin typeface="Meiryo UI" panose="020B0604030504040204" pitchFamily="50" charset="-128"/>
              <a:ea typeface="Meiryo UI" panose="020B0604030504040204" pitchFamily="50" charset="-128"/>
            </a:endParaRPr>
          </a:p>
          <a:p>
            <a:pPr>
              <a:defRPr/>
            </a:pPr>
            <a:r>
              <a:rPr lang="ja-JP" altLang="en-US" sz="1000">
                <a:latin typeface="Meiryo UI" panose="020B0604030504040204" pitchFamily="50" charset="-128"/>
                <a:ea typeface="Meiryo UI" panose="020B0604030504040204" pitchFamily="50" charset="-128"/>
              </a:rPr>
              <a:t>手入力で修正することができます。</a:t>
            </a:r>
          </a:p>
        </p:txBody>
      </p:sp>
      <p:sp>
        <p:nvSpPr>
          <p:cNvPr id="11" name="円/楕円 16">
            <a:extLst>
              <a:ext uri="{FF2B5EF4-FFF2-40B4-BE49-F238E27FC236}">
                <a16:creationId xmlns:a16="http://schemas.microsoft.com/office/drawing/2014/main" id="{A0FBDD14-B7FC-3795-3E30-B11A351908DC}"/>
              </a:ext>
            </a:extLst>
          </p:cNvPr>
          <p:cNvSpPr/>
          <p:nvPr/>
        </p:nvSpPr>
        <p:spPr>
          <a:xfrm>
            <a:off x="1834926" y="4679746"/>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5" name="正方形/長方形 14">
            <a:extLst>
              <a:ext uri="{FF2B5EF4-FFF2-40B4-BE49-F238E27FC236}">
                <a16:creationId xmlns:a16="http://schemas.microsoft.com/office/drawing/2014/main" id="{03ADDD17-8F44-BAE3-9ECD-3FDF6AB810E6}"/>
              </a:ext>
            </a:extLst>
          </p:cNvPr>
          <p:cNvSpPr/>
          <p:nvPr/>
        </p:nvSpPr>
        <p:spPr>
          <a:xfrm>
            <a:off x="11203332" y="5796294"/>
            <a:ext cx="465600" cy="1603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 name="円/楕円 30">
            <a:extLst>
              <a:ext uri="{FF2B5EF4-FFF2-40B4-BE49-F238E27FC236}">
                <a16:creationId xmlns:a16="http://schemas.microsoft.com/office/drawing/2014/main" id="{E0D129F9-4CA6-9E74-3DBC-905D75B7A5A8}"/>
              </a:ext>
            </a:extLst>
          </p:cNvPr>
          <p:cNvSpPr/>
          <p:nvPr/>
        </p:nvSpPr>
        <p:spPr>
          <a:xfrm>
            <a:off x="11112845" y="5560022"/>
            <a:ext cx="180975"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3" name="正方形/長方形 2">
            <a:extLst>
              <a:ext uri="{FF2B5EF4-FFF2-40B4-BE49-F238E27FC236}">
                <a16:creationId xmlns:a16="http://schemas.microsoft.com/office/drawing/2014/main" id="{64485002-033D-0ABB-921F-5B8DA9A02A94}"/>
              </a:ext>
            </a:extLst>
          </p:cNvPr>
          <p:cNvSpPr/>
          <p:nvPr/>
        </p:nvSpPr>
        <p:spPr>
          <a:xfrm>
            <a:off x="144000" y="648000"/>
            <a:ext cx="3647152" cy="369332"/>
          </a:xfrm>
          <a:prstGeom prst="rect">
            <a:avLst/>
          </a:prstGeom>
        </p:spPr>
        <p:txBody>
          <a:bodyPr wrap="none">
            <a:spAutoFit/>
          </a:bodyPr>
          <a:lstStyle/>
          <a:p>
            <a:r>
              <a:rPr lang="ja-JP" altLang="en-US" dirty="0"/>
              <a:t>１－９．プロジェクト別採算登録</a:t>
            </a:r>
          </a:p>
        </p:txBody>
      </p:sp>
      <p:sp>
        <p:nvSpPr>
          <p:cNvPr id="4" name="正方形/長方形 3">
            <a:extLst>
              <a:ext uri="{FF2B5EF4-FFF2-40B4-BE49-F238E27FC236}">
                <a16:creationId xmlns:a16="http://schemas.microsoft.com/office/drawing/2014/main" id="{D42E5BB5-4B18-8C3E-C535-D567DBE0BCEE}"/>
              </a:ext>
            </a:extLst>
          </p:cNvPr>
          <p:cNvSpPr/>
          <p:nvPr/>
        </p:nvSpPr>
        <p:spPr>
          <a:xfrm flipV="1">
            <a:off x="153223" y="3263118"/>
            <a:ext cx="1080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12" name="図 11">
            <a:extLst>
              <a:ext uri="{FF2B5EF4-FFF2-40B4-BE49-F238E27FC236}">
                <a16:creationId xmlns:a16="http://schemas.microsoft.com/office/drawing/2014/main" id="{CF0F22FA-515D-9763-19FA-6B198D6EF332}"/>
              </a:ext>
            </a:extLst>
          </p:cNvPr>
          <p:cNvPicPr>
            <a:picLocks noChangeAspect="1"/>
          </p:cNvPicPr>
          <p:nvPr/>
        </p:nvPicPr>
        <p:blipFill>
          <a:blip r:embed="rId5"/>
          <a:srcRect r="20894"/>
          <a:stretch>
            <a:fillRect/>
          </a:stretch>
        </p:blipFill>
        <p:spPr>
          <a:xfrm>
            <a:off x="6147792" y="3318635"/>
            <a:ext cx="5900207" cy="1689115"/>
          </a:xfrm>
          <a:prstGeom prst="rect">
            <a:avLst/>
          </a:prstGeom>
          <a:ln>
            <a:solidFill>
              <a:schemeClr val="bg1">
                <a:lumMod val="50000"/>
              </a:schemeClr>
            </a:solidFill>
          </a:ln>
        </p:spPr>
      </p:pic>
      <p:sp>
        <p:nvSpPr>
          <p:cNvPr id="14" name="正方形/長方形 13">
            <a:extLst>
              <a:ext uri="{FF2B5EF4-FFF2-40B4-BE49-F238E27FC236}">
                <a16:creationId xmlns:a16="http://schemas.microsoft.com/office/drawing/2014/main" id="{432A2DFF-0C7A-0744-789D-7E14FBA9B99C}"/>
              </a:ext>
            </a:extLst>
          </p:cNvPr>
          <p:cNvSpPr/>
          <p:nvPr/>
        </p:nvSpPr>
        <p:spPr>
          <a:xfrm>
            <a:off x="11351542" y="4731065"/>
            <a:ext cx="505177" cy="2423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 name="円/楕円 29">
            <a:extLst>
              <a:ext uri="{FF2B5EF4-FFF2-40B4-BE49-F238E27FC236}">
                <a16:creationId xmlns:a16="http://schemas.microsoft.com/office/drawing/2014/main" id="{8CE1B91E-2A9D-FC47-90F7-9E894DFDEE9B}"/>
              </a:ext>
            </a:extLst>
          </p:cNvPr>
          <p:cNvSpPr/>
          <p:nvPr/>
        </p:nvSpPr>
        <p:spPr>
          <a:xfrm>
            <a:off x="11205360" y="4569875"/>
            <a:ext cx="180975"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Tree>
    <p:extLst>
      <p:ext uri="{BB962C8B-B14F-4D97-AF65-F5344CB8AC3E}">
        <p14:creationId xmlns:p14="http://schemas.microsoft.com/office/powerpoint/2010/main" val="227417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30A6FAD-682A-0E51-3C35-470D035EB47F}"/>
              </a:ext>
            </a:extLst>
          </p:cNvPr>
          <p:cNvPicPr>
            <a:picLocks noChangeAspect="1"/>
          </p:cNvPicPr>
          <p:nvPr/>
        </p:nvPicPr>
        <p:blipFill>
          <a:blip r:embed="rId2"/>
          <a:stretch>
            <a:fillRect/>
          </a:stretch>
        </p:blipFill>
        <p:spPr>
          <a:xfrm>
            <a:off x="245238" y="1915439"/>
            <a:ext cx="7693819" cy="4395597"/>
          </a:xfrm>
          <a:prstGeom prst="rect">
            <a:avLst/>
          </a:prstGeom>
        </p:spPr>
      </p:pic>
      <p:pic>
        <p:nvPicPr>
          <p:cNvPr id="17" name="図 16">
            <a:extLst>
              <a:ext uri="{FF2B5EF4-FFF2-40B4-BE49-F238E27FC236}">
                <a16:creationId xmlns:a16="http://schemas.microsoft.com/office/drawing/2014/main" id="{7D3395E2-AFE5-DDAE-32FF-6800654DD0A5}"/>
              </a:ext>
            </a:extLst>
          </p:cNvPr>
          <p:cNvPicPr>
            <a:picLocks noChangeAspect="1"/>
          </p:cNvPicPr>
          <p:nvPr/>
        </p:nvPicPr>
        <p:blipFill>
          <a:blip r:embed="rId3"/>
          <a:stretch>
            <a:fillRect/>
          </a:stretch>
        </p:blipFill>
        <p:spPr>
          <a:xfrm>
            <a:off x="5917576" y="3242197"/>
            <a:ext cx="6213464" cy="3292744"/>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テキスト プレースホルダ 3"/>
          <p:cNvSpPr txBox="1">
            <a:spLocks/>
          </p:cNvSpPr>
          <p:nvPr/>
        </p:nvSpPr>
        <p:spPr>
          <a:xfrm>
            <a:off x="249111" y="577850"/>
            <a:ext cx="7560840" cy="288032"/>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257133" y="985515"/>
            <a:ext cx="8100329" cy="8682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プロジェクト立ち上げ時にプロジェクト採算計画を作成すると、ヘッダーメニューの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部門別プロジェクト採算照会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部門別－プロジェクト別の売上予定や原価予定（利益）を確認することができます。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月次締め処理を実施すると、</a:t>
            </a:r>
            <a:r>
              <a:rPr lang="ja-JP" altLang="ja-JP" sz="1200" dirty="0">
                <a:latin typeface="Meiryo UI" panose="020B0604030504040204" pitchFamily="50" charset="-128"/>
                <a:ea typeface="Meiryo UI" panose="020B0604030504040204" pitchFamily="50" charset="-128"/>
              </a:rPr>
              <a:t>売上</a:t>
            </a:r>
            <a:r>
              <a:rPr lang="ja-JP" altLang="en-US" sz="1200" dirty="0">
                <a:latin typeface="Meiryo UI" panose="020B0604030504040204" pitchFamily="50" charset="-128"/>
                <a:ea typeface="Meiryo UI" panose="020B0604030504040204" pitchFamily="50" charset="-128"/>
              </a:rPr>
              <a:t>実績、</a:t>
            </a:r>
            <a:r>
              <a:rPr lang="ja-JP" altLang="ja-JP" sz="1200" dirty="0">
                <a:latin typeface="Meiryo UI" panose="020B0604030504040204" pitchFamily="50" charset="-128"/>
                <a:ea typeface="Meiryo UI" panose="020B0604030504040204" pitchFamily="50" charset="-128"/>
              </a:rPr>
              <a:t>原価</a:t>
            </a:r>
            <a:r>
              <a:rPr lang="ja-JP" altLang="en-US" sz="1200" dirty="0">
                <a:latin typeface="Meiryo UI" panose="020B0604030504040204" pitchFamily="50" charset="-128"/>
                <a:ea typeface="Meiryo UI" panose="020B0604030504040204" pitchFamily="50" charset="-128"/>
              </a:rPr>
              <a:t>実績が表示されます。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また、［プロジェクトコード</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をクリックすると、個別のプロジェクトの採算状況を参照することができます。</a:t>
            </a:r>
            <a:endParaRPr lang="en-US" altLang="ja-JP"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486576" y="5035728"/>
            <a:ext cx="1334603" cy="114409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下矢印 7"/>
          <p:cNvSpPr/>
          <p:nvPr/>
        </p:nvSpPr>
        <p:spPr>
          <a:xfrm rot="16200000">
            <a:off x="3319550" y="2218505"/>
            <a:ext cx="720078" cy="5042371"/>
          </a:xfrm>
          <a:prstGeom prst="down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r>
              <a:rPr lang="ja-JP" altLang="en-US" sz="1200" dirty="0">
                <a:latin typeface="Meiryo UI" panose="020B0604030504040204" pitchFamily="50" charset="-128"/>
                <a:ea typeface="Meiryo UI" panose="020B0604030504040204" pitchFamily="50" charset="-128"/>
              </a:rPr>
              <a:t>プロジェクトクリック</a:t>
            </a:r>
          </a:p>
        </p:txBody>
      </p:sp>
      <p:sp>
        <p:nvSpPr>
          <p:cNvPr id="10" name="正方形/長方形 9"/>
          <p:cNvSpPr/>
          <p:nvPr/>
        </p:nvSpPr>
        <p:spPr>
          <a:xfrm>
            <a:off x="1556405" y="2149091"/>
            <a:ext cx="813416" cy="1750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9814560" y="4739690"/>
            <a:ext cx="2221440" cy="4629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プロジェクトごとの採算状況の参照</a:t>
            </a:r>
            <a:endParaRPr kumimoji="1" lang="ja-JP" altLang="en-US"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CCCB2519-D322-47C7-A490-6E3A68E3AD00}"/>
              </a:ext>
            </a:extLst>
          </p:cNvPr>
          <p:cNvSpPr/>
          <p:nvPr/>
        </p:nvSpPr>
        <p:spPr>
          <a:xfrm>
            <a:off x="144000" y="648000"/>
            <a:ext cx="5493812" cy="369332"/>
          </a:xfrm>
          <a:prstGeom prst="rect">
            <a:avLst/>
          </a:prstGeom>
        </p:spPr>
        <p:txBody>
          <a:bodyPr wrap="none">
            <a:spAutoFit/>
          </a:bodyPr>
          <a:lstStyle/>
          <a:p>
            <a:r>
              <a:rPr lang="ja-JP" altLang="en-US" dirty="0"/>
              <a:t>（参考）部門別－プロジェクト別の採算状況の把握</a:t>
            </a:r>
          </a:p>
        </p:txBody>
      </p:sp>
    </p:spTree>
    <p:extLst>
      <p:ext uri="{BB962C8B-B14F-4D97-AF65-F5344CB8AC3E}">
        <p14:creationId xmlns:p14="http://schemas.microsoft.com/office/powerpoint/2010/main" val="111897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C339588-69C4-521C-EF28-37D1D0D8AC77}"/>
              </a:ext>
            </a:extLst>
          </p:cNvPr>
          <p:cNvPicPr>
            <a:picLocks/>
          </p:cNvPicPr>
          <p:nvPr/>
        </p:nvPicPr>
        <p:blipFill>
          <a:blip r:embed="rId2"/>
          <a:stretch>
            <a:fillRect/>
          </a:stretch>
        </p:blipFill>
        <p:spPr>
          <a:xfrm>
            <a:off x="144000" y="1079997"/>
            <a:ext cx="7844456" cy="5200804"/>
          </a:xfrm>
          <a:prstGeom prst="rect">
            <a:avLst/>
          </a:prstGeom>
          <a:ln>
            <a:solidFill>
              <a:schemeClr val="bg1">
                <a:lumMod val="50000"/>
              </a:schemeClr>
            </a:solidFill>
          </a:ln>
        </p:spPr>
      </p:pic>
      <p:pic>
        <p:nvPicPr>
          <p:cNvPr id="34" name="図 33"/>
          <p:cNvPicPr>
            <a:picLocks noChangeAspect="1"/>
          </p:cNvPicPr>
          <p:nvPr/>
        </p:nvPicPr>
        <p:blipFill>
          <a:blip r:embed="rId3"/>
          <a:stretch>
            <a:fillRect/>
          </a:stretch>
        </p:blipFill>
        <p:spPr>
          <a:xfrm>
            <a:off x="901068" y="5795751"/>
            <a:ext cx="3130511" cy="809141"/>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7" name="コンテンツ プレースホルダ 6"/>
          <p:cNvSpPr txBox="1">
            <a:spLocks/>
          </p:cNvSpPr>
          <p:nvPr/>
        </p:nvSpPr>
        <p:spPr>
          <a:xfrm>
            <a:off x="8056800" y="849600"/>
            <a:ext cx="4032000" cy="5519743"/>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 typeface="+mj-lt"/>
              <a:buAutoNum type="arabicPeriod"/>
              <a:defRPr/>
            </a:pPr>
            <a:r>
              <a:rPr lang="ja-JP" altLang="en-US" sz="1200" kern="0" dirty="0">
                <a:latin typeface="Meiryo UI" panose="020B0604030504040204" pitchFamily="50" charset="-128"/>
                <a:ea typeface="Meiryo UI" panose="020B0604030504040204" pitchFamily="50" charset="-128"/>
              </a:rPr>
              <a:t>工程、タスク、明細の担当者を割り当てます。工程とタスクは複数担当者を割り当てることができ、明細は特定の一人だけを担当者として割り当てることができます。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2"/>
              <a:defRPr/>
            </a:pPr>
            <a:r>
              <a:rPr lang="ja-JP" altLang="en-US" sz="1200" kern="0" dirty="0">
                <a:latin typeface="Meiryo UI" panose="020B0604030504040204" pitchFamily="50" charset="-128"/>
                <a:ea typeface="Meiryo UI" panose="020B0604030504040204" pitchFamily="50" charset="-128"/>
              </a:rPr>
              <a:t>タスクに対して、その作業の詳細を設定する場合は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明細別管理</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にチェックを入れます。</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明細別管理</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にチェックを入れたタスクを選択した状態で　　　をクリックすると明細が追加されます。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3"/>
              <a:defRPr/>
            </a:pPr>
            <a:r>
              <a:rPr lang="ja-JP" altLang="en-US" sz="1200" kern="0" dirty="0">
                <a:latin typeface="Meiryo UI" panose="020B0604030504040204" pitchFamily="50" charset="-128"/>
                <a:ea typeface="Meiryo UI" panose="020B0604030504040204" pitchFamily="50" charset="-128"/>
              </a:rPr>
              <a:t>タスクや明細の開始予定／終了予定を入力します。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4"/>
              <a:defRPr/>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画面（１－５．リソースヒストグラム）で登録した工数（ＲＨ工数）を参考にして、各タスクに計画工数を割り振ります。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計画工数は、最下位タスク（明細がある場合は、明細）にて工数入力します。最下位タスクにて入力した工数が上位タスク・工程へ積み上がって表示されます。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5"/>
              <a:defRPr/>
            </a:pPr>
            <a:r>
              <a:rPr lang="ja-JP" altLang="en-US" sz="1200" kern="0" dirty="0">
                <a:latin typeface="Meiryo UI" panose="020B0604030504040204" pitchFamily="50" charset="-128"/>
                <a:ea typeface="Meiryo UI" panose="020B0604030504040204" pitchFamily="50" charset="-128"/>
              </a:rPr>
              <a:t>更新します。</a:t>
            </a:r>
            <a:endParaRPr lang="en-US" altLang="ja-JP" sz="1200" kern="0" dirty="0">
              <a:latin typeface="Meiryo UI" panose="020B0604030504040204" pitchFamily="50" charset="-128"/>
              <a:ea typeface="Meiryo UI" panose="020B0604030504040204" pitchFamily="50" charset="-128"/>
            </a:endParaRPr>
          </a:p>
        </p:txBody>
      </p:sp>
      <p:sp>
        <p:nvSpPr>
          <p:cNvPr id="8" name="テキスト プレースホルダ 3"/>
          <p:cNvSpPr txBox="1">
            <a:spLocks/>
          </p:cNvSpPr>
          <p:nvPr/>
        </p:nvSpPr>
        <p:spPr>
          <a:xfrm>
            <a:off x="156000" y="576316"/>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4066228" y="3122763"/>
            <a:ext cx="490325" cy="265523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4587240" y="3122763"/>
            <a:ext cx="245125" cy="265523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正方形/長方形 14"/>
          <p:cNvSpPr/>
          <p:nvPr/>
        </p:nvSpPr>
        <p:spPr>
          <a:xfrm>
            <a:off x="5973622" y="3122763"/>
            <a:ext cx="922477" cy="265523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 name="正方形/長方形 15"/>
          <p:cNvSpPr/>
          <p:nvPr/>
        </p:nvSpPr>
        <p:spPr>
          <a:xfrm>
            <a:off x="7237197" y="3146554"/>
            <a:ext cx="308742" cy="26232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45"/>
          <p:cNvSpPr/>
          <p:nvPr/>
        </p:nvSpPr>
        <p:spPr>
          <a:xfrm>
            <a:off x="4453573" y="2947791"/>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
        <p:nvSpPr>
          <p:cNvPr id="18" name="円/楕円 46"/>
          <p:cNvSpPr/>
          <p:nvPr/>
        </p:nvSpPr>
        <p:spPr>
          <a:xfrm>
            <a:off x="5852396" y="2947791"/>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3</a:t>
            </a:r>
            <a:endParaRPr lang="ja-JP" altLang="en-US" sz="800"/>
          </a:p>
        </p:txBody>
      </p:sp>
      <p:sp>
        <p:nvSpPr>
          <p:cNvPr id="19" name="円/楕円 47"/>
          <p:cNvSpPr/>
          <p:nvPr/>
        </p:nvSpPr>
        <p:spPr>
          <a:xfrm>
            <a:off x="7113331" y="2984209"/>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4</a:t>
            </a:r>
            <a:endParaRPr lang="ja-JP" altLang="en-US" sz="800" dirty="0"/>
          </a:p>
        </p:txBody>
      </p:sp>
      <p:sp>
        <p:nvSpPr>
          <p:cNvPr id="22" name="四角形吹き出し 21"/>
          <p:cNvSpPr/>
          <p:nvPr/>
        </p:nvSpPr>
        <p:spPr>
          <a:xfrm>
            <a:off x="4920935" y="2359242"/>
            <a:ext cx="2627708" cy="554658"/>
          </a:xfrm>
          <a:prstGeom prst="wedgeRectCallout">
            <a:avLst>
              <a:gd name="adj1" fmla="val 35257"/>
              <a:gd name="adj2" fmla="val 64240"/>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solidFill>
                  <a:schemeClr val="tx1"/>
                </a:solidFill>
                <a:latin typeface="Meiryo UI" panose="020B0604030504040204" pitchFamily="50" charset="-128"/>
                <a:ea typeface="Meiryo UI" panose="020B0604030504040204" pitchFamily="50" charset="-128"/>
              </a:rPr>
              <a:t>計画工数は</a:t>
            </a:r>
            <a:r>
              <a:rPr lang="en-US" altLang="ja-JP" sz="1000">
                <a:solidFill>
                  <a:srgbClr val="FF0000"/>
                </a:solidFill>
                <a:latin typeface="Meiryo UI" panose="020B0604030504040204" pitchFamily="50" charset="-128"/>
                <a:ea typeface="Meiryo UI" panose="020B0604030504040204" pitchFamily="50" charset="-128"/>
              </a:rPr>
              <a:t>EVM</a:t>
            </a:r>
            <a:r>
              <a:rPr lang="ja-JP" altLang="en-US" sz="1000">
                <a:solidFill>
                  <a:srgbClr val="FF0000"/>
                </a:solidFill>
                <a:latin typeface="Meiryo UI" panose="020B0604030504040204" pitchFamily="50" charset="-128"/>
                <a:ea typeface="Meiryo UI" panose="020B0604030504040204" pitchFamily="50" charset="-128"/>
              </a:rPr>
              <a:t>の</a:t>
            </a:r>
            <a:r>
              <a:rPr lang="en-US" altLang="ja-JP" sz="1000">
                <a:solidFill>
                  <a:srgbClr val="FF0000"/>
                </a:solidFill>
                <a:latin typeface="Meiryo UI" panose="020B0604030504040204" pitchFamily="50" charset="-128"/>
                <a:ea typeface="Meiryo UI" panose="020B0604030504040204" pitchFamily="50" charset="-128"/>
              </a:rPr>
              <a:t>PV</a:t>
            </a:r>
            <a:r>
              <a:rPr lang="ja-JP" altLang="en-US" sz="1000">
                <a:solidFill>
                  <a:srgbClr val="FF0000"/>
                </a:solidFill>
                <a:latin typeface="Meiryo UI" panose="020B0604030504040204" pitchFamily="50" charset="-128"/>
                <a:ea typeface="Meiryo UI" panose="020B0604030504040204" pitchFamily="50" charset="-128"/>
              </a:rPr>
              <a:t>（計画工数）と</a:t>
            </a:r>
            <a:r>
              <a:rPr lang="en-US" altLang="ja-JP" sz="1000">
                <a:solidFill>
                  <a:srgbClr val="FF0000"/>
                </a:solidFill>
                <a:latin typeface="Meiryo UI" panose="020B0604030504040204" pitchFamily="50" charset="-128"/>
                <a:ea typeface="Meiryo UI" panose="020B0604030504040204" pitchFamily="50" charset="-128"/>
              </a:rPr>
              <a:t>EV</a:t>
            </a:r>
            <a:r>
              <a:rPr lang="ja-JP" altLang="en-US" sz="1000">
                <a:solidFill>
                  <a:srgbClr val="FF0000"/>
                </a:solidFill>
                <a:latin typeface="Meiryo UI" panose="020B0604030504040204" pitchFamily="50" charset="-128"/>
                <a:ea typeface="Meiryo UI" panose="020B0604030504040204" pitchFamily="50" charset="-128"/>
              </a:rPr>
              <a:t>（出来高工数）の算出に使用されます</a:t>
            </a:r>
            <a:r>
              <a:rPr lang="ja-JP" altLang="en-US" sz="1000">
                <a:solidFill>
                  <a:schemeClr val="tx1"/>
                </a:solidFill>
                <a:latin typeface="Meiryo UI" panose="020B0604030504040204" pitchFamily="50" charset="-128"/>
                <a:ea typeface="Meiryo UI" panose="020B0604030504040204" pitchFamily="50" charset="-128"/>
              </a:rPr>
              <a:t>。</a:t>
            </a:r>
            <a:endParaRPr lang="en-US" altLang="ja-JP" sz="1000">
              <a:solidFill>
                <a:schemeClr val="tx1"/>
              </a:solidFill>
              <a:latin typeface="Meiryo UI" panose="020B0604030504040204" pitchFamily="50" charset="-128"/>
              <a:ea typeface="Meiryo UI" panose="020B0604030504040204" pitchFamily="50" charset="-128"/>
            </a:endParaRPr>
          </a:p>
          <a:p>
            <a:pPr>
              <a:defRPr/>
            </a:pPr>
            <a:r>
              <a:rPr lang="ja-JP" altLang="en-US" sz="1000">
                <a:solidFill>
                  <a:schemeClr val="tx1"/>
                </a:solidFill>
                <a:latin typeface="Meiryo UI" panose="020B0604030504040204" pitchFamily="50" charset="-128"/>
                <a:ea typeface="Meiryo UI" panose="020B0604030504040204" pitchFamily="50" charset="-128"/>
              </a:rPr>
              <a:t>必ず入力するようにしてください。</a:t>
            </a:r>
          </a:p>
        </p:txBody>
      </p:sp>
      <p:sp>
        <p:nvSpPr>
          <p:cNvPr id="23" name="四角形吹き出し 22"/>
          <p:cNvSpPr/>
          <p:nvPr/>
        </p:nvSpPr>
        <p:spPr>
          <a:xfrm>
            <a:off x="5055067" y="1283371"/>
            <a:ext cx="2818794" cy="707698"/>
          </a:xfrm>
          <a:prstGeom prst="wedgeRectCallout">
            <a:avLst>
              <a:gd name="adj1" fmla="val -64878"/>
              <a:gd name="adj2" fmla="val 61901"/>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dirty="0">
                <a:solidFill>
                  <a:schemeClr val="tx1"/>
                </a:solidFill>
                <a:latin typeface="Meiryo UI" panose="020B0604030504040204" pitchFamily="50" charset="-128"/>
                <a:ea typeface="Meiryo UI" panose="020B0604030504040204" pitchFamily="50" charset="-128"/>
              </a:rPr>
              <a:t>主担当者を設定すると、検索条件で絞り込むことができます。</a:t>
            </a:r>
            <a:endParaRPr lang="en-US" altLang="ja-JP" sz="1000" dirty="0">
              <a:solidFill>
                <a:schemeClr val="tx1"/>
              </a:solidFill>
              <a:latin typeface="Meiryo UI" panose="020B0604030504040204" pitchFamily="50" charset="-128"/>
              <a:ea typeface="Meiryo UI" panose="020B0604030504040204" pitchFamily="50" charset="-128"/>
            </a:endParaRPr>
          </a:p>
          <a:p>
            <a:pPr>
              <a:defRPr/>
            </a:pP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主担当者による絞り込みは末端のタスク／明細に対してのみ有効です</a:t>
            </a:r>
          </a:p>
        </p:txBody>
      </p:sp>
      <p:sp>
        <p:nvSpPr>
          <p:cNvPr id="24" name="四角形吹き出し 23"/>
          <p:cNvSpPr/>
          <p:nvPr/>
        </p:nvSpPr>
        <p:spPr>
          <a:xfrm>
            <a:off x="3463184" y="5850123"/>
            <a:ext cx="2797581" cy="682078"/>
          </a:xfrm>
          <a:prstGeom prst="wedgeRectCallout">
            <a:avLst>
              <a:gd name="adj1" fmla="val -62425"/>
              <a:gd name="adj2" fmla="val 33952"/>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solidFill>
                  <a:schemeClr val="tx1"/>
                </a:solidFill>
                <a:latin typeface="Meiryo UI" panose="020B0604030504040204" pitchFamily="50" charset="-128"/>
                <a:ea typeface="Meiryo UI" panose="020B0604030504040204" pitchFamily="50" charset="-128"/>
              </a:rPr>
              <a:t>明細別管理が有効なタスクを選択して</a:t>
            </a:r>
            <a:r>
              <a:rPr lang="en-US" altLang="ja-JP" sz="1000">
                <a:solidFill>
                  <a:schemeClr val="tx1"/>
                </a:solidFill>
                <a:latin typeface="Meiryo UI" panose="020B0604030504040204" pitchFamily="50" charset="-128"/>
                <a:ea typeface="Meiryo UI" panose="020B0604030504040204" pitchFamily="50" charset="-128"/>
              </a:rPr>
              <a:t>[</a:t>
            </a:r>
            <a:r>
              <a:rPr lang="ja-JP" altLang="en-US" sz="1000">
                <a:solidFill>
                  <a:schemeClr val="tx1"/>
                </a:solidFill>
                <a:latin typeface="Meiryo UI" panose="020B0604030504040204" pitchFamily="50" charset="-128"/>
                <a:ea typeface="Meiryo UI" panose="020B0604030504040204" pitchFamily="50" charset="-128"/>
              </a:rPr>
              <a:t>明細選択</a:t>
            </a:r>
            <a:r>
              <a:rPr lang="en-US" altLang="ja-JP" sz="1000">
                <a:solidFill>
                  <a:schemeClr val="tx1"/>
                </a:solidFill>
                <a:latin typeface="Meiryo UI" panose="020B0604030504040204" pitchFamily="50" charset="-128"/>
                <a:ea typeface="Meiryo UI" panose="020B0604030504040204" pitchFamily="50" charset="-128"/>
              </a:rPr>
              <a:t>]</a:t>
            </a:r>
            <a:r>
              <a:rPr lang="ja-JP" altLang="en-US" sz="1000">
                <a:solidFill>
                  <a:schemeClr val="tx1"/>
                </a:solidFill>
                <a:latin typeface="Meiryo UI" panose="020B0604030504040204" pitchFamily="50" charset="-128"/>
                <a:ea typeface="Meiryo UI" panose="020B0604030504040204" pitchFamily="50" charset="-128"/>
              </a:rPr>
              <a:t>をクリックすると、登録済みの明細を一度に追加することができます。</a:t>
            </a:r>
          </a:p>
        </p:txBody>
      </p:sp>
      <p:sp>
        <p:nvSpPr>
          <p:cNvPr id="25" name="下矢印 24"/>
          <p:cNvSpPr/>
          <p:nvPr/>
        </p:nvSpPr>
        <p:spPr>
          <a:xfrm>
            <a:off x="3161445" y="3213392"/>
            <a:ext cx="301739" cy="2582359"/>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6" name="円/楕円 38"/>
          <p:cNvSpPr/>
          <p:nvPr/>
        </p:nvSpPr>
        <p:spPr>
          <a:xfrm>
            <a:off x="3941885" y="2943376"/>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1</a:t>
            </a:r>
            <a:endParaRPr lang="ja-JP" altLang="en-US" sz="800"/>
          </a:p>
        </p:txBody>
      </p:sp>
      <p:sp>
        <p:nvSpPr>
          <p:cNvPr id="27" name="正方形/長方形 26"/>
          <p:cNvSpPr/>
          <p:nvPr/>
        </p:nvSpPr>
        <p:spPr>
          <a:xfrm>
            <a:off x="3246148" y="2988196"/>
            <a:ext cx="148274" cy="1720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38" name="図 37"/>
          <p:cNvPicPr>
            <a:picLocks noChangeAspect="1"/>
          </p:cNvPicPr>
          <p:nvPr/>
        </p:nvPicPr>
        <p:blipFill>
          <a:blip r:embed="rId5"/>
          <a:stretch>
            <a:fillRect/>
          </a:stretch>
        </p:blipFill>
        <p:spPr>
          <a:xfrm>
            <a:off x="10372724" y="2054598"/>
            <a:ext cx="228600" cy="209550"/>
          </a:xfrm>
          <a:prstGeom prst="rect">
            <a:avLst/>
          </a:prstGeom>
        </p:spPr>
      </p:pic>
      <p:sp>
        <p:nvSpPr>
          <p:cNvPr id="3" name="正方形/長方形 2">
            <a:extLst>
              <a:ext uri="{FF2B5EF4-FFF2-40B4-BE49-F238E27FC236}">
                <a16:creationId xmlns:a16="http://schemas.microsoft.com/office/drawing/2014/main" id="{E4F5BDB2-57CB-4F3B-BDA4-65970CAFDE7B}"/>
              </a:ext>
            </a:extLst>
          </p:cNvPr>
          <p:cNvSpPr/>
          <p:nvPr/>
        </p:nvSpPr>
        <p:spPr>
          <a:xfrm>
            <a:off x="144000" y="648000"/>
            <a:ext cx="5856090" cy="369332"/>
          </a:xfrm>
          <a:prstGeom prst="rect">
            <a:avLst/>
          </a:prstGeom>
        </p:spPr>
        <p:txBody>
          <a:bodyPr wrap="none">
            <a:spAutoFit/>
          </a:bodyPr>
          <a:lstStyle/>
          <a:p>
            <a:r>
              <a:rPr lang="ja-JP" altLang="en-US" dirty="0"/>
              <a:t>１－１０．ガントチャート － 詳細スケジュールの作成</a:t>
            </a:r>
          </a:p>
        </p:txBody>
      </p:sp>
      <p:sp>
        <p:nvSpPr>
          <p:cNvPr id="29" name="正方形/長方形 28">
            <a:extLst>
              <a:ext uri="{FF2B5EF4-FFF2-40B4-BE49-F238E27FC236}">
                <a16:creationId xmlns:a16="http://schemas.microsoft.com/office/drawing/2014/main" id="{C02BEEBA-1DD5-0507-E0FF-C4EDF176F4A2}"/>
              </a:ext>
            </a:extLst>
          </p:cNvPr>
          <p:cNvSpPr/>
          <p:nvPr/>
        </p:nvSpPr>
        <p:spPr>
          <a:xfrm>
            <a:off x="7473869" y="5932139"/>
            <a:ext cx="400164" cy="2356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 name="円/楕円 49"/>
          <p:cNvSpPr/>
          <p:nvPr/>
        </p:nvSpPr>
        <p:spPr>
          <a:xfrm>
            <a:off x="7338809" y="5795751"/>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5</a:t>
            </a:r>
            <a:endParaRPr lang="ja-JP" altLang="en-US" sz="800" dirty="0"/>
          </a:p>
        </p:txBody>
      </p:sp>
      <p:sp>
        <p:nvSpPr>
          <p:cNvPr id="39" name="円/楕円 45">
            <a:extLst>
              <a:ext uri="{FF2B5EF4-FFF2-40B4-BE49-F238E27FC236}">
                <a16:creationId xmlns:a16="http://schemas.microsoft.com/office/drawing/2014/main" id="{74AF7ECB-055B-229F-F183-682D0429CFCE}"/>
              </a:ext>
            </a:extLst>
          </p:cNvPr>
          <p:cNvSpPr/>
          <p:nvPr/>
        </p:nvSpPr>
        <p:spPr>
          <a:xfrm>
            <a:off x="3132030" y="2802574"/>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Tree>
    <p:extLst>
      <p:ext uri="{BB962C8B-B14F-4D97-AF65-F5344CB8AC3E}">
        <p14:creationId xmlns:p14="http://schemas.microsoft.com/office/powerpoint/2010/main" val="416488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extLst>
              <p:ext uri="{D42A27DB-BD31-4B8C-83A1-F6EECF244321}">
                <p14:modId xmlns:p14="http://schemas.microsoft.com/office/powerpoint/2010/main" val="390778084"/>
              </p:ext>
            </p:extLst>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r>
                        <a:rPr kumimoji="1" lang="en-US" altLang="ja-JP"/>
                        <a:t>2.0.0</a:t>
                      </a:r>
                      <a:endParaRPr kumimoji="1" lang="ja-JP" altLang="en-US" dirty="0"/>
                    </a:p>
                  </a:txBody>
                  <a:tcPr/>
                </a:tc>
                <a:tc>
                  <a:txBody>
                    <a:bodyPr/>
                    <a:lstStyle/>
                    <a:p>
                      <a:r>
                        <a:rPr kumimoji="1" lang="en-US" altLang="ja-JP" dirty="0"/>
                        <a:t>2025/12/10</a:t>
                      </a:r>
                      <a:endParaRPr kumimoji="1" lang="ja-JP" altLang="en-US" dirty="0"/>
                    </a:p>
                  </a:txBody>
                  <a:tcPr/>
                </a:tc>
                <a:tc>
                  <a:txBody>
                    <a:bodyPr/>
                    <a:lstStyle/>
                    <a:p>
                      <a:r>
                        <a:rPr kumimoji="1" lang="ja-JP" altLang="en-US" dirty="0"/>
                        <a:t>河原</a:t>
                      </a:r>
                    </a:p>
                  </a:txBody>
                  <a:tcPr/>
                </a:tc>
                <a:tc>
                  <a:txBody>
                    <a:bodyPr/>
                    <a:lstStyle/>
                    <a:p>
                      <a:r>
                        <a:rPr kumimoji="1" lang="en-US" altLang="ja-JP" dirty="0"/>
                        <a:t>Ver7</a:t>
                      </a:r>
                      <a:r>
                        <a:rPr kumimoji="1" lang="ja-JP" altLang="en-US" dirty="0"/>
                        <a:t>の</a:t>
                      </a:r>
                      <a:r>
                        <a:rPr kumimoji="1" lang="en-US" altLang="ja-JP" dirty="0"/>
                        <a:t>UI</a:t>
                      </a:r>
                      <a:r>
                        <a:rPr kumimoji="1" lang="ja-JP" altLang="en-US" dirty="0"/>
                        <a:t>に変更</a:t>
                      </a:r>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プロジェクトの立ち上げと日次・週次業務</a:t>
            </a:r>
            <a:endParaRPr kumimoji="1" lang="ja-JP" altLang="en-US" dirty="0"/>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748575560"/>
              </p:ext>
            </p:extLst>
          </p:nvPr>
        </p:nvGraphicFramePr>
        <p:xfrm>
          <a:off x="156738" y="1519201"/>
          <a:ext cx="11879262" cy="4597400"/>
        </p:xfrm>
        <a:graphic>
          <a:graphicData uri="http://schemas.openxmlformats.org/drawingml/2006/table">
            <a:tbl>
              <a:tblPr firstRow="1" bandRow="1">
                <a:tableStyleId>{5C22544A-7EE6-4342-B048-85BDC9FD1C3A}</a:tableStyleId>
              </a:tblPr>
              <a:tblGrid>
                <a:gridCol w="5939631">
                  <a:extLst>
                    <a:ext uri="{9D8B030D-6E8A-4147-A177-3AD203B41FA5}">
                      <a16:colId xmlns:a16="http://schemas.microsoft.com/office/drawing/2014/main" val="2526764259"/>
                    </a:ext>
                  </a:extLst>
                </a:gridCol>
                <a:gridCol w="5939631">
                  <a:extLst>
                    <a:ext uri="{9D8B030D-6E8A-4147-A177-3AD203B41FA5}">
                      <a16:colId xmlns:a16="http://schemas.microsoft.com/office/drawing/2014/main" val="1866921505"/>
                    </a:ext>
                  </a:extLst>
                </a:gridCol>
              </a:tblGrid>
              <a:tr h="370840">
                <a:tc>
                  <a:txBody>
                    <a:bodyPr/>
                    <a:lstStyle/>
                    <a:p>
                      <a:r>
                        <a:rPr kumimoji="1" lang="ja-JP" altLang="en-US" dirty="0"/>
                        <a:t>１．プロジェクトの立ち上げ</a:t>
                      </a:r>
                    </a:p>
                  </a:txBody>
                  <a:tcPr/>
                </a:tc>
                <a:tc>
                  <a:txBody>
                    <a:bodyPr/>
                    <a:lstStyle/>
                    <a:p>
                      <a:r>
                        <a:rPr kumimoji="1" lang="ja-JP" altLang="en-US" dirty="0"/>
                        <a:t>備考</a:t>
                      </a:r>
                    </a:p>
                  </a:txBody>
                  <a:tcPr/>
                </a:tc>
                <a:extLst>
                  <a:ext uri="{0D108BD9-81ED-4DB2-BD59-A6C34878D82A}">
                    <a16:rowId xmlns:a16="http://schemas.microsoft.com/office/drawing/2014/main" val="4031545795"/>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2" action="ppaction://hlinksldjump"/>
                        </a:rPr>
                        <a:t>１－１．プロジェクト登録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a:latin typeface="Meiryo UI" panose="020B0604030504040204" pitchFamily="50" charset="-128"/>
                          <a:ea typeface="Meiryo UI" panose="020B0604030504040204" pitchFamily="50" charset="-128"/>
                        </a:rPr>
                        <a:t>プロジェクトの基本情報を入力します。</a:t>
                      </a:r>
                    </a:p>
                  </a:txBody>
                  <a:tcPr/>
                </a:tc>
                <a:extLst>
                  <a:ext uri="{0D108BD9-81ED-4DB2-BD59-A6C34878D82A}">
                    <a16:rowId xmlns:a16="http://schemas.microsoft.com/office/drawing/2014/main" val="3960715720"/>
                  </a:ext>
                </a:extLst>
              </a:tr>
              <a:tr h="370840">
                <a:tc>
                  <a:txBody>
                    <a:bodyPr/>
                    <a:lstStyle/>
                    <a:p>
                      <a:r>
                        <a:rPr kumimoji="1" lang="ja-JP" altLang="en-US" sz="1600" b="0" u="none" dirty="0">
                          <a:latin typeface="Meiryo UI" panose="020B0604030504040204" pitchFamily="50" charset="-128"/>
                          <a:ea typeface="Meiryo UI" panose="020B0604030504040204" pitchFamily="50" charset="-128"/>
                          <a:hlinkClick r:id="rId3" action="ppaction://hlinksldjump"/>
                        </a:rPr>
                        <a:t>１－２．工程タスク成果物登録</a:t>
                      </a:r>
                      <a:endParaRPr kumimoji="1" lang="en-US" altLang="ja-JP" sz="1600" b="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a:latin typeface="Meiryo UI" panose="020B0604030504040204" pitchFamily="50" charset="-128"/>
                          <a:ea typeface="Meiryo UI" panose="020B0604030504040204" pitchFamily="50" charset="-128"/>
                        </a:rPr>
                        <a:t>プロジェクトのスコープを作成します。ドメイン情報から初期データがコピーされていますので、プロジェクト独自のスコープへ調整します。</a:t>
                      </a:r>
                    </a:p>
                  </a:txBody>
                  <a:tcPr/>
                </a:tc>
                <a:extLst>
                  <a:ext uri="{0D108BD9-81ED-4DB2-BD59-A6C34878D82A}">
                    <a16:rowId xmlns:a16="http://schemas.microsoft.com/office/drawing/2014/main" val="2355437320"/>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4" action="ppaction://hlinksldjump"/>
                        </a:rPr>
                        <a:t>１－３．ガントチャート</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プロジェクトの全体スケジュールを計画します。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（詳細なスケジュールは、リソースヒストグラム作成後に計画します。）</a:t>
                      </a:r>
                    </a:p>
                  </a:txBody>
                  <a:tcPr/>
                </a:tc>
                <a:extLst>
                  <a:ext uri="{0D108BD9-81ED-4DB2-BD59-A6C34878D82A}">
                    <a16:rowId xmlns:a16="http://schemas.microsoft.com/office/drawing/2014/main" val="3504712318"/>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5" action="ppaction://hlinksldjump"/>
                        </a:rPr>
                        <a:t>１－４．プロジェクトメンバ登録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プロジェクトに参画するメンバを指定します。自社、委託先、顧客、匿名の種類で指定します。本手順はリソースヒストグラムを作成するために必要です。</a:t>
                      </a:r>
                    </a:p>
                  </a:txBody>
                  <a:tcPr/>
                </a:tc>
                <a:extLst>
                  <a:ext uri="{0D108BD9-81ED-4DB2-BD59-A6C34878D82A}">
                    <a16:rowId xmlns:a16="http://schemas.microsoft.com/office/drawing/2014/main" val="825792203"/>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6" action="ppaction://hlinksldjump"/>
                        </a:rPr>
                        <a:t>１－５．リソースヒストグラム</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プロジェクトメンバの稼働予定を登録します。メンバ毎に、誰がどの工程にどれだけ作業するかを登録します。登録すると月々の工程にかかる人件費（見込）が計算されます。</a:t>
                      </a:r>
                    </a:p>
                  </a:txBody>
                  <a:tcPr/>
                </a:tc>
                <a:extLst>
                  <a:ext uri="{0D108BD9-81ED-4DB2-BD59-A6C34878D82A}">
                    <a16:rowId xmlns:a16="http://schemas.microsoft.com/office/drawing/2014/main" val="3364268904"/>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7" action="ppaction://hlinksldjump"/>
                        </a:rPr>
                        <a:t>１－６．原価見積／実行予算</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リソースヒストグラムから原価見積、実行予算を作成します。</a:t>
                      </a:r>
                    </a:p>
                  </a:txBody>
                  <a:tcPr/>
                </a:tc>
                <a:extLst>
                  <a:ext uri="{0D108BD9-81ED-4DB2-BD59-A6C34878D82A}">
                    <a16:rowId xmlns:a16="http://schemas.microsoft.com/office/drawing/2014/main" val="4078370980"/>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8" action="ppaction://hlinksldjump"/>
                        </a:rPr>
                        <a:t>１－７．プロジェクト登録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a:latin typeface="Meiryo UI" panose="020B0604030504040204" pitchFamily="50" charset="-128"/>
                          <a:ea typeface="Meiryo UI" panose="020B0604030504040204" pitchFamily="50" charset="-128"/>
                        </a:rPr>
                        <a:t>作成した原価見積とプロジェクトを関連付けます。設定により、原価見積の承認ワークフローを回すことができます。</a:t>
                      </a:r>
                    </a:p>
                  </a:txBody>
                  <a:tcPr/>
                </a:tc>
                <a:extLst>
                  <a:ext uri="{0D108BD9-81ED-4DB2-BD59-A6C34878D82A}">
                    <a16:rowId xmlns:a16="http://schemas.microsoft.com/office/drawing/2014/main" val="2518299795"/>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9" action="ppaction://hlinksldjump"/>
                        </a:rPr>
                        <a:t>１－８．プロジェクト登録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プロジェクトの状況を「先行着手」または「受注」にします。この段階で、プロジェクトメンバが工数を入力できるようになります。</a:t>
                      </a:r>
                    </a:p>
                  </a:txBody>
                  <a:tcPr/>
                </a:tc>
                <a:extLst>
                  <a:ext uri="{0D108BD9-81ED-4DB2-BD59-A6C34878D82A}">
                    <a16:rowId xmlns:a16="http://schemas.microsoft.com/office/drawing/2014/main" val="1859021921"/>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10" action="ppaction://hlinksldjump"/>
                        </a:rPr>
                        <a:t>１－９．プロジェクト別採算登録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プロジェクトの採算情報を登録します。</a:t>
                      </a:r>
                    </a:p>
                  </a:txBody>
                  <a:tcPr/>
                </a:tc>
                <a:extLst>
                  <a:ext uri="{0D108BD9-81ED-4DB2-BD59-A6C34878D82A}">
                    <a16:rowId xmlns:a16="http://schemas.microsoft.com/office/drawing/2014/main" val="727184307"/>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11" action="ppaction://hlinksldjump"/>
                        </a:rPr>
                        <a:t>１－１０．ガントチャート</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作業期間や担当者、タスクにかかる計画工数を設定し、詳細なスケジュールを作成します。</a:t>
                      </a:r>
                    </a:p>
                  </a:txBody>
                  <a:tcPr/>
                </a:tc>
                <a:extLst>
                  <a:ext uri="{0D108BD9-81ED-4DB2-BD59-A6C34878D82A}">
                    <a16:rowId xmlns:a16="http://schemas.microsoft.com/office/drawing/2014/main" val="1991340280"/>
                  </a:ext>
                </a:extLst>
              </a:tr>
            </a:tbl>
          </a:graphicData>
        </a:graphic>
      </p:graphicFrame>
      <p:sp>
        <p:nvSpPr>
          <p:cNvPr id="7" name="コンテンツ プレースホルダー 3"/>
          <p:cNvSpPr txBox="1">
            <a:spLocks/>
          </p:cNvSpPr>
          <p:nvPr/>
        </p:nvSpPr>
        <p:spPr bwMode="auto">
          <a:xfrm>
            <a:off x="72110" y="828445"/>
            <a:ext cx="11880000" cy="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lvl="0" indent="0" defTabSz="914400" fontAlgn="auto">
              <a:spcBef>
                <a:spcPts val="0"/>
              </a:spcBef>
              <a:spcAft>
                <a:spcPts val="0"/>
              </a:spcAft>
              <a:buClrTx/>
              <a:buNone/>
            </a:pPr>
            <a:r>
              <a:rPr kumimoji="0" lang="en-US" altLang="ja-JP" sz="1600" kern="0" dirty="0">
                <a:solidFill>
                  <a:srgbClr val="323232"/>
                </a:solidFill>
                <a:cs typeface="+mn-cs"/>
              </a:rPr>
              <a:t>OBPM</a:t>
            </a:r>
            <a:r>
              <a:rPr kumimoji="0" lang="ja-JP" altLang="en-US" sz="1600" kern="0" dirty="0">
                <a:solidFill>
                  <a:srgbClr val="323232"/>
                </a:solidFill>
                <a:cs typeface="+mn-cs"/>
              </a:rPr>
              <a:t>でプロジェクトを登録してから、プロジェクトメンバが日次入力を開始できるようになるまでの手順を説明します。</a:t>
            </a:r>
          </a:p>
        </p:txBody>
      </p:sp>
    </p:spTree>
    <p:extLst>
      <p:ext uri="{BB962C8B-B14F-4D97-AF65-F5344CB8AC3E}">
        <p14:creationId xmlns:p14="http://schemas.microsoft.com/office/powerpoint/2010/main" val="60055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ja-JP" altLang="en-US" dirty="0"/>
              <a:t>１．プロジェクトの立ち上げ</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41525DBD-4AE8-D0AE-E7A4-1D988519C5B4}"/>
              </a:ext>
            </a:extLst>
          </p:cNvPr>
          <p:cNvPicPr>
            <a:picLocks noChangeAspect="1"/>
          </p:cNvPicPr>
          <p:nvPr/>
        </p:nvPicPr>
        <p:blipFill>
          <a:blip r:embed="rId2"/>
          <a:stretch>
            <a:fillRect/>
          </a:stretch>
        </p:blipFill>
        <p:spPr>
          <a:xfrm>
            <a:off x="134165" y="2123728"/>
            <a:ext cx="7630825" cy="4473922"/>
          </a:xfrm>
          <a:prstGeom prst="rect">
            <a:avLst/>
          </a:prstGeom>
          <a:ln>
            <a:solidFill>
              <a:schemeClr val="bg1">
                <a:lumMod val="50000"/>
              </a:schemeClr>
            </a:solidFill>
          </a:ln>
        </p:spPr>
      </p:pic>
      <p:pic>
        <p:nvPicPr>
          <p:cNvPr id="25" name="図 24">
            <a:extLst>
              <a:ext uri="{FF2B5EF4-FFF2-40B4-BE49-F238E27FC236}">
                <a16:creationId xmlns:a16="http://schemas.microsoft.com/office/drawing/2014/main" id="{83FFB75E-CAFF-DD5A-196E-655866C3A8EE}"/>
              </a:ext>
            </a:extLst>
          </p:cNvPr>
          <p:cNvPicPr>
            <a:picLocks noChangeAspect="1"/>
          </p:cNvPicPr>
          <p:nvPr/>
        </p:nvPicPr>
        <p:blipFill>
          <a:blip r:embed="rId3"/>
          <a:stretch>
            <a:fillRect/>
          </a:stretch>
        </p:blipFill>
        <p:spPr>
          <a:xfrm>
            <a:off x="147762" y="973565"/>
            <a:ext cx="7447208" cy="1063857"/>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257E860F-489F-4B11-8F32-9C8E0FEE0310}"/>
              </a:ext>
            </a:extLst>
          </p:cNvPr>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7764990" y="915532"/>
            <a:ext cx="4320000" cy="5440923"/>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プロジェクトコードを入力します。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プロジェクト名、プロジェクト略名を入力します。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契約形態を選択します。</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solidFill>
                  <a:srgbClr val="FF0000"/>
                </a:solidFill>
                <a:latin typeface="Meiryo UI" panose="020B0604030504040204" pitchFamily="50" charset="-128"/>
                <a:ea typeface="Meiryo UI" panose="020B0604030504040204" pitchFamily="50" charset="-128"/>
              </a:rPr>
              <a:t>契約形態は新規登録時のみ設定可能です。間違いのないように登録します。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4"/>
            </a:pPr>
            <a:r>
              <a:rPr lang="ja-JP" altLang="en-US" sz="1200" kern="0" dirty="0">
                <a:latin typeface="Meiryo UI" panose="020B0604030504040204" pitchFamily="50" charset="-128"/>
                <a:ea typeface="Meiryo UI" panose="020B0604030504040204" pitchFamily="50" charset="-128"/>
              </a:rPr>
              <a:t>ドメインを選択します。</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solidFill>
                  <a:srgbClr val="FF0000"/>
                </a:solidFill>
                <a:latin typeface="Meiryo UI" panose="020B0604030504040204" pitchFamily="50" charset="-128"/>
                <a:ea typeface="Meiryo UI" panose="020B0604030504040204" pitchFamily="50" charset="-128"/>
              </a:rPr>
              <a:t>ドメインは新規登録時のみ設定可能です。間違いのないように登録します。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defTabSz="914400">
              <a:buFontTx/>
              <a:buAutoNum type="arabicPeriod" startAt="4"/>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5"/>
            </a:pPr>
            <a:r>
              <a:rPr lang="ja-JP" altLang="en-US" sz="1200" kern="0" dirty="0">
                <a:latin typeface="Meiryo UI" panose="020B0604030504040204" pitchFamily="50" charset="-128"/>
                <a:ea typeface="Meiryo UI" panose="020B0604030504040204" pitchFamily="50" charset="-128"/>
              </a:rPr>
              <a:t>プロジェクトタイプを選択します。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r>
              <a:rPr lang="ja-JP" altLang="en-US" sz="1200" kern="0" dirty="0">
                <a:latin typeface="Meiryo UI" panose="020B0604030504040204" pitchFamily="50" charset="-128"/>
                <a:ea typeface="Meiryo UI" panose="020B0604030504040204" pitchFamily="50" charset="-128"/>
              </a:rPr>
              <a:t>契約形態が一括請負、工数請負、保守のいずれかの場合、顧客コードを入力します。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r>
              <a:rPr lang="ja-JP" altLang="en-US" sz="1200" kern="0" dirty="0">
                <a:latin typeface="Meiryo UI" panose="020B0604030504040204" pitchFamily="50" charset="-128"/>
                <a:ea typeface="Meiryo UI" panose="020B0604030504040204" pitchFamily="50" charset="-128"/>
              </a:rPr>
              <a:t>ステータスを入力します。</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ステータスで先行着手、または受注を選択した場合は、契約情報を入力します。</a:t>
            </a:r>
            <a:endParaRPr lang="en-US" altLang="ja-JP" sz="1200" kern="0" dirty="0">
              <a:latin typeface="Meiryo UI" panose="020B0604030504040204" pitchFamily="50" charset="-128"/>
              <a:ea typeface="Meiryo UI" panose="020B0604030504040204" pitchFamily="50" charset="-128"/>
            </a:endParaRPr>
          </a:p>
          <a:p>
            <a:pPr defTabSz="914400">
              <a:buFont typeface="+mj-lt"/>
              <a:buNone/>
            </a:pPr>
            <a:r>
              <a:rPr lang="ja-JP" altLang="en-US" sz="1200" kern="0" dirty="0">
                <a:latin typeface="Meiryo UI" panose="020B0604030504040204" pitchFamily="50" charset="-128"/>
                <a:ea typeface="Meiryo UI" panose="020B0604030504040204" pitchFamily="50" charset="-128"/>
              </a:rPr>
              <a:t>　　（１－７．プロジェクト登録を参照）</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8"/>
            </a:pPr>
            <a:r>
              <a:rPr lang="ja-JP" altLang="en-US" sz="1200" kern="0" dirty="0">
                <a:latin typeface="Meiryo UI" panose="020B0604030504040204" pitchFamily="50" charset="-128"/>
                <a:ea typeface="Meiryo UI" panose="020B0604030504040204" pitchFamily="50" charset="-128"/>
              </a:rPr>
              <a:t>プロジェクトの予定期間を入力します。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8"/>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8"/>
            </a:pPr>
            <a:r>
              <a:rPr lang="en-US" altLang="ja-JP" sz="1200" kern="0" dirty="0">
                <a:latin typeface="Meiryo UI" panose="020B0604030504040204" pitchFamily="50" charset="-128"/>
                <a:ea typeface="Meiryo UI" panose="020B0604030504040204" pitchFamily="50" charset="-128"/>
              </a:rPr>
              <a:t>PM</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PL</a:t>
            </a:r>
            <a:r>
              <a:rPr lang="ja-JP" altLang="en-US" sz="1200" kern="0" dirty="0" err="1">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主管部門を入力します。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8"/>
            </a:pP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3"/>
          <p:cNvSpPr txBox="1">
            <a:spLocks/>
          </p:cNvSpPr>
          <p:nvPr/>
        </p:nvSpPr>
        <p:spPr>
          <a:xfrm>
            <a:off x="191433" y="626607"/>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156000" y="2866667"/>
            <a:ext cx="4885128" cy="37473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正方形/長方形 7"/>
          <p:cNvSpPr/>
          <p:nvPr/>
        </p:nvSpPr>
        <p:spPr>
          <a:xfrm>
            <a:off x="5122290" y="2866666"/>
            <a:ext cx="1910969" cy="37473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円/楕円 13"/>
          <p:cNvSpPr/>
          <p:nvPr/>
        </p:nvSpPr>
        <p:spPr>
          <a:xfrm>
            <a:off x="5041128" y="2687279"/>
            <a:ext cx="179387"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0" name="円/楕円 14"/>
          <p:cNvSpPr/>
          <p:nvPr/>
        </p:nvSpPr>
        <p:spPr>
          <a:xfrm>
            <a:off x="66306" y="2756213"/>
            <a:ext cx="179387"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11" name="正方形/長方形 10"/>
          <p:cNvSpPr/>
          <p:nvPr/>
        </p:nvSpPr>
        <p:spPr>
          <a:xfrm>
            <a:off x="238073" y="3350421"/>
            <a:ext cx="1255447" cy="3726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2656399" y="3336113"/>
            <a:ext cx="1255447" cy="3869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p:cNvSpPr/>
          <p:nvPr/>
        </p:nvSpPr>
        <p:spPr>
          <a:xfrm>
            <a:off x="232389" y="3751918"/>
            <a:ext cx="1192708" cy="3726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236178" y="4532791"/>
            <a:ext cx="1251658" cy="3794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正方形/長方形 14"/>
          <p:cNvSpPr/>
          <p:nvPr/>
        </p:nvSpPr>
        <p:spPr>
          <a:xfrm>
            <a:off x="215245" y="5166502"/>
            <a:ext cx="2473012" cy="3574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 name="正方形/長方形 15"/>
          <p:cNvSpPr/>
          <p:nvPr/>
        </p:nvSpPr>
        <p:spPr>
          <a:xfrm>
            <a:off x="215245" y="5954326"/>
            <a:ext cx="6391295" cy="6115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正方形/長方形 16"/>
          <p:cNvSpPr/>
          <p:nvPr/>
        </p:nvSpPr>
        <p:spPr>
          <a:xfrm>
            <a:off x="232389" y="4153415"/>
            <a:ext cx="1255447" cy="3574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 name="円/楕円 23"/>
          <p:cNvSpPr/>
          <p:nvPr/>
        </p:nvSpPr>
        <p:spPr>
          <a:xfrm>
            <a:off x="56791" y="3275407"/>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9" name="円/楕円 24"/>
          <p:cNvSpPr/>
          <p:nvPr/>
        </p:nvSpPr>
        <p:spPr>
          <a:xfrm>
            <a:off x="2508870" y="3274547"/>
            <a:ext cx="179387"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20" name="円/楕円 25"/>
          <p:cNvSpPr/>
          <p:nvPr/>
        </p:nvSpPr>
        <p:spPr>
          <a:xfrm>
            <a:off x="63369" y="3689299"/>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5</a:t>
            </a:r>
            <a:endParaRPr lang="ja-JP" altLang="en-US" sz="800" dirty="0"/>
          </a:p>
        </p:txBody>
      </p:sp>
      <p:sp>
        <p:nvSpPr>
          <p:cNvPr id="21" name="円/楕円 26"/>
          <p:cNvSpPr/>
          <p:nvPr/>
        </p:nvSpPr>
        <p:spPr>
          <a:xfrm>
            <a:off x="36791" y="4095724"/>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6</a:t>
            </a:r>
            <a:endParaRPr lang="ja-JP" altLang="en-US" sz="800" dirty="0"/>
          </a:p>
        </p:txBody>
      </p:sp>
      <p:sp>
        <p:nvSpPr>
          <p:cNvPr id="22" name="円/楕円 27"/>
          <p:cNvSpPr/>
          <p:nvPr/>
        </p:nvSpPr>
        <p:spPr>
          <a:xfrm>
            <a:off x="34270" y="4539601"/>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7</a:t>
            </a:r>
            <a:endParaRPr lang="ja-JP" altLang="en-US" sz="800" dirty="0"/>
          </a:p>
        </p:txBody>
      </p:sp>
      <p:sp>
        <p:nvSpPr>
          <p:cNvPr id="23" name="円/楕円 28"/>
          <p:cNvSpPr/>
          <p:nvPr/>
        </p:nvSpPr>
        <p:spPr>
          <a:xfrm>
            <a:off x="44471" y="5090900"/>
            <a:ext cx="179387"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8</a:t>
            </a:r>
            <a:endParaRPr lang="ja-JP" altLang="en-US" sz="800"/>
          </a:p>
        </p:txBody>
      </p:sp>
      <p:sp>
        <p:nvSpPr>
          <p:cNvPr id="24" name="円/楕円 29"/>
          <p:cNvSpPr/>
          <p:nvPr/>
        </p:nvSpPr>
        <p:spPr>
          <a:xfrm>
            <a:off x="34270" y="5820989"/>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9</a:t>
            </a:r>
            <a:endParaRPr lang="ja-JP" altLang="en-US" sz="800" dirty="0"/>
          </a:p>
        </p:txBody>
      </p:sp>
      <p:sp>
        <p:nvSpPr>
          <p:cNvPr id="28" name="正方形/長方形 27"/>
          <p:cNvSpPr/>
          <p:nvPr/>
        </p:nvSpPr>
        <p:spPr>
          <a:xfrm>
            <a:off x="5509260" y="1431031"/>
            <a:ext cx="586740" cy="37358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0" name="下矢印 29"/>
          <p:cNvSpPr/>
          <p:nvPr/>
        </p:nvSpPr>
        <p:spPr>
          <a:xfrm>
            <a:off x="3731160" y="1804618"/>
            <a:ext cx="360362" cy="43338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44FC328B-1DF8-437F-A0BD-17B5EAE2B7B5}"/>
              </a:ext>
            </a:extLst>
          </p:cNvPr>
          <p:cNvSpPr/>
          <p:nvPr/>
        </p:nvSpPr>
        <p:spPr>
          <a:xfrm>
            <a:off x="142695" y="648000"/>
            <a:ext cx="4998484" cy="369332"/>
          </a:xfrm>
          <a:prstGeom prst="rect">
            <a:avLst/>
          </a:prstGeom>
        </p:spPr>
        <p:txBody>
          <a:bodyPr wrap="none">
            <a:spAutoFit/>
          </a:bodyPr>
          <a:lstStyle/>
          <a:p>
            <a:r>
              <a:rPr lang="ja-JP" altLang="en-US" dirty="0"/>
              <a:t>１－１． プロジェクト登録 － 基本情報の入力</a:t>
            </a:r>
          </a:p>
        </p:txBody>
      </p:sp>
    </p:spTree>
    <p:extLst>
      <p:ext uri="{BB962C8B-B14F-4D97-AF65-F5344CB8AC3E}">
        <p14:creationId xmlns:p14="http://schemas.microsoft.com/office/powerpoint/2010/main" val="31467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4BDBCE86-2A51-6A01-EFBC-74D703C59552}"/>
              </a:ext>
            </a:extLst>
          </p:cNvPr>
          <p:cNvPicPr>
            <a:picLocks noChangeAspect="1"/>
          </p:cNvPicPr>
          <p:nvPr/>
        </p:nvPicPr>
        <p:blipFill>
          <a:blip r:embed="rId2"/>
          <a:stretch>
            <a:fillRect/>
          </a:stretch>
        </p:blipFill>
        <p:spPr>
          <a:xfrm>
            <a:off x="5004245" y="3476472"/>
            <a:ext cx="2584451" cy="2350964"/>
          </a:xfrm>
          <a:prstGeom prst="rect">
            <a:avLst/>
          </a:prstGeom>
          <a:ln>
            <a:solidFill>
              <a:schemeClr val="bg1">
                <a:lumMod val="50000"/>
              </a:schemeClr>
            </a:solidFill>
          </a:ln>
        </p:spPr>
      </p:pic>
      <p:pic>
        <p:nvPicPr>
          <p:cNvPr id="21" name="図 20">
            <a:extLst>
              <a:ext uri="{FF2B5EF4-FFF2-40B4-BE49-F238E27FC236}">
                <a16:creationId xmlns:a16="http://schemas.microsoft.com/office/drawing/2014/main" id="{4EE7A695-4006-5790-E3E9-9FCA058039E2}"/>
              </a:ext>
            </a:extLst>
          </p:cNvPr>
          <p:cNvPicPr>
            <a:picLocks noChangeAspect="1"/>
          </p:cNvPicPr>
          <p:nvPr/>
        </p:nvPicPr>
        <p:blipFill>
          <a:blip r:embed="rId3"/>
          <a:stretch>
            <a:fillRect/>
          </a:stretch>
        </p:blipFill>
        <p:spPr>
          <a:xfrm>
            <a:off x="225189" y="3615355"/>
            <a:ext cx="4553745" cy="1688165"/>
          </a:xfrm>
          <a:prstGeom prst="rect">
            <a:avLst/>
          </a:prstGeom>
          <a:ln>
            <a:solidFill>
              <a:schemeClr val="bg1">
                <a:lumMod val="50000"/>
              </a:schemeClr>
            </a:solidFill>
          </a:ln>
        </p:spPr>
      </p:pic>
      <p:pic>
        <p:nvPicPr>
          <p:cNvPr id="6" name="図 5">
            <a:extLst>
              <a:ext uri="{FF2B5EF4-FFF2-40B4-BE49-F238E27FC236}">
                <a16:creationId xmlns:a16="http://schemas.microsoft.com/office/drawing/2014/main" id="{DB0F42CE-3C0A-7943-32E6-537B1EA936D5}"/>
              </a:ext>
            </a:extLst>
          </p:cNvPr>
          <p:cNvPicPr>
            <a:picLocks noChangeAspect="1"/>
          </p:cNvPicPr>
          <p:nvPr/>
        </p:nvPicPr>
        <p:blipFill>
          <a:blip r:embed="rId4"/>
          <a:stretch>
            <a:fillRect/>
          </a:stretch>
        </p:blipFill>
        <p:spPr>
          <a:xfrm>
            <a:off x="2888580" y="1221308"/>
            <a:ext cx="3336597" cy="2082381"/>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3" name="テキスト プレースホルダ 3"/>
          <p:cNvSpPr txBox="1">
            <a:spLocks/>
          </p:cNvSpPr>
          <p:nvPr/>
        </p:nvSpPr>
        <p:spPr>
          <a:xfrm>
            <a:off x="156000" y="635408"/>
            <a:ext cx="7561263" cy="443729"/>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581790" y="4174868"/>
            <a:ext cx="1285109" cy="11341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8" name="下矢印 7"/>
          <p:cNvSpPr/>
          <p:nvPr/>
        </p:nvSpPr>
        <p:spPr>
          <a:xfrm>
            <a:off x="3689793" y="3276228"/>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309013647"/>
              </p:ext>
            </p:extLst>
          </p:nvPr>
        </p:nvGraphicFramePr>
        <p:xfrm>
          <a:off x="7820600" y="1288795"/>
          <a:ext cx="2304256" cy="2225040"/>
        </p:xfrm>
        <a:graphic>
          <a:graphicData uri="http://schemas.openxmlformats.org/drawingml/2006/table">
            <a:tbl>
              <a:tblPr firstRow="1" bandRow="1">
                <a:effectLst/>
                <a:tableStyleId>{69012ECD-51FC-41F1-AA8D-1B2483CD663E}</a:tableStyleId>
              </a:tblPr>
              <a:tblGrid>
                <a:gridCol w="2304256">
                  <a:extLst>
                    <a:ext uri="{9D8B030D-6E8A-4147-A177-3AD203B41FA5}">
                      <a16:colId xmlns:a16="http://schemas.microsoft.com/office/drawing/2014/main" val="20000"/>
                    </a:ext>
                  </a:extLst>
                </a:gridCol>
              </a:tblGrid>
              <a:tr h="370840">
                <a:tc>
                  <a:txBody>
                    <a:bodyPr/>
                    <a:lstStyle/>
                    <a:p>
                      <a:r>
                        <a:rPr kumimoji="1" lang="ja-JP" altLang="en-US" dirty="0"/>
                        <a:t>システム固有の項目</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逸注</a:t>
                      </a:r>
                    </a:p>
                  </a:txBody>
                  <a:tcPr/>
                </a:tc>
                <a:extLst>
                  <a:ext uri="{0D108BD9-81ED-4DB2-BD59-A6C34878D82A}">
                    <a16:rowId xmlns:a16="http://schemas.microsoft.com/office/drawing/2014/main" val="10001"/>
                  </a:ext>
                </a:extLst>
              </a:tr>
              <a:tr h="370840">
                <a:tc>
                  <a:txBody>
                    <a:bodyPr/>
                    <a:lstStyle/>
                    <a:p>
                      <a:r>
                        <a:rPr kumimoji="1" lang="ja-JP" altLang="en-US" dirty="0"/>
                        <a:t>先行着手</a:t>
                      </a:r>
                    </a:p>
                  </a:txBody>
                  <a:tcPr/>
                </a:tc>
                <a:extLst>
                  <a:ext uri="{0D108BD9-81ED-4DB2-BD59-A6C34878D82A}">
                    <a16:rowId xmlns:a16="http://schemas.microsoft.com/office/drawing/2014/main" val="10002"/>
                  </a:ext>
                </a:extLst>
              </a:tr>
              <a:tr h="370840">
                <a:tc>
                  <a:txBody>
                    <a:bodyPr/>
                    <a:lstStyle/>
                    <a:p>
                      <a:r>
                        <a:rPr kumimoji="1" lang="ja-JP" altLang="en-US"/>
                        <a:t>受注</a:t>
                      </a:r>
                    </a:p>
                  </a:txBody>
                  <a:tcPr/>
                </a:tc>
                <a:extLst>
                  <a:ext uri="{0D108BD9-81ED-4DB2-BD59-A6C34878D82A}">
                    <a16:rowId xmlns:a16="http://schemas.microsoft.com/office/drawing/2014/main" val="10003"/>
                  </a:ext>
                </a:extLst>
              </a:tr>
              <a:tr h="370840">
                <a:tc>
                  <a:txBody>
                    <a:bodyPr/>
                    <a:lstStyle/>
                    <a:p>
                      <a:r>
                        <a:rPr kumimoji="1" lang="ja-JP" altLang="en-US" dirty="0"/>
                        <a:t>中止</a:t>
                      </a:r>
                    </a:p>
                  </a:txBody>
                  <a:tcPr/>
                </a:tc>
                <a:extLst>
                  <a:ext uri="{0D108BD9-81ED-4DB2-BD59-A6C34878D82A}">
                    <a16:rowId xmlns:a16="http://schemas.microsoft.com/office/drawing/2014/main" val="10004"/>
                  </a:ext>
                </a:extLst>
              </a:tr>
              <a:tr h="370840">
                <a:tc>
                  <a:txBody>
                    <a:bodyPr/>
                    <a:lstStyle/>
                    <a:p>
                      <a:r>
                        <a:rPr kumimoji="1" lang="ja-JP" altLang="en-US" dirty="0"/>
                        <a:t>完了</a:t>
                      </a:r>
                    </a:p>
                  </a:txBody>
                  <a:tcPr/>
                </a:tc>
                <a:extLst>
                  <a:ext uri="{0D108BD9-81ED-4DB2-BD59-A6C34878D82A}">
                    <a16:rowId xmlns:a16="http://schemas.microsoft.com/office/drawing/2014/main" val="10005"/>
                  </a:ext>
                </a:extLst>
              </a:tr>
            </a:tbl>
          </a:graphicData>
        </a:graphic>
      </p:graphicFrame>
      <p:sp>
        <p:nvSpPr>
          <p:cNvPr id="10" name="正方形/長方形 9"/>
          <p:cNvSpPr/>
          <p:nvPr/>
        </p:nvSpPr>
        <p:spPr>
          <a:xfrm>
            <a:off x="5175172" y="4026273"/>
            <a:ext cx="2303463" cy="12374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11" name="正方形/長方形 10"/>
          <p:cNvSpPr/>
          <p:nvPr/>
        </p:nvSpPr>
        <p:spPr>
          <a:xfrm>
            <a:off x="7819657" y="2049780"/>
            <a:ext cx="2303463" cy="748772"/>
          </a:xfrm>
          <a:prstGeom prst="rect">
            <a:avLst/>
          </a:prstGeom>
          <a:no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cxnSp>
        <p:nvCxnSpPr>
          <p:cNvPr id="13" name="図形 21"/>
          <p:cNvCxnSpPr>
            <a:cxnSpLocks/>
            <a:stCxn id="7" idx="2"/>
            <a:endCxn id="10" idx="1"/>
          </p:cNvCxnSpPr>
          <p:nvPr/>
        </p:nvCxnSpPr>
        <p:spPr>
          <a:xfrm rot="5400000" flipH="1" flipV="1">
            <a:off x="2867749" y="3001580"/>
            <a:ext cx="664017" cy="3950827"/>
          </a:xfrm>
          <a:prstGeom prst="bentConnector4">
            <a:avLst>
              <a:gd name="adj1" fmla="val -34427"/>
              <a:gd name="adj2" fmla="val 5813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カギ線コネクタ 13"/>
          <p:cNvCxnSpPr>
            <a:cxnSpLocks/>
            <a:stCxn id="11" idx="2"/>
            <a:endCxn id="55" idx="3"/>
          </p:cNvCxnSpPr>
          <p:nvPr/>
        </p:nvCxnSpPr>
        <p:spPr>
          <a:xfrm rot="5400000">
            <a:off x="6855386" y="3442505"/>
            <a:ext cx="2759957" cy="1472051"/>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四角形吹き出し 14"/>
          <p:cNvSpPr/>
          <p:nvPr/>
        </p:nvSpPr>
        <p:spPr>
          <a:xfrm>
            <a:off x="581791" y="1358788"/>
            <a:ext cx="1945455" cy="863823"/>
          </a:xfrm>
          <a:prstGeom prst="wedgeRectCallout">
            <a:avLst>
              <a:gd name="adj1" fmla="val 19288"/>
              <a:gd name="adj2" fmla="val 76393"/>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200" dirty="0">
                <a:latin typeface="Meiryo UI" panose="020B0604030504040204" pitchFamily="50" charset="-128"/>
                <a:ea typeface="Meiryo UI" panose="020B0604030504040204" pitchFamily="50" charset="-128"/>
              </a:rPr>
              <a:t>先行着手前のステータス（状況区分）は、確度別に受注見込をマスタ登録し管理可能。追加・変更可。</a:t>
            </a:r>
          </a:p>
        </p:txBody>
      </p:sp>
      <p:sp>
        <p:nvSpPr>
          <p:cNvPr id="16" name="四角形吹き出し 15"/>
          <p:cNvSpPr/>
          <p:nvPr/>
        </p:nvSpPr>
        <p:spPr>
          <a:xfrm>
            <a:off x="9733894" y="3147210"/>
            <a:ext cx="2232917" cy="863823"/>
          </a:xfrm>
          <a:prstGeom prst="wedgeRectCallout">
            <a:avLst>
              <a:gd name="adj1" fmla="val -67879"/>
              <a:gd name="adj2" fmla="val -51733"/>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200" dirty="0">
                <a:latin typeface="Meiryo UI" panose="020B0604030504040204" pitchFamily="50" charset="-128"/>
                <a:ea typeface="Meiryo UI" panose="020B0604030504040204" pitchFamily="50" charset="-128"/>
              </a:rPr>
              <a:t>契約（受注）後のステータスは、</a:t>
            </a:r>
            <a:endParaRPr lang="en-US" altLang="ja-JP" sz="1200" dirty="0">
              <a:latin typeface="Meiryo UI" panose="020B0604030504040204" pitchFamily="50" charset="-128"/>
              <a:ea typeface="Meiryo UI" panose="020B0604030504040204" pitchFamily="50" charset="-128"/>
            </a:endParaRPr>
          </a:p>
          <a:p>
            <a:pPr algn="ctr">
              <a:defRPr/>
            </a:pPr>
            <a:r>
              <a:rPr lang="en-US" altLang="ja-JP" sz="1200" dirty="0">
                <a:latin typeface="Meiryo UI" panose="020B0604030504040204" pitchFamily="50" charset="-128"/>
                <a:ea typeface="Meiryo UI" panose="020B0604030504040204" pitchFamily="50" charset="-128"/>
              </a:rPr>
              <a:t>OBPM</a:t>
            </a:r>
            <a:r>
              <a:rPr lang="ja-JP" altLang="en-US" sz="1200" dirty="0">
                <a:latin typeface="Meiryo UI" panose="020B0604030504040204" pitchFamily="50" charset="-128"/>
                <a:ea typeface="Meiryo UI" panose="020B0604030504040204" pitchFamily="50" charset="-128"/>
              </a:rPr>
              <a:t>固有。</a:t>
            </a:r>
            <a:endParaRPr lang="en-US" altLang="ja-JP" sz="1200" dirty="0">
              <a:latin typeface="Meiryo UI" panose="020B0604030504040204" pitchFamily="50" charset="-128"/>
              <a:ea typeface="Meiryo UI" panose="020B0604030504040204" pitchFamily="50" charset="-128"/>
            </a:endParaRPr>
          </a:p>
          <a:p>
            <a:pPr algn="ctr">
              <a:defRPr/>
            </a:pPr>
            <a:r>
              <a:rPr lang="ja-JP" altLang="en-US" sz="1200" dirty="0">
                <a:latin typeface="Meiryo UI" panose="020B0604030504040204" pitchFamily="50" charset="-128"/>
                <a:ea typeface="Meiryo UI" panose="020B0604030504040204" pitchFamily="50" charset="-128"/>
              </a:rPr>
              <a:t>追加・変更不可。</a:t>
            </a:r>
          </a:p>
        </p:txBody>
      </p:sp>
      <p:sp>
        <p:nvSpPr>
          <p:cNvPr id="17" name="正方形/長方形 16"/>
          <p:cNvSpPr/>
          <p:nvPr/>
        </p:nvSpPr>
        <p:spPr>
          <a:xfrm>
            <a:off x="4074728" y="2625514"/>
            <a:ext cx="1123950" cy="1730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18" name="四角形吹き出し 17"/>
          <p:cNvSpPr/>
          <p:nvPr/>
        </p:nvSpPr>
        <p:spPr>
          <a:xfrm>
            <a:off x="7893213" y="5907167"/>
            <a:ext cx="3681362" cy="541473"/>
          </a:xfrm>
          <a:prstGeom prst="wedgeRectCallout">
            <a:avLst>
              <a:gd name="adj1" fmla="val -59940"/>
              <a:gd name="adj2" fmla="val -4899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本例で「中止」「完了」が表示されていないのは</a:t>
            </a:r>
            <a:endParaRPr lang="en-US" altLang="ja-JP" sz="1200">
              <a:latin typeface="Meiryo UI" panose="020B0604030504040204" pitchFamily="50" charset="-128"/>
              <a:ea typeface="Meiryo UI" panose="020B0604030504040204" pitchFamily="50" charset="-128"/>
            </a:endParaRPr>
          </a:p>
          <a:p>
            <a:pPr algn="ctr"/>
            <a:r>
              <a:rPr lang="ja-JP" altLang="en-US" sz="1200">
                <a:latin typeface="Meiryo UI" panose="020B0604030504040204" pitchFamily="50" charset="-128"/>
                <a:ea typeface="Meiryo UI" panose="020B0604030504040204" pitchFamily="50" charset="-128"/>
              </a:rPr>
              <a:t>先行着手以降でないと選択できないためです。</a:t>
            </a:r>
            <a:endParaRPr kumimoji="1" lang="ja-JP" altLang="en-US" sz="1200">
              <a:latin typeface="Meiryo UI" panose="020B0604030504040204" pitchFamily="50" charset="-128"/>
              <a:ea typeface="Meiryo UI" panose="020B0604030504040204" pitchFamily="50" charset="-128"/>
            </a:endParaRPr>
          </a:p>
        </p:txBody>
      </p:sp>
      <p:sp>
        <p:nvSpPr>
          <p:cNvPr id="55" name="正方形/長方形 54"/>
          <p:cNvSpPr/>
          <p:nvPr/>
        </p:nvSpPr>
        <p:spPr>
          <a:xfrm>
            <a:off x="5195875" y="5303520"/>
            <a:ext cx="2303463" cy="509977"/>
          </a:xfrm>
          <a:prstGeom prst="rect">
            <a:avLst/>
          </a:prstGeom>
          <a:no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4" name="正方形/長方形 3">
            <a:extLst>
              <a:ext uri="{FF2B5EF4-FFF2-40B4-BE49-F238E27FC236}">
                <a16:creationId xmlns:a16="http://schemas.microsoft.com/office/drawing/2014/main" id="{6D2A3EFB-53BF-427B-81B6-14E8A96169EF}"/>
              </a:ext>
            </a:extLst>
          </p:cNvPr>
          <p:cNvSpPr/>
          <p:nvPr/>
        </p:nvSpPr>
        <p:spPr>
          <a:xfrm>
            <a:off x="144000" y="648000"/>
            <a:ext cx="4867038" cy="369332"/>
          </a:xfrm>
          <a:prstGeom prst="rect">
            <a:avLst/>
          </a:prstGeom>
        </p:spPr>
        <p:txBody>
          <a:bodyPr wrap="none">
            <a:spAutoFit/>
          </a:bodyPr>
          <a:lstStyle/>
          <a:p>
            <a:r>
              <a:rPr lang="ja-JP" altLang="en-US" dirty="0"/>
              <a:t>（参考） プロジェクトのステータスについて</a:t>
            </a:r>
          </a:p>
        </p:txBody>
      </p:sp>
    </p:spTree>
    <p:extLst>
      <p:ext uri="{BB962C8B-B14F-4D97-AF65-F5344CB8AC3E}">
        <p14:creationId xmlns:p14="http://schemas.microsoft.com/office/powerpoint/2010/main" val="12768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72DE5EEA-25D5-BB87-D0DC-3AA6477FDF8C}"/>
              </a:ext>
            </a:extLst>
          </p:cNvPr>
          <p:cNvPicPr>
            <a:picLocks noChangeAspect="1"/>
          </p:cNvPicPr>
          <p:nvPr/>
        </p:nvPicPr>
        <p:blipFill>
          <a:blip r:embed="rId2"/>
          <a:stretch>
            <a:fillRect/>
          </a:stretch>
        </p:blipFill>
        <p:spPr>
          <a:xfrm>
            <a:off x="144000" y="1080000"/>
            <a:ext cx="7841930" cy="5149086"/>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012910" y="1111920"/>
            <a:ext cx="4032000" cy="5473253"/>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工程およびタスクの情報を入力します。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配下タスクを追加したい工程を選択し、　　　をクリックすることで、下位のタスクが追加できます。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タスクを選択した状態で　　　をクリックすると、タスクを階層化することができます。タスクは最大で</a:t>
            </a:r>
            <a:r>
              <a:rPr lang="en-US" altLang="ja-JP" sz="1200" kern="0" dirty="0">
                <a:latin typeface="Meiryo UI" panose="020B0604030504040204" pitchFamily="50" charset="-128"/>
                <a:ea typeface="Meiryo UI" panose="020B0604030504040204" pitchFamily="50" charset="-128"/>
              </a:rPr>
              <a:t>3</a:t>
            </a:r>
            <a:r>
              <a:rPr lang="ja-JP" altLang="en-US" sz="1200" kern="0" dirty="0">
                <a:latin typeface="Meiryo UI" panose="020B0604030504040204" pitchFamily="50" charset="-128"/>
                <a:ea typeface="Meiryo UI" panose="020B0604030504040204" pitchFamily="50" charset="-128"/>
              </a:rPr>
              <a:t>階層（工程を除く）まで追加可能です。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成果物の情報を入力します。</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7"/>
          <p:cNvSpPr txBox="1">
            <a:spLocks/>
          </p:cNvSpPr>
          <p:nvPr/>
        </p:nvSpPr>
        <p:spPr>
          <a:xfrm>
            <a:off x="156000" y="641537"/>
            <a:ext cx="7561263" cy="28892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1426360" y="1881833"/>
            <a:ext cx="2920152" cy="386872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正方形/長方形 7"/>
          <p:cNvSpPr/>
          <p:nvPr/>
        </p:nvSpPr>
        <p:spPr>
          <a:xfrm>
            <a:off x="4374046" y="1877501"/>
            <a:ext cx="3489793" cy="387787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円/楕円 26"/>
          <p:cNvSpPr/>
          <p:nvPr/>
        </p:nvSpPr>
        <p:spPr>
          <a:xfrm>
            <a:off x="1300039" y="1772835"/>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0" name="円/楕円 27"/>
          <p:cNvSpPr/>
          <p:nvPr/>
        </p:nvSpPr>
        <p:spPr>
          <a:xfrm>
            <a:off x="4308494" y="1728713"/>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11" name="正方形/長方形 10"/>
          <p:cNvSpPr/>
          <p:nvPr/>
        </p:nvSpPr>
        <p:spPr>
          <a:xfrm>
            <a:off x="175358" y="3929951"/>
            <a:ext cx="1188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角丸四角形 12"/>
          <p:cNvSpPr/>
          <p:nvPr/>
        </p:nvSpPr>
        <p:spPr>
          <a:xfrm>
            <a:off x="2448466" y="1039548"/>
            <a:ext cx="4745778" cy="59328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200" dirty="0">
                <a:latin typeface="Meiryo UI" panose="020B0604030504040204" pitchFamily="50" charset="-128"/>
                <a:ea typeface="Meiryo UI" panose="020B0604030504040204" pitchFamily="50" charset="-128"/>
              </a:rPr>
              <a:t>ドメインの工程タスク成果物が初期登録されています。</a:t>
            </a:r>
            <a:endParaRPr lang="en-US" altLang="ja-JP" sz="1200" dirty="0">
              <a:latin typeface="Meiryo UI" panose="020B0604030504040204" pitchFamily="50" charset="-128"/>
              <a:ea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rPr>
              <a:t>プロジェクトに合わせて追加、削除や名称変更などの調整をして利用します。</a:t>
            </a:r>
          </a:p>
        </p:txBody>
      </p:sp>
      <p:sp>
        <p:nvSpPr>
          <p:cNvPr id="14" name="角丸四角形 13"/>
          <p:cNvSpPr/>
          <p:nvPr/>
        </p:nvSpPr>
        <p:spPr>
          <a:xfrm>
            <a:off x="6850798" y="5108227"/>
            <a:ext cx="4946100" cy="93637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工程の追加、削除、名称変更は本画面でのみ実施出来ます。</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タスクの追加、削除、名称変更は</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ガントチャート</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画面でも実施できます。</a:t>
            </a:r>
          </a:p>
        </p:txBody>
      </p:sp>
      <p:pic>
        <p:nvPicPr>
          <p:cNvPr id="17" name="図 16"/>
          <p:cNvPicPr>
            <a:picLocks noChangeAspect="1"/>
          </p:cNvPicPr>
          <p:nvPr/>
        </p:nvPicPr>
        <p:blipFill>
          <a:blip r:embed="rId4"/>
          <a:stretch>
            <a:fillRect/>
          </a:stretch>
        </p:blipFill>
        <p:spPr>
          <a:xfrm>
            <a:off x="10865182" y="1332361"/>
            <a:ext cx="228600" cy="209550"/>
          </a:xfrm>
          <a:prstGeom prst="rect">
            <a:avLst/>
          </a:prstGeom>
        </p:spPr>
      </p:pic>
      <p:pic>
        <p:nvPicPr>
          <p:cNvPr id="18" name="図 17"/>
          <p:cNvPicPr>
            <a:picLocks noChangeAspect="1"/>
          </p:cNvPicPr>
          <p:nvPr/>
        </p:nvPicPr>
        <p:blipFill>
          <a:blip r:embed="rId5"/>
          <a:stretch>
            <a:fillRect/>
          </a:stretch>
        </p:blipFill>
        <p:spPr>
          <a:xfrm>
            <a:off x="9921443" y="1704555"/>
            <a:ext cx="228600" cy="200025"/>
          </a:xfrm>
          <a:prstGeom prst="rect">
            <a:avLst/>
          </a:prstGeom>
        </p:spPr>
      </p:pic>
      <p:sp>
        <p:nvSpPr>
          <p:cNvPr id="3" name="正方形/長方形 2">
            <a:extLst>
              <a:ext uri="{FF2B5EF4-FFF2-40B4-BE49-F238E27FC236}">
                <a16:creationId xmlns:a16="http://schemas.microsoft.com/office/drawing/2014/main" id="{0C7051D5-21C6-4341-A530-10F76265BA13}"/>
              </a:ext>
            </a:extLst>
          </p:cNvPr>
          <p:cNvSpPr/>
          <p:nvPr/>
        </p:nvSpPr>
        <p:spPr>
          <a:xfrm>
            <a:off x="144000" y="648000"/>
            <a:ext cx="4987263" cy="369332"/>
          </a:xfrm>
          <a:prstGeom prst="rect">
            <a:avLst/>
          </a:prstGeom>
        </p:spPr>
        <p:txBody>
          <a:bodyPr wrap="none">
            <a:spAutoFit/>
          </a:bodyPr>
          <a:lstStyle/>
          <a:p>
            <a:r>
              <a:rPr lang="ja-JP" altLang="en-US" dirty="0"/>
              <a:t>１－２．工程タスク成果物登録 － </a:t>
            </a:r>
            <a:r>
              <a:rPr lang="en-US" altLang="ja-JP" dirty="0"/>
              <a:t>WBS</a:t>
            </a:r>
            <a:r>
              <a:rPr lang="ja-JP" altLang="en-US" dirty="0"/>
              <a:t>の作成</a:t>
            </a:r>
          </a:p>
        </p:txBody>
      </p:sp>
    </p:spTree>
    <p:extLst>
      <p:ext uri="{BB962C8B-B14F-4D97-AF65-F5344CB8AC3E}">
        <p14:creationId xmlns:p14="http://schemas.microsoft.com/office/powerpoint/2010/main" val="40624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B6CCC24-5253-0FE5-78E7-1752267EAFBC}"/>
              </a:ext>
            </a:extLst>
          </p:cNvPr>
          <p:cNvPicPr>
            <a:picLocks/>
          </p:cNvPicPr>
          <p:nvPr/>
        </p:nvPicPr>
        <p:blipFill>
          <a:blip r:embed="rId2"/>
          <a:stretch>
            <a:fillRect/>
          </a:stretch>
        </p:blipFill>
        <p:spPr>
          <a:xfrm>
            <a:off x="144000" y="1079995"/>
            <a:ext cx="7901824" cy="5159650"/>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054913" y="850984"/>
            <a:ext cx="4032000" cy="5472000"/>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プロジェクト全体のスケジュールを作成します。ガントチャートバーをドラッグすることで、開始日、期間を調整することができます。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必要に応じて、タスクの追加・削除を行います。配下タスクを追加したい工程を選択し、　　　をクリックすることで、下位のタスクが追加できます。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タスクを選択した状態で　　　をクリックすると、タスクを階層化することができます。タスクは最大で</a:t>
            </a:r>
            <a:r>
              <a:rPr lang="en-US" altLang="ja-JP" sz="1200" kern="0" dirty="0">
                <a:latin typeface="Meiryo UI" panose="020B0604030504040204" pitchFamily="50" charset="-128"/>
                <a:ea typeface="Meiryo UI" panose="020B0604030504040204" pitchFamily="50" charset="-128"/>
              </a:rPr>
              <a:t>3</a:t>
            </a:r>
            <a:r>
              <a:rPr lang="ja-JP" altLang="en-US" sz="1200" kern="0" dirty="0">
                <a:latin typeface="Meiryo UI" panose="020B0604030504040204" pitchFamily="50" charset="-128"/>
                <a:ea typeface="Meiryo UI" panose="020B0604030504040204" pitchFamily="50" charset="-128"/>
              </a:rPr>
              <a:t>階層（工程を除く）まで追加可能です。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タスクを選択した状態で　　　をクリックすることで、配下のタスクも含めてタスクを削除することができます。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　　　をクリックすると、そのタスクと同じ階層にタスクを追加することができます。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 typeface="+mj-lt"/>
              <a:buNone/>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工程の追加、削除は本画面ではできません。</a:t>
            </a:r>
            <a:r>
              <a:rPr lang="en-US" altLang="ja-JP" sz="1200" kern="0" dirty="0">
                <a:latin typeface="Meiryo UI" panose="020B0604030504040204" pitchFamily="50" charset="-128"/>
                <a:ea typeface="Meiryo UI" panose="020B0604030504040204" pitchFamily="50" charset="-128"/>
                <a:hlinkClick r:id="rId4" action="ppaction://hlinksldjump"/>
              </a:rPr>
              <a:t>【</a:t>
            </a:r>
            <a:r>
              <a:rPr lang="ja-JP" altLang="en-US" sz="1200" kern="0" dirty="0">
                <a:latin typeface="Meiryo UI" panose="020B0604030504040204" pitchFamily="50" charset="-128"/>
                <a:ea typeface="Meiryo UI" panose="020B0604030504040204" pitchFamily="50" charset="-128"/>
                <a:hlinkClick r:id="rId4" action="ppaction://hlinksldjump"/>
              </a:rPr>
              <a:t>工程タスク成果物登録</a:t>
            </a:r>
            <a:r>
              <a:rPr lang="en-US" altLang="ja-JP" sz="1200" kern="0" dirty="0">
                <a:latin typeface="Meiryo UI" panose="020B0604030504040204" pitchFamily="50" charset="-128"/>
                <a:ea typeface="Meiryo UI" panose="020B0604030504040204" pitchFamily="50" charset="-128"/>
                <a:hlinkClick r:id="rId4" action="ppaction://hlinksldjump"/>
              </a:rPr>
              <a:t>】</a:t>
            </a:r>
            <a:r>
              <a:rPr lang="ja-JP" altLang="en-US" sz="1200" kern="0" dirty="0">
                <a:latin typeface="Meiryo UI" panose="020B0604030504040204" pitchFamily="50" charset="-128"/>
                <a:ea typeface="Meiryo UI" panose="020B0604030504040204" pitchFamily="50" charset="-128"/>
                <a:hlinkClick r:id="rId4" action="ppaction://hlinksldjump"/>
              </a:rPr>
              <a:t>画面</a:t>
            </a:r>
            <a:r>
              <a:rPr lang="ja-JP" altLang="en-US" sz="1200" kern="0" dirty="0">
                <a:latin typeface="Meiryo UI" panose="020B0604030504040204" pitchFamily="50" charset="-128"/>
                <a:ea typeface="Meiryo UI" panose="020B0604030504040204" pitchFamily="50" charset="-128"/>
              </a:rPr>
              <a:t>で行います。</a:t>
            </a:r>
          </a:p>
        </p:txBody>
      </p:sp>
      <p:sp>
        <p:nvSpPr>
          <p:cNvPr id="6" name="テキスト プレースホルダ 7"/>
          <p:cNvSpPr txBox="1">
            <a:spLocks/>
          </p:cNvSpPr>
          <p:nvPr/>
        </p:nvSpPr>
        <p:spPr>
          <a:xfrm>
            <a:off x="156000" y="619720"/>
            <a:ext cx="7561263" cy="28892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170710" y="4248633"/>
            <a:ext cx="1188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正方形/長方形 9"/>
          <p:cNvSpPr/>
          <p:nvPr/>
        </p:nvSpPr>
        <p:spPr>
          <a:xfrm>
            <a:off x="5402895" y="2263853"/>
            <a:ext cx="2575777" cy="35207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円/楕円 19"/>
          <p:cNvSpPr/>
          <p:nvPr/>
        </p:nvSpPr>
        <p:spPr>
          <a:xfrm>
            <a:off x="5223507" y="2100412"/>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1</a:t>
            </a:r>
            <a:endParaRPr lang="ja-JP" altLang="en-US" sz="800"/>
          </a:p>
        </p:txBody>
      </p:sp>
      <p:sp>
        <p:nvSpPr>
          <p:cNvPr id="12" name="角丸四角形 11"/>
          <p:cNvSpPr/>
          <p:nvPr/>
        </p:nvSpPr>
        <p:spPr>
          <a:xfrm>
            <a:off x="4569852" y="5495526"/>
            <a:ext cx="4376028" cy="42807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buFont typeface="+mj-lt"/>
              <a:buNone/>
              <a:defRPr/>
            </a:pPr>
            <a:r>
              <a:rPr lang="ja-JP" altLang="en-US" sz="1200" dirty="0">
                <a:latin typeface="Meiryo UI" panose="020B0604030504040204" pitchFamily="50" charset="-128"/>
                <a:ea typeface="Meiryo UI" panose="020B0604030504040204" pitchFamily="50" charset="-128"/>
              </a:rPr>
              <a:t>詳細なスケジュールは、リソースヒストグラム作成後に計画していきます。</a:t>
            </a:r>
          </a:p>
        </p:txBody>
      </p:sp>
      <p:sp>
        <p:nvSpPr>
          <p:cNvPr id="13" name="四角形吹き出し 12"/>
          <p:cNvSpPr/>
          <p:nvPr/>
        </p:nvSpPr>
        <p:spPr>
          <a:xfrm>
            <a:off x="5219383" y="1630680"/>
            <a:ext cx="2520603" cy="360040"/>
          </a:xfrm>
          <a:prstGeom prst="wedgeRectCallout">
            <a:avLst>
              <a:gd name="adj1" fmla="val -36655"/>
              <a:gd name="adj2" fmla="val 108229"/>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200">
                <a:latin typeface="Meiryo UI" panose="020B0604030504040204" pitchFamily="50" charset="-128"/>
                <a:ea typeface="Meiryo UI" panose="020B0604030504040204" pitchFamily="50" charset="-128"/>
              </a:rPr>
              <a:t>ドラッグしてスケジュールを調整します。</a:t>
            </a:r>
            <a:endParaRPr lang="en-US" altLang="ja-JP" sz="1200">
              <a:latin typeface="Meiryo UI" panose="020B0604030504040204" pitchFamily="50" charset="-128"/>
              <a:ea typeface="Meiryo UI" panose="020B0604030504040204" pitchFamily="50" charset="-128"/>
            </a:endParaRPr>
          </a:p>
        </p:txBody>
      </p:sp>
      <p:sp>
        <p:nvSpPr>
          <p:cNvPr id="14" name="正方形/長方形 13"/>
          <p:cNvSpPr/>
          <p:nvPr/>
        </p:nvSpPr>
        <p:spPr>
          <a:xfrm>
            <a:off x="2916938" y="2142527"/>
            <a:ext cx="504442" cy="1793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円/楕円 24"/>
          <p:cNvSpPr/>
          <p:nvPr/>
        </p:nvSpPr>
        <p:spPr>
          <a:xfrm>
            <a:off x="2826450" y="1987997"/>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6" name="円/楕円 25"/>
          <p:cNvSpPr/>
          <p:nvPr/>
        </p:nvSpPr>
        <p:spPr>
          <a:xfrm>
            <a:off x="2635995" y="1987997"/>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pic>
        <p:nvPicPr>
          <p:cNvPr id="22" name="図 21"/>
          <p:cNvPicPr>
            <a:picLocks noChangeAspect="1"/>
          </p:cNvPicPr>
          <p:nvPr/>
        </p:nvPicPr>
        <p:blipFill>
          <a:blip r:embed="rId5"/>
          <a:stretch>
            <a:fillRect/>
          </a:stretch>
        </p:blipFill>
        <p:spPr>
          <a:xfrm>
            <a:off x="10266871" y="1879576"/>
            <a:ext cx="228600" cy="209550"/>
          </a:xfrm>
          <a:prstGeom prst="rect">
            <a:avLst/>
          </a:prstGeom>
        </p:spPr>
      </p:pic>
      <p:pic>
        <p:nvPicPr>
          <p:cNvPr id="23" name="図 22"/>
          <p:cNvPicPr>
            <a:picLocks noChangeAspect="1"/>
          </p:cNvPicPr>
          <p:nvPr/>
        </p:nvPicPr>
        <p:blipFill>
          <a:blip r:embed="rId6"/>
          <a:stretch>
            <a:fillRect/>
          </a:stretch>
        </p:blipFill>
        <p:spPr>
          <a:xfrm>
            <a:off x="9966833" y="3041686"/>
            <a:ext cx="238125" cy="190500"/>
          </a:xfrm>
          <a:prstGeom prst="rect">
            <a:avLst/>
          </a:prstGeom>
        </p:spPr>
      </p:pic>
      <p:pic>
        <p:nvPicPr>
          <p:cNvPr id="24" name="図 23"/>
          <p:cNvPicPr>
            <a:picLocks noChangeAspect="1"/>
          </p:cNvPicPr>
          <p:nvPr/>
        </p:nvPicPr>
        <p:blipFill>
          <a:blip r:embed="rId7"/>
          <a:stretch>
            <a:fillRect/>
          </a:stretch>
        </p:blipFill>
        <p:spPr>
          <a:xfrm>
            <a:off x="9981121" y="2234853"/>
            <a:ext cx="228600" cy="200025"/>
          </a:xfrm>
          <a:prstGeom prst="rect">
            <a:avLst/>
          </a:prstGeom>
        </p:spPr>
      </p:pic>
      <p:pic>
        <p:nvPicPr>
          <p:cNvPr id="25" name="図 24"/>
          <p:cNvPicPr>
            <a:picLocks noChangeAspect="1"/>
          </p:cNvPicPr>
          <p:nvPr/>
        </p:nvPicPr>
        <p:blipFill>
          <a:blip r:embed="rId5"/>
          <a:stretch>
            <a:fillRect/>
          </a:stretch>
        </p:blipFill>
        <p:spPr>
          <a:xfrm>
            <a:off x="8560924" y="3410243"/>
            <a:ext cx="228600" cy="209550"/>
          </a:xfrm>
          <a:prstGeom prst="rect">
            <a:avLst/>
          </a:prstGeom>
        </p:spPr>
      </p:pic>
      <p:sp>
        <p:nvSpPr>
          <p:cNvPr id="3" name="正方形/長方形 2">
            <a:extLst>
              <a:ext uri="{FF2B5EF4-FFF2-40B4-BE49-F238E27FC236}">
                <a16:creationId xmlns:a16="http://schemas.microsoft.com/office/drawing/2014/main" id="{5B5EE5D6-927D-4A43-8E60-923D44CE30A6}"/>
              </a:ext>
            </a:extLst>
          </p:cNvPr>
          <p:cNvSpPr/>
          <p:nvPr/>
        </p:nvSpPr>
        <p:spPr>
          <a:xfrm>
            <a:off x="144000" y="648000"/>
            <a:ext cx="5625258" cy="369332"/>
          </a:xfrm>
          <a:prstGeom prst="rect">
            <a:avLst/>
          </a:prstGeom>
        </p:spPr>
        <p:txBody>
          <a:bodyPr wrap="none">
            <a:spAutoFit/>
          </a:bodyPr>
          <a:lstStyle/>
          <a:p>
            <a:r>
              <a:rPr lang="ja-JP" altLang="en-US" dirty="0"/>
              <a:t>１－３．ガントチャート － 全体スケジュールの作成</a:t>
            </a:r>
          </a:p>
        </p:txBody>
      </p:sp>
    </p:spTree>
    <p:extLst>
      <p:ext uri="{BB962C8B-B14F-4D97-AF65-F5344CB8AC3E}">
        <p14:creationId xmlns:p14="http://schemas.microsoft.com/office/powerpoint/2010/main" val="163427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3B08AFB2-FDE3-96EF-21D6-90BF894E61DA}"/>
              </a:ext>
            </a:extLst>
          </p:cNvPr>
          <p:cNvPicPr>
            <a:picLocks/>
          </p:cNvPicPr>
          <p:nvPr/>
        </p:nvPicPr>
        <p:blipFill>
          <a:blip r:embed="rId2"/>
          <a:stretch>
            <a:fillRect/>
          </a:stretch>
        </p:blipFill>
        <p:spPr>
          <a:xfrm>
            <a:off x="144000" y="1080002"/>
            <a:ext cx="7836263" cy="5200804"/>
          </a:xfrm>
          <a:prstGeom prst="rect">
            <a:avLst/>
          </a:prstGeom>
          <a:ln>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056800" y="849600"/>
            <a:ext cx="4032000" cy="5472609"/>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プロジェクト登録</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で指定した</a:t>
            </a:r>
            <a:r>
              <a:rPr lang="en-US" altLang="ja-JP" sz="1200" kern="0" dirty="0">
                <a:latin typeface="Meiryo UI" panose="020B0604030504040204" pitchFamily="50" charset="-128"/>
                <a:ea typeface="Meiryo UI" panose="020B0604030504040204" pitchFamily="50" charset="-128"/>
              </a:rPr>
              <a:t>PM</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PL</a:t>
            </a:r>
            <a:r>
              <a:rPr lang="ja-JP" altLang="en-US" sz="1200" kern="0" dirty="0">
                <a:latin typeface="Meiryo UI" panose="020B0604030504040204" pitchFamily="50" charset="-128"/>
                <a:ea typeface="Meiryo UI" panose="020B0604030504040204" pitchFamily="50" charset="-128"/>
              </a:rPr>
              <a:t>はデフォルトでメンバ登録されています。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プロジェクトにアサインする要員を追加します。　　　</a:t>
            </a:r>
            <a:r>
              <a:rPr lang="ja-JP" altLang="en-US" sz="1200" kern="0" dirty="0" err="1">
                <a:latin typeface="Meiryo UI" panose="020B0604030504040204" pitchFamily="50" charset="-128"/>
                <a:ea typeface="Meiryo UI" panose="020B0604030504040204" pitchFamily="50" charset="-128"/>
              </a:rPr>
              <a:t>を押</a:t>
            </a:r>
            <a:r>
              <a:rPr lang="ja-JP" altLang="en-US" sz="1200" kern="0" dirty="0">
                <a:latin typeface="Meiryo UI" panose="020B0604030504040204" pitchFamily="50" charset="-128"/>
                <a:ea typeface="Meiryo UI" panose="020B0604030504040204" pitchFamily="50" charset="-128"/>
              </a:rPr>
              <a:t>下し、</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担当者参照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画面から選択することができます。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担当者が決まっていない場合、匿名担当者を登録することが出来ます。この場合、［匿名］チェックを選択します。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行先頭の　　　　をドラッグ移動により行位置の変更ができます。</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7"/>
          <p:cNvSpPr txBox="1">
            <a:spLocks/>
          </p:cNvSpPr>
          <p:nvPr/>
        </p:nvSpPr>
        <p:spPr>
          <a:xfrm>
            <a:off x="169795" y="602980"/>
            <a:ext cx="7561263" cy="288925"/>
          </a:xfrm>
          <a:prstGeom prst="rect">
            <a:avLst/>
          </a:prstGeom>
        </p:spPr>
        <p:txBody>
          <a:bodyPr/>
          <a:lstStyle>
            <a:lvl1pPr marL="381000" indent="-381000" algn="l" rtl="0" eaLnBrk="1" fontAlgn="base" hangingPunct="1">
              <a:spcBef>
                <a:spcPct val="20000"/>
              </a:spcBef>
              <a:spcAft>
                <a:spcPct val="0"/>
              </a:spcAft>
              <a:buBlip>
                <a:blip r:embed="rId3"/>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2235957" y="4392216"/>
            <a:ext cx="160476" cy="2374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円/楕円 13"/>
          <p:cNvSpPr/>
          <p:nvPr/>
        </p:nvSpPr>
        <p:spPr>
          <a:xfrm>
            <a:off x="2081710" y="4238399"/>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10" name="正方形/長方形 9"/>
          <p:cNvSpPr/>
          <p:nvPr/>
        </p:nvSpPr>
        <p:spPr>
          <a:xfrm>
            <a:off x="1661004" y="2551144"/>
            <a:ext cx="6218076" cy="4379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flipV="1">
            <a:off x="169795" y="3156046"/>
            <a:ext cx="1188000"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 name="正方形/長方形 19"/>
          <p:cNvSpPr/>
          <p:nvPr/>
        </p:nvSpPr>
        <p:spPr>
          <a:xfrm>
            <a:off x="1633590" y="4629626"/>
            <a:ext cx="160476" cy="2374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 name="円/楕円 19"/>
          <p:cNvSpPr/>
          <p:nvPr/>
        </p:nvSpPr>
        <p:spPr>
          <a:xfrm>
            <a:off x="1481616" y="2439084"/>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7" name="正方形/長方形 16"/>
          <p:cNvSpPr/>
          <p:nvPr/>
        </p:nvSpPr>
        <p:spPr>
          <a:xfrm>
            <a:off x="7094004" y="4138014"/>
            <a:ext cx="571716" cy="2374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31" name="図 30"/>
          <p:cNvPicPr>
            <a:picLocks noChangeAspect="1"/>
          </p:cNvPicPr>
          <p:nvPr/>
        </p:nvPicPr>
        <p:blipFill>
          <a:blip r:embed="rId4"/>
          <a:stretch>
            <a:fillRect/>
          </a:stretch>
        </p:blipFill>
        <p:spPr>
          <a:xfrm>
            <a:off x="11231089" y="1516425"/>
            <a:ext cx="223776" cy="205128"/>
          </a:xfrm>
          <a:prstGeom prst="rect">
            <a:avLst/>
          </a:prstGeom>
        </p:spPr>
      </p:pic>
      <p:sp>
        <p:nvSpPr>
          <p:cNvPr id="3" name="正方形/長方形 2">
            <a:extLst>
              <a:ext uri="{FF2B5EF4-FFF2-40B4-BE49-F238E27FC236}">
                <a16:creationId xmlns:a16="http://schemas.microsoft.com/office/drawing/2014/main" id="{C0FFD1F1-FAD7-47EB-B6A4-2068EAFFCC96}"/>
              </a:ext>
            </a:extLst>
          </p:cNvPr>
          <p:cNvSpPr/>
          <p:nvPr/>
        </p:nvSpPr>
        <p:spPr>
          <a:xfrm>
            <a:off x="144000" y="648000"/>
            <a:ext cx="3647152" cy="369332"/>
          </a:xfrm>
          <a:prstGeom prst="rect">
            <a:avLst/>
          </a:prstGeom>
        </p:spPr>
        <p:txBody>
          <a:bodyPr wrap="none">
            <a:spAutoFit/>
          </a:bodyPr>
          <a:lstStyle/>
          <a:p>
            <a:r>
              <a:rPr lang="ja-JP" altLang="en-US" dirty="0"/>
              <a:t>１－４．プロジェクトメンバ登録</a:t>
            </a:r>
          </a:p>
        </p:txBody>
      </p:sp>
      <p:pic>
        <p:nvPicPr>
          <p:cNvPr id="22" name="図 21">
            <a:extLst>
              <a:ext uri="{FF2B5EF4-FFF2-40B4-BE49-F238E27FC236}">
                <a16:creationId xmlns:a16="http://schemas.microsoft.com/office/drawing/2014/main" id="{9970C288-133E-9368-AF95-3ECA5ACBCF66}"/>
              </a:ext>
            </a:extLst>
          </p:cNvPr>
          <p:cNvPicPr>
            <a:picLocks noChangeAspect="1"/>
          </p:cNvPicPr>
          <p:nvPr/>
        </p:nvPicPr>
        <p:blipFill>
          <a:blip r:embed="rId5"/>
          <a:stretch>
            <a:fillRect/>
          </a:stretch>
        </p:blipFill>
        <p:spPr>
          <a:xfrm>
            <a:off x="1955921" y="4962300"/>
            <a:ext cx="2726497" cy="1687227"/>
          </a:xfrm>
          <a:prstGeom prst="rect">
            <a:avLst/>
          </a:prstGeom>
          <a:ln>
            <a:solidFill>
              <a:schemeClr val="bg1">
                <a:lumMod val="50000"/>
              </a:schemeClr>
            </a:solidFill>
          </a:ln>
        </p:spPr>
      </p:pic>
      <p:sp>
        <p:nvSpPr>
          <p:cNvPr id="24" name="下矢印 23"/>
          <p:cNvSpPr/>
          <p:nvPr/>
        </p:nvSpPr>
        <p:spPr>
          <a:xfrm>
            <a:off x="2325360" y="4598086"/>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pic>
        <p:nvPicPr>
          <p:cNvPr id="26" name="図 25">
            <a:extLst>
              <a:ext uri="{FF2B5EF4-FFF2-40B4-BE49-F238E27FC236}">
                <a16:creationId xmlns:a16="http://schemas.microsoft.com/office/drawing/2014/main" id="{0DC665B1-A60C-68AA-3E91-8B7A0AC97F8D}"/>
              </a:ext>
            </a:extLst>
          </p:cNvPr>
          <p:cNvPicPr>
            <a:picLocks noChangeAspect="1"/>
          </p:cNvPicPr>
          <p:nvPr/>
        </p:nvPicPr>
        <p:blipFill>
          <a:blip r:embed="rId6"/>
          <a:stretch>
            <a:fillRect/>
          </a:stretch>
        </p:blipFill>
        <p:spPr>
          <a:xfrm>
            <a:off x="8696910" y="4375422"/>
            <a:ext cx="2900005" cy="2052448"/>
          </a:xfrm>
          <a:prstGeom prst="rect">
            <a:avLst/>
          </a:prstGeom>
          <a:ln>
            <a:solidFill>
              <a:schemeClr val="bg1">
                <a:lumMod val="50000"/>
              </a:schemeClr>
            </a:solidFill>
          </a:ln>
        </p:spPr>
      </p:pic>
      <p:sp>
        <p:nvSpPr>
          <p:cNvPr id="14" name="四角形吹き出し 13"/>
          <p:cNvSpPr/>
          <p:nvPr/>
        </p:nvSpPr>
        <p:spPr>
          <a:xfrm>
            <a:off x="5002473" y="4868252"/>
            <a:ext cx="3694437" cy="662594"/>
          </a:xfrm>
          <a:prstGeom prst="wedgeRectCallout">
            <a:avLst>
              <a:gd name="adj1" fmla="val 15847"/>
              <a:gd name="adj2" fmla="val -120806"/>
            </a:avLst>
          </a:prstGeom>
        </p:spPr>
        <p:style>
          <a:lnRef idx="1">
            <a:schemeClr val="accent6"/>
          </a:lnRef>
          <a:fillRef idx="2">
            <a:schemeClr val="accent6"/>
          </a:fillRef>
          <a:effectRef idx="1">
            <a:schemeClr val="accent6"/>
          </a:effectRef>
          <a:fontRef idx="minor">
            <a:schemeClr val="dk1"/>
          </a:fontRef>
        </p:style>
        <p:txBody>
          <a:bodyPr anchor="t"/>
          <a:lstStyle/>
          <a:p>
            <a:pPr>
              <a:defRPr/>
            </a:pPr>
            <a:r>
              <a:rPr lang="ja-JP" altLang="en-US" sz="1200" dirty="0">
                <a:latin typeface="Meiryo UI" panose="020B0604030504040204" pitchFamily="50" charset="-128"/>
                <a:ea typeface="Meiryo UI" panose="020B0604030504040204" pitchFamily="50" charset="-128"/>
              </a:rPr>
              <a:t>ロールごとの初期権限はドメインからコピーされていますが、</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プロジェクトロール管理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メニューで各機能の更新・参照権限をプロジェクトごとにカスタマイズすることもできます。</a:t>
            </a:r>
            <a:endParaRPr lang="en-US" altLang="ja-JP" sz="12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ABA1B329-1582-1368-5942-810F254DB343}"/>
              </a:ext>
            </a:extLst>
          </p:cNvPr>
          <p:cNvPicPr>
            <a:picLocks noChangeAspect="1"/>
          </p:cNvPicPr>
          <p:nvPr/>
        </p:nvPicPr>
        <p:blipFill>
          <a:blip r:embed="rId7"/>
          <a:stretch>
            <a:fillRect/>
          </a:stretch>
        </p:blipFill>
        <p:spPr>
          <a:xfrm>
            <a:off x="8902995" y="2678187"/>
            <a:ext cx="301965" cy="319728"/>
          </a:xfrm>
          <a:prstGeom prst="rect">
            <a:avLst/>
          </a:prstGeom>
        </p:spPr>
      </p:pic>
      <p:sp>
        <p:nvSpPr>
          <p:cNvPr id="11" name="円/楕円 21"/>
          <p:cNvSpPr/>
          <p:nvPr/>
        </p:nvSpPr>
        <p:spPr>
          <a:xfrm>
            <a:off x="1465106" y="4539138"/>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Tree>
    <p:extLst>
      <p:ext uri="{BB962C8B-B14F-4D97-AF65-F5344CB8AC3E}">
        <p14:creationId xmlns:p14="http://schemas.microsoft.com/office/powerpoint/2010/main" val="2266288217"/>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A9EB2-D2F8-45EE-A41A-620260E276C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15e3aca-2b0e-420f-96b4-6523dfe54a1c"/>
    <ds:schemaRef ds:uri="dd97e9ae-6842-47a3-8156-4b671a612c2b"/>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61C710B-6A59-4CFE-A3D8-FC5540D30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72a17-45e2-44de-a139-f1cfe4487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310F47-CA38-46E4-85BA-18E47D2045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OB_16-9_20200423</Template>
  <TotalTime>677</TotalTime>
  <Words>2563</Words>
  <Application>Microsoft Office PowerPoint</Application>
  <PresentationFormat>ワイド画面</PresentationFormat>
  <Paragraphs>242</Paragraphs>
  <Slides>19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HGP創英角ｺﾞｼｯｸUB</vt:lpstr>
      <vt:lpstr>Meiryo UI</vt:lpstr>
      <vt:lpstr>MS Mincho</vt:lpstr>
      <vt:lpstr>游ゴシック</vt:lpstr>
      <vt:lpstr>Arial</vt:lpstr>
      <vt:lpstr>Bell MT</vt:lpstr>
      <vt:lpstr>Calibri</vt:lpstr>
      <vt:lpstr>2_デザインの設定</vt:lpstr>
      <vt:lpstr>プロジェクトの立ち上げ</vt:lpstr>
      <vt:lpstr>更新履歴</vt:lpstr>
      <vt:lpstr>プロジェクトの立ち上げと日次・週次業務</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プロジェクトの立ち上げ</dc:title>
  <dc:creator>Soeda Masato</dc:creator>
  <cp:lastModifiedBy>Kawahara Tsuyoshi</cp:lastModifiedBy>
  <cp:revision>80</cp:revision>
  <dcterms:created xsi:type="dcterms:W3CDTF">2020-10-30T08:48:41Z</dcterms:created>
  <dcterms:modified xsi:type="dcterms:W3CDTF">2025-12-10T06:23:42Z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