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7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8" r:id="rId6"/>
    <p:sldId id="258" r:id="rId7"/>
    <p:sldId id="262" r:id="rId8"/>
    <p:sldId id="263" r:id="rId9"/>
    <p:sldId id="264" r:id="rId10"/>
    <p:sldId id="265" r:id="rId11"/>
    <p:sldId id="276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2" r:id="rId21"/>
    <p:sldId id="273" r:id="rId22"/>
    <p:sldId id="274" r:id="rId23"/>
    <p:sldId id="26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EC3"/>
    <a:srgbClr val="218AC0"/>
    <a:srgbClr val="004A9C"/>
    <a:srgbClr val="FAD307"/>
    <a:srgbClr val="FAC6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3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7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3C68391-1C98-46D3-A4EC-DA539F5F6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29F604-9256-40F1-ACF3-DF99174D02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7AF0E-9093-4166-8F90-19F6178C4390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47283E-250C-46C9-84FD-F50119F21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D6AF5D-5F9E-4970-A49E-C4FA67B58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345C8-494B-4840-8AFA-91755E9BB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41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E65CA-4390-42B2-BBE7-63324F4DA0BC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B0ED-3499-4CC6-9E62-D483B531B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1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7B0ED-3499-4CC6-9E62-D483B531BE2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03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7B0ED-3499-4CC6-9E62-D483B531BE2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83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35CF86A5-0B62-4146-BDAE-02E49B896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2693988"/>
            <a:ext cx="10800000" cy="1440000"/>
          </a:xfrm>
          <a:prstGeom prst="rect">
            <a:avLst/>
          </a:prstGeom>
        </p:spPr>
        <p:txBody>
          <a:bodyPr anchor="ctr"/>
          <a:lstStyle>
            <a:lvl1pPr algn="ctr">
              <a:defRPr sz="3600" b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A36EED21-A1F1-4E32-B8A8-01B165B99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000" y="5301208"/>
            <a:ext cx="5040000" cy="1080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AAA17F3A-5B2A-4AF0-AFDB-DD56E5665A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000" y="692697"/>
            <a:ext cx="11880000" cy="57591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048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68677E56-382D-4319-9E86-79B1FDD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3140969"/>
            <a:ext cx="11880850" cy="576064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98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260350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6000" y="765175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3795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（キーノート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260350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6561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48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余白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765175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344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余白スライド（キーノート有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765175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35A0B78-1F5E-4909-9297-4B46D3EB5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6000" y="1270000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366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109913" y="4405522"/>
            <a:ext cx="5972175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accent1"/>
                </a:solidFill>
                <a:latin typeface="+mn-ea"/>
                <a:ea typeface="+mn-ea"/>
              </a:rPr>
              <a:t>※</a:t>
            </a:r>
            <a:r>
              <a:rPr lang="ja-JP" altLang="en-US" sz="1200" dirty="0">
                <a:solidFill>
                  <a:schemeClr val="accent1"/>
                </a:solidFill>
                <a:latin typeface="+mn-ea"/>
                <a:ea typeface="+mn-ea"/>
              </a:rPr>
              <a:t>本資料掲載の情報・画像など、すべてのコンテンツの無断複写・転載を禁じます。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ja-JP" sz="12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7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110122"/>
            <a:ext cx="59721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165435"/>
            <a:ext cx="27908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4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0" y="6613526"/>
            <a:ext cx="561551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000" dirty="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Copyright© System Integrator Corp. All rights reserved.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5924319" y="6623042"/>
            <a:ext cx="343363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ED9A9CA-BA30-401C-8C5E-4F8E72D86697}" type="slidenum">
              <a:rPr kumimoji="1" lang="ja-JP" altLang="en-US" sz="1050" smtClean="0">
                <a:solidFill>
                  <a:schemeClr val="accent1"/>
                </a:solidFill>
                <a:latin typeface="+mn-ea"/>
                <a:ea typeface="+mn-ea"/>
              </a:rPr>
              <a:pPr algn="ctr"/>
              <a:t>‹#›</a:t>
            </a:fld>
            <a:endParaRPr kumimoji="1" lang="ja-JP" altLang="en-US" sz="105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9" name="テキスト ボックス 13">
            <a:extLst>
              <a:ext uri="{FF2B5EF4-FFF2-40B4-BE49-F238E27FC236}">
                <a16:creationId xmlns:a16="http://schemas.microsoft.com/office/drawing/2014/main" id="{C2F4BBBC-C86A-4CC4-AFF6-731E2C12BE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9525" y="0"/>
            <a:ext cx="20224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00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r">
              <a:defRPr/>
            </a:pPr>
            <a:r>
              <a:rPr lang="en-US" altLang="ja-JP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System Integrator</a:t>
            </a:r>
            <a:endParaRPr lang="ja-JP" altLang="en-US" sz="1600" b="1" dirty="0">
              <a:solidFill>
                <a:schemeClr val="accent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8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3" r:id="rId4"/>
    <p:sldLayoutId id="2147483691" r:id="rId5"/>
    <p:sldLayoutId id="2147483694" r:id="rId6"/>
    <p:sldLayoutId id="2147483692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kumimoji="1" sz="20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3pPr>
      <a:lvl4pPr marL="1638300" indent="-266700" algn="l" rtl="0" eaLnBrk="1" fontAlgn="base" hangingPunct="1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4pPr>
      <a:lvl5pPr marL="20955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5pPr>
      <a:lvl6pPr marL="25527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30099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671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9243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pos="98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1AAD77-86D7-4931-A7E1-262B7E811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3429000"/>
            <a:ext cx="10800000" cy="1440000"/>
          </a:xfrm>
        </p:spPr>
        <p:txBody>
          <a:bodyPr/>
          <a:lstStyle/>
          <a:p>
            <a:r>
              <a:rPr lang="ja-JP" altLang="en-US" dirty="0"/>
              <a:t>ＯＢＰＭ</a:t>
            </a:r>
            <a:br>
              <a:rPr lang="ja-JP" altLang="en-US" dirty="0"/>
            </a:br>
            <a:r>
              <a:rPr lang="ja-JP" altLang="en-US" dirty="0"/>
              <a:t>外注管理業務</a:t>
            </a:r>
            <a:br>
              <a:rPr lang="ja-JP" altLang="en-US" dirty="0"/>
            </a:b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2489D1-26BB-4AEB-A221-5E98F361C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306667"/>
            <a:ext cx="6000750" cy="17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5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工数委託、派遣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OBPM</a:t>
            </a:r>
            <a:r>
              <a:rPr lang="ja-JP" altLang="en-US" dirty="0"/>
              <a:t>の外注費計上フロー　</a:t>
            </a:r>
            <a:r>
              <a:rPr lang="en-US" altLang="ja-JP" dirty="0"/>
              <a:t>※</a:t>
            </a:r>
            <a:r>
              <a:rPr lang="ja-JP" altLang="en-US" dirty="0"/>
              <a:t>工数委託、派遣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C98F790-08C9-4692-964A-6B71AF7AB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48994"/>
              </p:ext>
            </p:extLst>
          </p:nvPr>
        </p:nvGraphicFramePr>
        <p:xfrm>
          <a:off x="248716" y="1484313"/>
          <a:ext cx="11554593" cy="482390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3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802"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No.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業務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いつ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誰が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2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契約内容を登録する①</a:t>
                      </a:r>
                    </a:p>
                    <a:p>
                      <a:r>
                        <a:rPr kumimoji="1" lang="ja-JP" altLang="en-US" dirty="0"/>
                        <a:t>（メンバー、単価、条件）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委託先契約登録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2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契約内容を登録する②</a:t>
                      </a:r>
                    </a:p>
                    <a:p>
                      <a:r>
                        <a:rPr kumimoji="1" lang="ja-JP" altLang="en-US" dirty="0"/>
                        <a:t>（指名、工数、月単価）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プロジェクトメンバ登録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2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委託費の計上予定を登録する。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リソースヒストグラム</a:t>
                      </a:r>
                    </a:p>
                    <a:p>
                      <a:r>
                        <a:rPr kumimoji="1" lang="ja-JP" altLang="en-US" dirty="0"/>
                        <a:t>プロジェクト別採算登録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2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勤務実績を入力する。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勤務実績入力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日次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メンバー</a:t>
                      </a:r>
                    </a:p>
                    <a:p>
                      <a:r>
                        <a:rPr kumimoji="1" lang="en-US" altLang="ja-JP" sz="1200" dirty="0"/>
                        <a:t>※</a:t>
                      </a:r>
                      <a:r>
                        <a:rPr kumimoji="1" lang="ja-JP" altLang="en-US" sz="1200" dirty="0"/>
                        <a:t>派遣のみ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80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実績工数を入力する。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工数入力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日次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メンバー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80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委託費を計上する。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委託費計上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80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原価配賦処理を実行する。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月次締処理指示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情シス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80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委託費の計上実績を確認する。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プロジェクト別採算登録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93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コンピューター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1ED00125-33D8-06AE-AC94-1ADAE5C30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827" y="3706911"/>
            <a:ext cx="8574173" cy="29326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F5A9767-D0D1-4A8B-823C-79D44965D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0" y="1244200"/>
            <a:ext cx="7318823" cy="336352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工数委託、派遣：契約内容の登録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契約内容を登録する①</a:t>
            </a:r>
            <a:endParaRPr kumimoji="1" lang="ja-JP" altLang="en-US" dirty="0"/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AA725ADB-4367-4F58-9EEC-FC4D2F848ED2}"/>
              </a:ext>
            </a:extLst>
          </p:cNvPr>
          <p:cNvSpPr/>
          <p:nvPr/>
        </p:nvSpPr>
        <p:spPr>
          <a:xfrm>
            <a:off x="2960856" y="1436036"/>
            <a:ext cx="1203087" cy="2622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7" name="角丸四角形 7">
            <a:extLst>
              <a:ext uri="{FF2B5EF4-FFF2-40B4-BE49-F238E27FC236}">
                <a16:creationId xmlns:a16="http://schemas.microsoft.com/office/drawing/2014/main" id="{5B4562B4-6DFB-4F9A-B905-25F09EF23EE5}"/>
              </a:ext>
            </a:extLst>
          </p:cNvPr>
          <p:cNvSpPr/>
          <p:nvPr/>
        </p:nvSpPr>
        <p:spPr>
          <a:xfrm>
            <a:off x="7349405" y="4262046"/>
            <a:ext cx="1111015" cy="2169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8" name="角丸四角形 8">
            <a:extLst>
              <a:ext uri="{FF2B5EF4-FFF2-40B4-BE49-F238E27FC236}">
                <a16:creationId xmlns:a16="http://schemas.microsoft.com/office/drawing/2014/main" id="{1DB540D0-002E-467E-BDE5-7EBDEA40AC0E}"/>
              </a:ext>
            </a:extLst>
          </p:cNvPr>
          <p:cNvSpPr/>
          <p:nvPr/>
        </p:nvSpPr>
        <p:spPr>
          <a:xfrm>
            <a:off x="8988545" y="6247502"/>
            <a:ext cx="488941" cy="3501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" name="角丸四角形 9">
            <a:extLst>
              <a:ext uri="{FF2B5EF4-FFF2-40B4-BE49-F238E27FC236}">
                <a16:creationId xmlns:a16="http://schemas.microsoft.com/office/drawing/2014/main" id="{2872A81C-228E-45A3-AED5-E763958FD8BD}"/>
              </a:ext>
            </a:extLst>
          </p:cNvPr>
          <p:cNvSpPr/>
          <p:nvPr/>
        </p:nvSpPr>
        <p:spPr>
          <a:xfrm>
            <a:off x="4878402" y="3093088"/>
            <a:ext cx="540552" cy="33557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0" name="四角形吹き出し 10">
            <a:extLst>
              <a:ext uri="{FF2B5EF4-FFF2-40B4-BE49-F238E27FC236}">
                <a16:creationId xmlns:a16="http://schemas.microsoft.com/office/drawing/2014/main" id="{C88BF598-CB4A-43C6-A661-AF3A7FB90453}"/>
              </a:ext>
            </a:extLst>
          </p:cNvPr>
          <p:cNvSpPr/>
          <p:nvPr/>
        </p:nvSpPr>
        <p:spPr>
          <a:xfrm>
            <a:off x="4420204" y="741055"/>
            <a:ext cx="2711719" cy="646331"/>
          </a:xfrm>
          <a:prstGeom prst="wedgeRectCallout">
            <a:avLst>
              <a:gd name="adj1" fmla="val -58200"/>
              <a:gd name="adj2" fmla="val 5125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常駐パートナーのうち、</a:t>
            </a:r>
          </a:p>
          <a:p>
            <a:r>
              <a:rPr kumimoji="1" lang="ja-JP" altLang="en-US" sz="12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月単価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で委託費を計算する場合は、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工数委託を選択します。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四角形吹き出し 11">
            <a:extLst>
              <a:ext uri="{FF2B5EF4-FFF2-40B4-BE49-F238E27FC236}">
                <a16:creationId xmlns:a16="http://schemas.microsoft.com/office/drawing/2014/main" id="{6300E869-EE5C-4814-9F79-6DDDD2491756}"/>
              </a:ext>
            </a:extLst>
          </p:cNvPr>
          <p:cNvSpPr/>
          <p:nvPr/>
        </p:nvSpPr>
        <p:spPr>
          <a:xfrm>
            <a:off x="5920080" y="5601171"/>
            <a:ext cx="2675104" cy="646331"/>
          </a:xfrm>
          <a:prstGeom prst="wedgeRectCallout">
            <a:avLst>
              <a:gd name="adj1" fmla="val 66455"/>
              <a:gd name="adj2" fmla="val -16239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常駐パートナーのうち、</a:t>
            </a:r>
          </a:p>
          <a:p>
            <a:r>
              <a:rPr kumimoji="1" lang="ja-JP" altLang="en-US" sz="12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時間単価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で委託費を計算する場合は、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派遣を選択します。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00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091D9756-E042-1C1C-1AD4-F1E73928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31" y="1172404"/>
            <a:ext cx="8560741" cy="25386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図 16" descr="グラフィカル ユーザー インターフェイス, アプリケーション, 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16649D9-93DC-8A60-40AD-60049E390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31" y="4033718"/>
            <a:ext cx="8578650" cy="25700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工数委託、派遣：委託内容の登録～計上予定の登録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委託内容を登録する②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D3FCE60-9987-4849-B8B8-2267AEE4135A}"/>
              </a:ext>
            </a:extLst>
          </p:cNvPr>
          <p:cNvSpPr txBox="1">
            <a:spLocks/>
          </p:cNvSpPr>
          <p:nvPr/>
        </p:nvSpPr>
        <p:spPr bwMode="auto">
          <a:xfrm>
            <a:off x="156000" y="3703579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219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3pPr>
            <a:lvl4pPr marL="1638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4pPr>
            <a:lvl5pPr marL="20955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5pPr>
            <a:lvl6pPr marL="2552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30099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671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924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ja-JP" altLang="en-US" kern="0" dirty="0"/>
              <a:t>委託費の計上予定を登録する。</a:t>
            </a:r>
          </a:p>
        </p:txBody>
      </p:sp>
      <p:sp>
        <p:nvSpPr>
          <p:cNvPr id="6" name="角丸四角形 8">
            <a:extLst>
              <a:ext uri="{FF2B5EF4-FFF2-40B4-BE49-F238E27FC236}">
                <a16:creationId xmlns:a16="http://schemas.microsoft.com/office/drawing/2014/main" id="{42F4ABFD-7548-47ED-B740-96645A91CBBB}"/>
              </a:ext>
            </a:extLst>
          </p:cNvPr>
          <p:cNvSpPr/>
          <p:nvPr/>
        </p:nvSpPr>
        <p:spPr>
          <a:xfrm>
            <a:off x="1505891" y="2391926"/>
            <a:ext cx="6128624" cy="45978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7" name="四角形吹き出し 9">
            <a:extLst>
              <a:ext uri="{FF2B5EF4-FFF2-40B4-BE49-F238E27FC236}">
                <a16:creationId xmlns:a16="http://schemas.microsoft.com/office/drawing/2014/main" id="{147C9F3B-0F19-4C0B-9BE7-D51BCC77CDE0}"/>
              </a:ext>
            </a:extLst>
          </p:cNvPr>
          <p:cNvSpPr/>
          <p:nvPr/>
        </p:nvSpPr>
        <p:spPr>
          <a:xfrm>
            <a:off x="6707939" y="1559991"/>
            <a:ext cx="3620000" cy="1015663"/>
          </a:xfrm>
          <a:prstGeom prst="wedgeRectCallout">
            <a:avLst>
              <a:gd name="adj1" fmla="val -60623"/>
              <a:gd name="adj2" fmla="val 3480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委託先アカウントを選択します。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委託区分は「工数」を選択します。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１人月単価を入力します。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委託先契約が登録済みの場合は、その契約内容が初期表示されます。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10">
            <a:extLst>
              <a:ext uri="{FF2B5EF4-FFF2-40B4-BE49-F238E27FC236}">
                <a16:creationId xmlns:a16="http://schemas.microsoft.com/office/drawing/2014/main" id="{593FCA67-C042-4577-AA52-BE97C6A7CCB4}"/>
              </a:ext>
            </a:extLst>
          </p:cNvPr>
          <p:cNvSpPr/>
          <p:nvPr/>
        </p:nvSpPr>
        <p:spPr>
          <a:xfrm>
            <a:off x="1714329" y="5586379"/>
            <a:ext cx="5544000" cy="180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1" name="四角形吹き出し 11">
            <a:extLst>
              <a:ext uri="{FF2B5EF4-FFF2-40B4-BE49-F238E27FC236}">
                <a16:creationId xmlns:a16="http://schemas.microsoft.com/office/drawing/2014/main" id="{2537313F-6C4B-4E7F-940F-9AF5E947B429}"/>
              </a:ext>
            </a:extLst>
          </p:cNvPr>
          <p:cNvSpPr/>
          <p:nvPr/>
        </p:nvSpPr>
        <p:spPr>
          <a:xfrm>
            <a:off x="3091785" y="4922222"/>
            <a:ext cx="2919141" cy="276999"/>
          </a:xfrm>
          <a:prstGeom prst="wedgeRectCallout">
            <a:avLst>
              <a:gd name="adj1" fmla="val -36190"/>
              <a:gd name="adj2" fmla="val 9587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参入メンバーの投入予定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工数を入力します。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グラフィカル ユーザー インターフェイス, 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19B3F13B-36BE-272E-AE63-7A4C91A71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799" y="3291274"/>
            <a:ext cx="4896533" cy="34142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角丸四角形 12">
            <a:extLst>
              <a:ext uri="{FF2B5EF4-FFF2-40B4-BE49-F238E27FC236}">
                <a16:creationId xmlns:a16="http://schemas.microsoft.com/office/drawing/2014/main" id="{68E30FC3-A437-44E0-8DDA-88598FC410FF}"/>
              </a:ext>
            </a:extLst>
          </p:cNvPr>
          <p:cNvSpPr/>
          <p:nvPr/>
        </p:nvSpPr>
        <p:spPr>
          <a:xfrm>
            <a:off x="8418282" y="6108418"/>
            <a:ext cx="3647049" cy="180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3" name="四角形吹き出し 13">
            <a:extLst>
              <a:ext uri="{FF2B5EF4-FFF2-40B4-BE49-F238E27FC236}">
                <a16:creationId xmlns:a16="http://schemas.microsoft.com/office/drawing/2014/main" id="{F941ECF8-AC00-4A10-908A-66B544F3FD96}"/>
              </a:ext>
            </a:extLst>
          </p:cNvPr>
          <p:cNvSpPr/>
          <p:nvPr/>
        </p:nvSpPr>
        <p:spPr>
          <a:xfrm>
            <a:off x="8309615" y="4980810"/>
            <a:ext cx="2969208" cy="276999"/>
          </a:xfrm>
          <a:prstGeom prst="wedgeRectCallout">
            <a:avLst>
              <a:gd name="adj1" fmla="val -30828"/>
              <a:gd name="adj2" fmla="val 9543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リソースヒストグラムの内容が自動反映されます。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307849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644831E2-8AC5-C964-FB83-35EA6D66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34" y="1124744"/>
            <a:ext cx="8217888" cy="40982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A9BF3CE-68FB-EEE5-E2D5-2BFA3BDE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707" y="2993863"/>
            <a:ext cx="7230293" cy="3636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工数委託、派遣：実績工数の登録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実績工数を登録する。</a:t>
            </a:r>
            <a:endParaRPr kumimoji="1" lang="ja-JP" altLang="en-US" dirty="0"/>
          </a:p>
        </p:txBody>
      </p:sp>
      <p:sp>
        <p:nvSpPr>
          <p:cNvPr id="4" name="四角形吹き出し 4">
            <a:extLst>
              <a:ext uri="{FF2B5EF4-FFF2-40B4-BE49-F238E27FC236}">
                <a16:creationId xmlns:a16="http://schemas.microsoft.com/office/drawing/2014/main" id="{C0051B7F-B12A-4FC1-BBB7-C20C0F6BB6EB}"/>
              </a:ext>
            </a:extLst>
          </p:cNvPr>
          <p:cNvSpPr/>
          <p:nvPr/>
        </p:nvSpPr>
        <p:spPr>
          <a:xfrm>
            <a:off x="6953231" y="1924052"/>
            <a:ext cx="2787919" cy="276999"/>
          </a:xfrm>
          <a:prstGeom prst="wedgeRectCallout">
            <a:avLst>
              <a:gd name="adj1" fmla="val -67333"/>
              <a:gd name="adj2" fmla="val -327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工数委託のメンバーは、工数入力のみ。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四角形吹き出し 5">
            <a:extLst>
              <a:ext uri="{FF2B5EF4-FFF2-40B4-BE49-F238E27FC236}">
                <a16:creationId xmlns:a16="http://schemas.microsoft.com/office/drawing/2014/main" id="{B78F6978-A0ED-40FE-BD11-80E38E4C1A09}"/>
              </a:ext>
            </a:extLst>
          </p:cNvPr>
          <p:cNvSpPr/>
          <p:nvPr/>
        </p:nvSpPr>
        <p:spPr>
          <a:xfrm>
            <a:off x="2841478" y="4594809"/>
            <a:ext cx="2857985" cy="461665"/>
          </a:xfrm>
          <a:prstGeom prst="wedgeRectCallout">
            <a:avLst>
              <a:gd name="adj1" fmla="val 66455"/>
              <a:gd name="adj2" fmla="val -16239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派遣のメンバーは、工数入力だけでなく、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勤務実績も入力します。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38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コンピューター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81E93E91-6BDB-E900-B8BD-92278FA8E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00460"/>
            <a:ext cx="8226462" cy="23620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図 4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EA38517D-60F8-4B52-B5A9-02C746F3D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7" y="3842846"/>
            <a:ext cx="8542831" cy="16297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F025EFA-F7E4-ECEE-467B-E7C83D4F9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38" y="5642028"/>
            <a:ext cx="6625562" cy="6477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工数委託、派遣：委託費の計上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委託費を計上する。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9" name="四角形吹き出し 9">
            <a:extLst>
              <a:ext uri="{FF2B5EF4-FFF2-40B4-BE49-F238E27FC236}">
                <a16:creationId xmlns:a16="http://schemas.microsoft.com/office/drawing/2014/main" id="{E5771D7E-4235-4951-9E12-57A65F486BDF}"/>
              </a:ext>
            </a:extLst>
          </p:cNvPr>
          <p:cNvSpPr/>
          <p:nvPr/>
        </p:nvSpPr>
        <p:spPr>
          <a:xfrm>
            <a:off x="8159953" y="4695417"/>
            <a:ext cx="3479880" cy="461665"/>
          </a:xfrm>
          <a:prstGeom prst="wedgeRectCallout">
            <a:avLst>
              <a:gd name="adj1" fmla="val -30176"/>
              <a:gd name="adj2" fmla="val 130611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伝票登録時、契約内容と実績工数をもとに、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委託費計上金額が計算され、表示されます。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屈折矢印 8">
            <a:extLst>
              <a:ext uri="{FF2B5EF4-FFF2-40B4-BE49-F238E27FC236}">
                <a16:creationId xmlns:a16="http://schemas.microsoft.com/office/drawing/2014/main" id="{A4F68540-81F0-41BA-BF7E-63EE9B45FB66}"/>
              </a:ext>
            </a:extLst>
          </p:cNvPr>
          <p:cNvSpPr/>
          <p:nvPr/>
        </p:nvSpPr>
        <p:spPr>
          <a:xfrm rot="5400000">
            <a:off x="2029589" y="3704518"/>
            <a:ext cx="598590" cy="504056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0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E844A6C-C8C2-E373-040E-376A7C759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116000"/>
            <a:ext cx="9899543" cy="526526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工数委託、派遣：原価配賦処理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原価配賦処理を実行する。</a:t>
            </a:r>
            <a:endParaRPr kumimoji="1" lang="ja-JP" altLang="en-US" dirty="0"/>
          </a:p>
        </p:txBody>
      </p:sp>
      <p:sp>
        <p:nvSpPr>
          <p:cNvPr id="5" name="四角形吹き出し 5">
            <a:extLst>
              <a:ext uri="{FF2B5EF4-FFF2-40B4-BE49-F238E27FC236}">
                <a16:creationId xmlns:a16="http://schemas.microsoft.com/office/drawing/2014/main" id="{BC75C9E5-3CBF-4742-B213-6835188BECFB}"/>
              </a:ext>
            </a:extLst>
          </p:cNvPr>
          <p:cNvSpPr/>
          <p:nvPr/>
        </p:nvSpPr>
        <p:spPr>
          <a:xfrm>
            <a:off x="7392615" y="2883832"/>
            <a:ext cx="2756875" cy="646331"/>
          </a:xfrm>
          <a:prstGeom prst="wedgeRectCallout">
            <a:avLst>
              <a:gd name="adj1" fmla="val -59148"/>
              <a:gd name="adj2" fmla="val 3789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月次仮締処理を実行することにより、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委託費計上された外注費が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プロジェクト別採算に反映されます。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964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, 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526F8B4B-81C2-C76C-8BE3-D5750027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116000"/>
            <a:ext cx="9840889" cy="51802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649AA9A-F66B-4C4F-952B-94ECDA05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工数委託、派遣：計上実績の確認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287141-2525-43A8-876C-EE5A85F8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委託費の計上実績を確認する。</a:t>
            </a:r>
            <a:endParaRPr kumimoji="1" lang="ja-JP" altLang="en-US" dirty="0"/>
          </a:p>
        </p:txBody>
      </p:sp>
      <p:sp>
        <p:nvSpPr>
          <p:cNvPr id="5" name="角丸四角形 5">
            <a:extLst>
              <a:ext uri="{FF2B5EF4-FFF2-40B4-BE49-F238E27FC236}">
                <a16:creationId xmlns:a16="http://schemas.microsoft.com/office/drawing/2014/main" id="{A9732359-0F51-4EB7-939D-B79757FB627B}"/>
              </a:ext>
            </a:extLst>
          </p:cNvPr>
          <p:cNvSpPr/>
          <p:nvPr/>
        </p:nvSpPr>
        <p:spPr>
          <a:xfrm>
            <a:off x="2445028" y="5223002"/>
            <a:ext cx="7488000" cy="180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6" name="四角形吹き出し 6">
            <a:extLst>
              <a:ext uri="{FF2B5EF4-FFF2-40B4-BE49-F238E27FC236}">
                <a16:creationId xmlns:a16="http://schemas.microsoft.com/office/drawing/2014/main" id="{64820879-F6EC-479B-AA90-1066C99DF15D}"/>
              </a:ext>
            </a:extLst>
          </p:cNvPr>
          <p:cNvSpPr/>
          <p:nvPr/>
        </p:nvSpPr>
        <p:spPr>
          <a:xfrm>
            <a:off x="4164787" y="5739821"/>
            <a:ext cx="2968519" cy="461665"/>
          </a:xfrm>
          <a:prstGeom prst="wedgeRectCallout">
            <a:avLst>
              <a:gd name="adj1" fmla="val -34747"/>
              <a:gd name="adj2" fmla="val -8780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月次仮締処理を実行することにより、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当初の計上予定に実績が反映されます。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116309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F7E92A-6713-486F-A527-372F5CFF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外注費取込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064B09-8FD4-4FA3-8E97-AFF8000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OBPM</a:t>
            </a:r>
            <a:r>
              <a:rPr lang="ja-JP" altLang="en-US" dirty="0"/>
              <a:t>の外注費計上フロー　</a:t>
            </a:r>
            <a:r>
              <a:rPr lang="en-US" altLang="ja-JP" dirty="0"/>
              <a:t>※</a:t>
            </a:r>
            <a:r>
              <a:rPr lang="ja-JP" altLang="en-US" dirty="0"/>
              <a:t>外注費取込</a:t>
            </a:r>
          </a:p>
          <a:p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F62B89A-D6C7-4DE2-A81D-684C82C7D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16527"/>
              </p:ext>
            </p:extLst>
          </p:nvPr>
        </p:nvGraphicFramePr>
        <p:xfrm>
          <a:off x="248717" y="1618506"/>
          <a:ext cx="11529426" cy="40692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4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055"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No.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業務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いつ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誰が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5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契約内容を登録する。</a:t>
                      </a:r>
                    </a:p>
                    <a:p>
                      <a:r>
                        <a:rPr kumimoji="1" lang="ja-JP" altLang="en-US" dirty="0"/>
                        <a:t>（匿名、一括、計上金額）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プロジェクトメンバ登録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5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委託費の計上予定を登録する。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リソースヒストグラム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プロジェクト別採算登録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5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委託費を計上する。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経費データ取込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05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原価配賦処理を実行する。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月次締処理指示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情シス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05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委託費の計上実績を確認する。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プロジェクト別採算登録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75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44EF5A97-F787-5569-9279-BE07E8951C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0022"/>
          <a:stretch>
            <a:fillRect/>
          </a:stretch>
        </p:blipFill>
        <p:spPr>
          <a:xfrm>
            <a:off x="248102" y="3948322"/>
            <a:ext cx="8774892" cy="26493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72503977-7C9A-C2CD-EDC2-90194B2A7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234844"/>
            <a:ext cx="6763980" cy="14698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図 7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510D82BA-3784-626B-D35B-4847086B3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652" y="1902782"/>
            <a:ext cx="6378354" cy="16037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9F7E92A-6713-486F-A527-372F5CFF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外注費取込：委託費の計上～原価配賦処理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064B09-8FD4-4FA3-8E97-AFF8000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委託費を計上する。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B366C4C-77E4-4C5B-A45C-C63A359E7F9C}"/>
              </a:ext>
            </a:extLst>
          </p:cNvPr>
          <p:cNvSpPr txBox="1">
            <a:spLocks/>
          </p:cNvSpPr>
          <p:nvPr/>
        </p:nvSpPr>
        <p:spPr bwMode="auto">
          <a:xfrm>
            <a:off x="156000" y="3534940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219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3pPr>
            <a:lvl4pPr marL="1638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4pPr>
            <a:lvl5pPr marL="20955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5pPr>
            <a:lvl6pPr marL="2552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30099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671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924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ja-JP" altLang="en-US" kern="0" dirty="0"/>
              <a:t>原価配賦処理を実行する。</a:t>
            </a:r>
          </a:p>
        </p:txBody>
      </p:sp>
      <p:sp>
        <p:nvSpPr>
          <p:cNvPr id="7" name="四角形吹き出し 9">
            <a:extLst>
              <a:ext uri="{FF2B5EF4-FFF2-40B4-BE49-F238E27FC236}">
                <a16:creationId xmlns:a16="http://schemas.microsoft.com/office/drawing/2014/main" id="{B2FABA74-F52C-402B-B69C-E94DF2F1C9FD}"/>
              </a:ext>
            </a:extLst>
          </p:cNvPr>
          <p:cNvSpPr/>
          <p:nvPr/>
        </p:nvSpPr>
        <p:spPr>
          <a:xfrm>
            <a:off x="7067615" y="1768208"/>
            <a:ext cx="3476670" cy="461665"/>
          </a:xfrm>
          <a:prstGeom prst="wedgeRectCallout">
            <a:avLst>
              <a:gd name="adj1" fmla="val -39860"/>
              <a:gd name="adj2" fmla="val 107956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経費データ取込の結果は、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経費データ管理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画面で確認することができます。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吹き出し 6">
            <a:extLst>
              <a:ext uri="{FF2B5EF4-FFF2-40B4-BE49-F238E27FC236}">
                <a16:creationId xmlns:a16="http://schemas.microsoft.com/office/drawing/2014/main" id="{040276B1-A64D-47E1-BF91-2C6AB22CAE40}"/>
              </a:ext>
            </a:extLst>
          </p:cNvPr>
          <p:cNvSpPr/>
          <p:nvPr/>
        </p:nvSpPr>
        <p:spPr>
          <a:xfrm>
            <a:off x="6220328" y="4635020"/>
            <a:ext cx="3476670" cy="646331"/>
          </a:xfrm>
          <a:prstGeom prst="wedgeRectCallout">
            <a:avLst>
              <a:gd name="adj1" fmla="val -59148"/>
              <a:gd name="adj2" fmla="val 3789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月次仮締処理を実行することにより、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経費データ入力した外注費がプロジェクト別採算に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反映されます。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0726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6C4C00A-7696-DAC3-5967-92B1BBBC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116000"/>
            <a:ext cx="9871754" cy="48767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9F7E92A-6713-486F-A527-372F5CFF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外注費取込：計上実績の確認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064B09-8FD4-4FA3-8E97-AFF8000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委託費の計上実績を確認する。</a:t>
            </a:r>
            <a:endParaRPr kumimoji="1" lang="ja-JP" altLang="en-US" dirty="0"/>
          </a:p>
        </p:txBody>
      </p:sp>
      <p:sp>
        <p:nvSpPr>
          <p:cNvPr id="5" name="角丸四角形 5">
            <a:extLst>
              <a:ext uri="{FF2B5EF4-FFF2-40B4-BE49-F238E27FC236}">
                <a16:creationId xmlns:a16="http://schemas.microsoft.com/office/drawing/2014/main" id="{C9277581-8D3D-41DC-A47F-35C90EFD8460}"/>
              </a:ext>
            </a:extLst>
          </p:cNvPr>
          <p:cNvSpPr/>
          <p:nvPr/>
        </p:nvSpPr>
        <p:spPr>
          <a:xfrm>
            <a:off x="2446233" y="5072367"/>
            <a:ext cx="7596000" cy="2413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6" name="四角形吹き出し 6">
            <a:extLst>
              <a:ext uri="{FF2B5EF4-FFF2-40B4-BE49-F238E27FC236}">
                <a16:creationId xmlns:a16="http://schemas.microsoft.com/office/drawing/2014/main" id="{C97474E8-3262-4EC3-AEBA-95A26212513B}"/>
              </a:ext>
            </a:extLst>
          </p:cNvPr>
          <p:cNvSpPr/>
          <p:nvPr/>
        </p:nvSpPr>
        <p:spPr>
          <a:xfrm>
            <a:off x="8031791" y="4119874"/>
            <a:ext cx="2968519" cy="646331"/>
          </a:xfrm>
          <a:prstGeom prst="wedgeRectCallout">
            <a:avLst>
              <a:gd name="adj1" fmla="val -57208"/>
              <a:gd name="adj2" fmla="val 51021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月次仮締処理を実行することにより、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当初の計上予定に実績が反映されます。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但し、委託先毎の把握はできません。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4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351294-F583-4264-A24C-8AD4C3FA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更新履歴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E2444BB9-3F7C-44B4-A31F-969A5F500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568282"/>
              </p:ext>
            </p:extLst>
          </p:nvPr>
        </p:nvGraphicFramePr>
        <p:xfrm>
          <a:off x="155574" y="765175"/>
          <a:ext cx="11879999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495">
                  <a:extLst>
                    <a:ext uri="{9D8B030D-6E8A-4147-A177-3AD203B41FA5}">
                      <a16:colId xmlns:a16="http://schemas.microsoft.com/office/drawing/2014/main" val="2805118042"/>
                    </a:ext>
                  </a:extLst>
                </a:gridCol>
                <a:gridCol w="2103423">
                  <a:extLst>
                    <a:ext uri="{9D8B030D-6E8A-4147-A177-3AD203B41FA5}">
                      <a16:colId xmlns:a16="http://schemas.microsoft.com/office/drawing/2014/main" val="1675900899"/>
                    </a:ext>
                  </a:extLst>
                </a:gridCol>
                <a:gridCol w="1423998">
                  <a:extLst>
                    <a:ext uri="{9D8B030D-6E8A-4147-A177-3AD203B41FA5}">
                      <a16:colId xmlns:a16="http://schemas.microsoft.com/office/drawing/2014/main" val="864013975"/>
                    </a:ext>
                  </a:extLst>
                </a:gridCol>
                <a:gridCol w="6850083">
                  <a:extLst>
                    <a:ext uri="{9D8B030D-6E8A-4147-A177-3AD203B41FA5}">
                      <a16:colId xmlns:a16="http://schemas.microsoft.com/office/drawing/2014/main" val="102382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更新日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更新者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2585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2021/02/16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飯野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新規作成</a:t>
                      </a:r>
                      <a:r>
                        <a:rPr kumimoji="1" lang="en-US" altLang="ja-JP" dirty="0"/>
                        <a:t>(OBPM Neo</a:t>
                      </a:r>
                      <a:r>
                        <a:rPr kumimoji="1" lang="ja-JP" altLang="en-US" dirty="0"/>
                        <a:t>リリース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96303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2025/12/10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河原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Ver7</a:t>
                      </a:r>
                      <a:r>
                        <a:rPr kumimoji="1" lang="ja-JP" altLang="en-US" dirty="0"/>
                        <a:t>の</a:t>
                      </a:r>
                      <a:r>
                        <a:rPr kumimoji="1" lang="en-US" altLang="ja-JP" dirty="0"/>
                        <a:t>UI</a:t>
                      </a:r>
                      <a:r>
                        <a:rPr kumimoji="1" lang="ja-JP" altLang="en-US" dirty="0"/>
                        <a:t>に変更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5852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43783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900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96386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104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3305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37332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37363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5325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7590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423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277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5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64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8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66B2D45-0D62-4B35-B3BB-089DE33F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外注管理フロー</a:t>
            </a:r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5D62EEB-CC22-47BD-B340-124064FE9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3912"/>
              </p:ext>
            </p:extLst>
          </p:nvPr>
        </p:nvGraphicFramePr>
        <p:xfrm>
          <a:off x="503921" y="859021"/>
          <a:ext cx="10846383" cy="55417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78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パートナー</a:t>
                      </a:r>
                    </a:p>
                  </a:txBody>
                  <a:tcPr marL="87086" marR="87086" marT="24493" marB="24493" vert="vert270" anchor="ctr" anchorCtr="1"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marL="87086" marR="87086" marT="24493" marB="24493"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5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開発</a:t>
                      </a:r>
                    </a:p>
                  </a:txBody>
                  <a:tcPr marL="87086" marR="87086" marT="24493" marB="24493" vert="eaVert" anchor="ctr" anchorCtr="1"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marL="87086" marR="87086" marT="24493" marB="24493"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3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経理</a:t>
                      </a:r>
                    </a:p>
                  </a:txBody>
                  <a:tcPr marL="87086" marR="87086" marT="24493" marB="24493" vert="eaVert" anchor="ctr" anchorCtr="1"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marL="87086" marR="87086" marT="24493" marB="24493"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フローチャート: 処理 5">
            <a:extLst>
              <a:ext uri="{FF2B5EF4-FFF2-40B4-BE49-F238E27FC236}">
                <a16:creationId xmlns:a16="http://schemas.microsoft.com/office/drawing/2014/main" id="{A2B7A9D9-0DA0-4784-A768-CE30587B5408}"/>
              </a:ext>
            </a:extLst>
          </p:cNvPr>
          <p:cNvSpPr/>
          <p:nvPr/>
        </p:nvSpPr>
        <p:spPr>
          <a:xfrm>
            <a:off x="1124123" y="3163750"/>
            <a:ext cx="1575981" cy="505440"/>
          </a:xfrm>
          <a:prstGeom prst="flowChartProcess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発注書出力</a:t>
            </a:r>
          </a:p>
        </p:txBody>
      </p:sp>
      <p:sp>
        <p:nvSpPr>
          <p:cNvPr id="7" name="フローチャート: 書類 6">
            <a:extLst>
              <a:ext uri="{FF2B5EF4-FFF2-40B4-BE49-F238E27FC236}">
                <a16:creationId xmlns:a16="http://schemas.microsoft.com/office/drawing/2014/main" id="{6E0B50F4-6A21-46A7-B311-03D5BE2E344C}"/>
              </a:ext>
            </a:extLst>
          </p:cNvPr>
          <p:cNvSpPr/>
          <p:nvPr/>
        </p:nvSpPr>
        <p:spPr>
          <a:xfrm>
            <a:off x="1696618" y="2802563"/>
            <a:ext cx="1032184" cy="507320"/>
          </a:xfrm>
          <a:prstGeom prst="flowChartDocumen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発注書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AF5BE2F-5AE9-4F6E-9F0C-ED7FBCD12D42}"/>
              </a:ext>
            </a:extLst>
          </p:cNvPr>
          <p:cNvCxnSpPr>
            <a:stCxn id="7" idx="0"/>
            <a:endCxn id="10" idx="2"/>
          </p:cNvCxnSpPr>
          <p:nvPr/>
        </p:nvCxnSpPr>
        <p:spPr>
          <a:xfrm flipV="1">
            <a:off x="2212710" y="1959746"/>
            <a:ext cx="0" cy="84281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フローチャート: 処理 8">
            <a:extLst>
              <a:ext uri="{FF2B5EF4-FFF2-40B4-BE49-F238E27FC236}">
                <a16:creationId xmlns:a16="http://schemas.microsoft.com/office/drawing/2014/main" id="{DF0FC4BB-0E7B-4177-A600-C2C648AF7D46}"/>
              </a:ext>
            </a:extLst>
          </p:cNvPr>
          <p:cNvSpPr/>
          <p:nvPr/>
        </p:nvSpPr>
        <p:spPr>
          <a:xfrm>
            <a:off x="2718361" y="3163749"/>
            <a:ext cx="1892046" cy="50544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委託先契約登録</a:t>
            </a:r>
          </a:p>
        </p:txBody>
      </p:sp>
      <p:sp>
        <p:nvSpPr>
          <p:cNvPr id="10" name="フローチャート: 書類 9">
            <a:extLst>
              <a:ext uri="{FF2B5EF4-FFF2-40B4-BE49-F238E27FC236}">
                <a16:creationId xmlns:a16="http://schemas.microsoft.com/office/drawing/2014/main" id="{42DDC265-3558-4A9C-891D-E9F59A66ACB0}"/>
              </a:ext>
            </a:extLst>
          </p:cNvPr>
          <p:cNvSpPr/>
          <p:nvPr/>
        </p:nvSpPr>
        <p:spPr>
          <a:xfrm>
            <a:off x="1696618" y="1485965"/>
            <a:ext cx="1032184" cy="507320"/>
          </a:xfrm>
          <a:prstGeom prst="flowChartDocumen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発注書</a:t>
            </a:r>
          </a:p>
        </p:txBody>
      </p:sp>
      <p:sp>
        <p:nvSpPr>
          <p:cNvPr id="11" name="フローチャート: 処理 10">
            <a:extLst>
              <a:ext uri="{FF2B5EF4-FFF2-40B4-BE49-F238E27FC236}">
                <a16:creationId xmlns:a16="http://schemas.microsoft.com/office/drawing/2014/main" id="{33C9875A-ECEC-4765-A0BC-86B86C0113B9}"/>
              </a:ext>
            </a:extLst>
          </p:cNvPr>
          <p:cNvSpPr/>
          <p:nvPr/>
        </p:nvSpPr>
        <p:spPr>
          <a:xfrm>
            <a:off x="5220938" y="3157956"/>
            <a:ext cx="1575981" cy="50544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委託費計上</a:t>
            </a:r>
          </a:p>
        </p:txBody>
      </p:sp>
      <p:sp>
        <p:nvSpPr>
          <p:cNvPr id="12" name="フローチャート: 処理 11">
            <a:extLst>
              <a:ext uri="{FF2B5EF4-FFF2-40B4-BE49-F238E27FC236}">
                <a16:creationId xmlns:a16="http://schemas.microsoft.com/office/drawing/2014/main" id="{05C4CD6C-988B-4FFC-AA36-D3A86BCAE71C}"/>
              </a:ext>
            </a:extLst>
          </p:cNvPr>
          <p:cNvSpPr/>
          <p:nvPr/>
        </p:nvSpPr>
        <p:spPr>
          <a:xfrm>
            <a:off x="5220938" y="1446697"/>
            <a:ext cx="1575981" cy="50544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工数入力</a:t>
            </a:r>
          </a:p>
        </p:txBody>
      </p:sp>
      <p:sp>
        <p:nvSpPr>
          <p:cNvPr id="13" name="フローチャート: 処理 12">
            <a:extLst>
              <a:ext uri="{FF2B5EF4-FFF2-40B4-BE49-F238E27FC236}">
                <a16:creationId xmlns:a16="http://schemas.microsoft.com/office/drawing/2014/main" id="{C12FD6DA-FB32-47BD-9D03-5F823C91A507}"/>
              </a:ext>
            </a:extLst>
          </p:cNvPr>
          <p:cNvSpPr/>
          <p:nvPr/>
        </p:nvSpPr>
        <p:spPr>
          <a:xfrm>
            <a:off x="7211288" y="1445617"/>
            <a:ext cx="1575981" cy="505440"/>
          </a:xfrm>
          <a:prstGeom prst="flowChartProcess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請求書出力</a:t>
            </a:r>
          </a:p>
        </p:txBody>
      </p:sp>
      <p:sp>
        <p:nvSpPr>
          <p:cNvPr id="14" name="フローチャート: 書類 13">
            <a:extLst>
              <a:ext uri="{FF2B5EF4-FFF2-40B4-BE49-F238E27FC236}">
                <a16:creationId xmlns:a16="http://schemas.microsoft.com/office/drawing/2014/main" id="{965333FB-CCD0-42B5-8E73-C4E9EA7BD88F}"/>
              </a:ext>
            </a:extLst>
          </p:cNvPr>
          <p:cNvSpPr/>
          <p:nvPr/>
        </p:nvSpPr>
        <p:spPr>
          <a:xfrm>
            <a:off x="7834665" y="1844578"/>
            <a:ext cx="1032184" cy="507320"/>
          </a:xfrm>
          <a:prstGeom prst="flowChartDocumen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請求書</a:t>
            </a:r>
          </a:p>
        </p:txBody>
      </p:sp>
      <p:sp>
        <p:nvSpPr>
          <p:cNvPr id="15" name="フローチャート: 書類 14">
            <a:extLst>
              <a:ext uri="{FF2B5EF4-FFF2-40B4-BE49-F238E27FC236}">
                <a16:creationId xmlns:a16="http://schemas.microsoft.com/office/drawing/2014/main" id="{C1FDAF3F-C328-4052-B283-774D71C4796A}"/>
              </a:ext>
            </a:extLst>
          </p:cNvPr>
          <p:cNvSpPr/>
          <p:nvPr/>
        </p:nvSpPr>
        <p:spPr>
          <a:xfrm>
            <a:off x="7424962" y="3151390"/>
            <a:ext cx="1032184" cy="507320"/>
          </a:xfrm>
          <a:prstGeom prst="flowChartDocumen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請求書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75BBBD7-930C-413F-87E6-9ABDE8199047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2700104" y="3416469"/>
            <a:ext cx="18257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47198F7-357D-4E70-9902-FD353D53E002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4610407" y="3410676"/>
            <a:ext cx="610531" cy="5793"/>
          </a:xfrm>
          <a:prstGeom prst="straightConnector1">
            <a:avLst/>
          </a:prstGeom>
          <a:ln>
            <a:solidFill>
              <a:schemeClr val="accent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C321633-4DA6-4912-9954-EE64EE3990E7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6796919" y="1698337"/>
            <a:ext cx="414369" cy="10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98">
            <a:extLst>
              <a:ext uri="{FF2B5EF4-FFF2-40B4-BE49-F238E27FC236}">
                <a16:creationId xmlns:a16="http://schemas.microsoft.com/office/drawing/2014/main" id="{A3D59A69-B4C5-4365-A1FD-B2E064D245F4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7941054" y="2318359"/>
            <a:ext cx="409703" cy="83303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フローチャート: 処理 19">
            <a:extLst>
              <a:ext uri="{FF2B5EF4-FFF2-40B4-BE49-F238E27FC236}">
                <a16:creationId xmlns:a16="http://schemas.microsoft.com/office/drawing/2014/main" id="{2719D5FC-36EE-48CC-A83B-F5856FF8D823}"/>
              </a:ext>
            </a:extLst>
          </p:cNvPr>
          <p:cNvSpPr/>
          <p:nvPr/>
        </p:nvSpPr>
        <p:spPr>
          <a:xfrm>
            <a:off x="4816649" y="983915"/>
            <a:ext cx="1619575" cy="361362"/>
          </a:xfrm>
          <a:prstGeom prst="flowChart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当月末～翌月初</a:t>
            </a:r>
          </a:p>
        </p:txBody>
      </p:sp>
      <p:sp>
        <p:nvSpPr>
          <p:cNvPr id="21" name="フローチャート: 処理 20">
            <a:extLst>
              <a:ext uri="{FF2B5EF4-FFF2-40B4-BE49-F238E27FC236}">
                <a16:creationId xmlns:a16="http://schemas.microsoft.com/office/drawing/2014/main" id="{018CC306-614C-45BC-9544-2D050CD7D6A1}"/>
              </a:ext>
            </a:extLst>
          </p:cNvPr>
          <p:cNvSpPr/>
          <p:nvPr/>
        </p:nvSpPr>
        <p:spPr>
          <a:xfrm>
            <a:off x="1060234" y="1002725"/>
            <a:ext cx="1325879" cy="361362"/>
          </a:xfrm>
          <a:prstGeom prst="flowChart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発注確定時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E285EEE-DD3D-44A7-8D92-7D5768FB31E5}"/>
              </a:ext>
            </a:extLst>
          </p:cNvPr>
          <p:cNvCxnSpPr>
            <a:stCxn id="15" idx="1"/>
            <a:endCxn id="11" idx="3"/>
          </p:cNvCxnSpPr>
          <p:nvPr/>
        </p:nvCxnSpPr>
        <p:spPr>
          <a:xfrm flipH="1">
            <a:off x="6796919" y="3405050"/>
            <a:ext cx="628043" cy="56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フローチャート: 書類 22">
            <a:extLst>
              <a:ext uri="{FF2B5EF4-FFF2-40B4-BE49-F238E27FC236}">
                <a16:creationId xmlns:a16="http://schemas.microsoft.com/office/drawing/2014/main" id="{6CF73B6D-3B4D-4B4C-9434-483714A11900}"/>
              </a:ext>
            </a:extLst>
          </p:cNvPr>
          <p:cNvSpPr/>
          <p:nvPr/>
        </p:nvSpPr>
        <p:spPr>
          <a:xfrm>
            <a:off x="6602026" y="1848838"/>
            <a:ext cx="1414819" cy="507320"/>
          </a:xfrm>
          <a:prstGeom prst="flowChartDocumen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作業報告書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56B985D-2BB9-4668-B8A0-2346EBF8D35A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6008929" y="1952137"/>
            <a:ext cx="0" cy="1205819"/>
          </a:xfrm>
          <a:prstGeom prst="straightConnector1">
            <a:avLst/>
          </a:prstGeom>
          <a:ln>
            <a:solidFill>
              <a:schemeClr val="accent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98">
            <a:extLst>
              <a:ext uri="{FF2B5EF4-FFF2-40B4-BE49-F238E27FC236}">
                <a16:creationId xmlns:a16="http://schemas.microsoft.com/office/drawing/2014/main" id="{C4211FEC-AA0E-43A5-AE38-20428E8E1B53}"/>
              </a:ext>
            </a:extLst>
          </p:cNvPr>
          <p:cNvCxnSpPr>
            <a:stCxn id="15" idx="2"/>
            <a:endCxn id="26" idx="0"/>
          </p:cNvCxnSpPr>
          <p:nvPr/>
        </p:nvCxnSpPr>
        <p:spPr>
          <a:xfrm>
            <a:off x="7941054" y="3625171"/>
            <a:ext cx="58224" cy="11067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フローチャート: 処理 25">
            <a:extLst>
              <a:ext uri="{FF2B5EF4-FFF2-40B4-BE49-F238E27FC236}">
                <a16:creationId xmlns:a16="http://schemas.microsoft.com/office/drawing/2014/main" id="{4A4A7E73-A3E6-4214-95C3-EC01ABCF6B3A}"/>
              </a:ext>
            </a:extLst>
          </p:cNvPr>
          <p:cNvSpPr/>
          <p:nvPr/>
        </p:nvSpPr>
        <p:spPr>
          <a:xfrm>
            <a:off x="7211287" y="4731959"/>
            <a:ext cx="1575981" cy="505440"/>
          </a:xfrm>
          <a:prstGeom prst="flowChart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支払入力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3BC06D3-13AB-4DE6-93D8-84F48094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00" y="3058047"/>
            <a:ext cx="296912" cy="2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506C8E5B-FDBB-48E1-8385-BCA60A90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28" y="1343202"/>
            <a:ext cx="296912" cy="2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A0797EE-17AC-4A60-B8BE-B8353521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19" y="3050298"/>
            <a:ext cx="296912" cy="2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0B350FD-B0EA-4BCB-828F-2D0B9DBFE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92" y="5293733"/>
            <a:ext cx="549712" cy="549712"/>
          </a:xfrm>
          <a:prstGeom prst="rect">
            <a:avLst/>
          </a:prstGeom>
        </p:spPr>
      </p:pic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2AACDC5C-5F1C-4E22-AEDF-7422CD8DC7FF}"/>
              </a:ext>
            </a:extLst>
          </p:cNvPr>
          <p:cNvCxnSpPr>
            <a:stCxn id="11" idx="2"/>
            <a:endCxn id="32" idx="0"/>
          </p:cNvCxnSpPr>
          <p:nvPr/>
        </p:nvCxnSpPr>
        <p:spPr>
          <a:xfrm>
            <a:off x="6008929" y="3663396"/>
            <a:ext cx="0" cy="1067776"/>
          </a:xfrm>
          <a:prstGeom prst="straightConnector1">
            <a:avLst/>
          </a:prstGeom>
          <a:ln>
            <a:solidFill>
              <a:schemeClr val="accent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フローチャート: 処理 31">
            <a:extLst>
              <a:ext uri="{FF2B5EF4-FFF2-40B4-BE49-F238E27FC236}">
                <a16:creationId xmlns:a16="http://schemas.microsoft.com/office/drawing/2014/main" id="{D2ABB3CC-760F-4339-BEBA-33DCCA782FE8}"/>
              </a:ext>
            </a:extLst>
          </p:cNvPr>
          <p:cNvSpPr/>
          <p:nvPr/>
        </p:nvSpPr>
        <p:spPr>
          <a:xfrm>
            <a:off x="5220938" y="4731172"/>
            <a:ext cx="1575981" cy="50544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データ出力</a:t>
            </a:r>
          </a:p>
        </p:txBody>
      </p:sp>
      <p:cxnSp>
        <p:nvCxnSpPr>
          <p:cNvPr id="33" name="直線矢印コネクタ 98">
            <a:extLst>
              <a:ext uri="{FF2B5EF4-FFF2-40B4-BE49-F238E27FC236}">
                <a16:creationId xmlns:a16="http://schemas.microsoft.com/office/drawing/2014/main" id="{7073C69B-649A-4307-91DF-A6AC7EAC292C}"/>
              </a:ext>
            </a:extLst>
          </p:cNvPr>
          <p:cNvCxnSpPr>
            <a:stCxn id="32" idx="3"/>
            <a:endCxn id="26" idx="1"/>
          </p:cNvCxnSpPr>
          <p:nvPr/>
        </p:nvCxnSpPr>
        <p:spPr>
          <a:xfrm>
            <a:off x="6796919" y="4983892"/>
            <a:ext cx="414368" cy="7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5E513C9-E5D6-47F2-BF30-13BC4CDB471F}"/>
              </a:ext>
            </a:extLst>
          </p:cNvPr>
          <p:cNvSpPr txBox="1"/>
          <p:nvPr/>
        </p:nvSpPr>
        <p:spPr>
          <a:xfrm>
            <a:off x="6173904" y="5446699"/>
            <a:ext cx="1979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委託費計上データ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DB77574-F0B8-40FF-AE58-6BE08217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58" y="4620921"/>
            <a:ext cx="296912" cy="2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5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外注管理機能のポイント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765175"/>
            <a:ext cx="11880000" cy="12230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契約形態について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ＯＢＰＭで外注費を計算するかどうか。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ＯＢＰＭで外注費を計算しない場合、外部システムより外注費を取り込む。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AD08B86-942E-4D4B-BC33-219EB4646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112246"/>
              </p:ext>
            </p:extLst>
          </p:nvPr>
        </p:nvGraphicFramePr>
        <p:xfrm>
          <a:off x="318783" y="1988191"/>
          <a:ext cx="11425805" cy="418610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8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065">
                <a:tc>
                  <a:txBody>
                    <a:bodyPr/>
                    <a:lstStyle/>
                    <a:p>
                      <a:r>
                        <a:rPr kumimoji="1" lang="ja-JP" altLang="en-US" sz="1600" b="0" dirty="0"/>
                        <a:t>契約形態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/>
                        <a:t>想定業務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/>
                        <a:t>外注費の計上方法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651"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一括委託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工程の一部ないし全部の作業を外注先に発注する。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工程毎に契約金額、検収予定日を設定する。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外注費＝契約金額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【</a:t>
                      </a:r>
                      <a:r>
                        <a:rPr kumimoji="1" lang="ja-JP" altLang="en-US" sz="1600" dirty="0"/>
                        <a:t>委託先契約登録</a:t>
                      </a:r>
                      <a:r>
                        <a:rPr kumimoji="1" lang="en-US" altLang="ja-JP" sz="1600" dirty="0"/>
                        <a:t>】</a:t>
                      </a:r>
                    </a:p>
                    <a:p>
                      <a:r>
                        <a:rPr kumimoji="1" lang="ja-JP" altLang="en-US" sz="1600" dirty="0"/>
                        <a:t>検収日を入力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651"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工数委託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外注先の要員が自社内に常駐して作業する。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作業工数に応じて外注費を計算する。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外注費＝月額単価＋超過不足金額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【</a:t>
                      </a:r>
                      <a:r>
                        <a:rPr kumimoji="1" lang="ja-JP" altLang="en-US" sz="1600" dirty="0"/>
                        <a:t>委託費計上</a:t>
                      </a:r>
                      <a:r>
                        <a:rPr kumimoji="1" lang="en-US" altLang="ja-JP" sz="1600" dirty="0"/>
                        <a:t>】</a:t>
                      </a:r>
                    </a:p>
                    <a:p>
                      <a:r>
                        <a:rPr kumimoji="1" lang="ja-JP" altLang="en-US" sz="1600" dirty="0"/>
                        <a:t>委託費伝票を起票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651"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派遣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外注先の要員が自社内に常駐して作業する。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作業工数に応じて外注費を計算する。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外注費＝時間単価</a:t>
                      </a:r>
                      <a:r>
                        <a:rPr kumimoji="1" lang="en-US" altLang="ja-JP" sz="1600" dirty="0"/>
                        <a:t>×</a:t>
                      </a:r>
                      <a:r>
                        <a:rPr kumimoji="1" lang="ja-JP" altLang="en-US" sz="1600" dirty="0"/>
                        <a:t>作業工数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【</a:t>
                      </a:r>
                      <a:r>
                        <a:rPr kumimoji="1" lang="ja-JP" altLang="en-US" sz="1600" dirty="0"/>
                        <a:t>委託費計上</a:t>
                      </a:r>
                      <a:r>
                        <a:rPr kumimoji="1" lang="en-US" altLang="ja-JP" sz="1600" dirty="0"/>
                        <a:t>】</a:t>
                      </a:r>
                    </a:p>
                    <a:p>
                      <a:r>
                        <a:rPr kumimoji="1" lang="ja-JP" altLang="en-US" sz="1600" dirty="0"/>
                        <a:t>委託先伝票を起票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088"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社内委託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工程の一部ないし全部の作業を他部門に依頼する。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工程毎に契約金額、検収予定日を設定する。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【</a:t>
                      </a:r>
                      <a:r>
                        <a:rPr kumimoji="1" lang="ja-JP" altLang="en-US" sz="1600" dirty="0"/>
                        <a:t>委託先契約登録</a:t>
                      </a:r>
                      <a:r>
                        <a:rPr kumimoji="1" lang="en-US" altLang="ja-JP" sz="1600" dirty="0"/>
                        <a:t>】</a:t>
                      </a:r>
                    </a:p>
                    <a:p>
                      <a:r>
                        <a:rPr kumimoji="1" lang="ja-JP" altLang="en-US" sz="1600" dirty="0"/>
                        <a:t>検収日を入力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48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一括委託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OBPM</a:t>
            </a:r>
            <a:r>
              <a:rPr lang="ja-JP" altLang="en-US" dirty="0"/>
              <a:t>の外注費計上フロー　</a:t>
            </a:r>
            <a:r>
              <a:rPr lang="en-US" altLang="ja-JP" dirty="0"/>
              <a:t>※</a:t>
            </a:r>
            <a:r>
              <a:rPr lang="ja-JP" altLang="en-US" dirty="0"/>
              <a:t>一括委託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C17C0D4-4171-40A2-97E8-DB7E89197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46470"/>
              </p:ext>
            </p:extLst>
          </p:nvPr>
        </p:nvGraphicFramePr>
        <p:xfrm>
          <a:off x="248717" y="1618492"/>
          <a:ext cx="11395202" cy="373368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3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9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1027"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No.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業務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いつ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誰が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8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契約内容を登録する</a:t>
                      </a:r>
                      <a:endParaRPr kumimoji="1" lang="en-US" altLang="ja-JP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（メンバー、月単価、期間）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委託先契約登録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8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委託費の計上予定を登録する。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仕入予定実績管理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プロジェクト別採算登録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02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委託費を計上する。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委託先契約登録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02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原価配賦処理を実行する。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月次締処理指示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情シス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02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委託費の計上実績を確認する。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プロジェクト別採算登録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06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コンピューター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29954C61-AE3D-159E-BAF3-01C187980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5" y="1268925"/>
            <a:ext cx="9840889" cy="50516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一括委託：契約内容の登録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契約内容を登録する</a:t>
            </a:r>
            <a:endParaRPr kumimoji="1" lang="ja-JP" altLang="en-US" dirty="0"/>
          </a:p>
        </p:txBody>
      </p:sp>
      <p:sp>
        <p:nvSpPr>
          <p:cNvPr id="5" name="角丸四角形 6">
            <a:extLst>
              <a:ext uri="{FF2B5EF4-FFF2-40B4-BE49-F238E27FC236}">
                <a16:creationId xmlns:a16="http://schemas.microsoft.com/office/drawing/2014/main" id="{DF0519A6-9A5D-4CE5-89E2-7423908AD147}"/>
              </a:ext>
            </a:extLst>
          </p:cNvPr>
          <p:cNvSpPr/>
          <p:nvPr/>
        </p:nvSpPr>
        <p:spPr>
          <a:xfrm>
            <a:off x="4183310" y="2056982"/>
            <a:ext cx="1912690" cy="3075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6" name="四角形吹き出し 7">
            <a:extLst>
              <a:ext uri="{FF2B5EF4-FFF2-40B4-BE49-F238E27FC236}">
                <a16:creationId xmlns:a16="http://schemas.microsoft.com/office/drawing/2014/main" id="{7D25E46C-602D-4822-B32F-063CB50A9226}"/>
              </a:ext>
            </a:extLst>
          </p:cNvPr>
          <p:cNvSpPr/>
          <p:nvPr/>
        </p:nvSpPr>
        <p:spPr>
          <a:xfrm>
            <a:off x="7307427" y="3716605"/>
            <a:ext cx="2809696" cy="461665"/>
          </a:xfrm>
          <a:prstGeom prst="wedgeRectCallout">
            <a:avLst>
              <a:gd name="adj1" fmla="val -19673"/>
              <a:gd name="adj2" fmla="val -10879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一括委託の場合、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発注元プロジェクトと工程を選択します。</a:t>
            </a:r>
          </a:p>
        </p:txBody>
      </p:sp>
      <p:sp>
        <p:nvSpPr>
          <p:cNvPr id="7" name="角丸四角形 8">
            <a:extLst>
              <a:ext uri="{FF2B5EF4-FFF2-40B4-BE49-F238E27FC236}">
                <a16:creationId xmlns:a16="http://schemas.microsoft.com/office/drawing/2014/main" id="{3D83A718-F6D6-4126-B49F-B0E08064882E}"/>
              </a:ext>
            </a:extLst>
          </p:cNvPr>
          <p:cNvSpPr/>
          <p:nvPr/>
        </p:nvSpPr>
        <p:spPr>
          <a:xfrm>
            <a:off x="6979046" y="2015554"/>
            <a:ext cx="2891334" cy="3903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8" name="角丸四角形 9">
            <a:extLst>
              <a:ext uri="{FF2B5EF4-FFF2-40B4-BE49-F238E27FC236}">
                <a16:creationId xmlns:a16="http://schemas.microsoft.com/office/drawing/2014/main" id="{3D06D926-D83E-4AA4-8925-4EE3C757828A}"/>
              </a:ext>
            </a:extLst>
          </p:cNvPr>
          <p:cNvSpPr/>
          <p:nvPr/>
        </p:nvSpPr>
        <p:spPr>
          <a:xfrm>
            <a:off x="2166708" y="4236871"/>
            <a:ext cx="5448898" cy="504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0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B12C505E-AD8C-EEFE-2C77-EA649FFE9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045" y="2408856"/>
            <a:ext cx="8592082" cy="42445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一括委託：計上予定の登録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委託費の計上予定を登録する</a:t>
            </a:r>
            <a:endParaRPr kumimoji="1" lang="ja-JP" altLang="en-US" dirty="0"/>
          </a:p>
        </p:txBody>
      </p:sp>
      <p:sp>
        <p:nvSpPr>
          <p:cNvPr id="7" name="角丸四角形 12">
            <a:extLst>
              <a:ext uri="{FF2B5EF4-FFF2-40B4-BE49-F238E27FC236}">
                <a16:creationId xmlns:a16="http://schemas.microsoft.com/office/drawing/2014/main" id="{78CC52F2-438B-43A2-B06E-E67814AC4899}"/>
              </a:ext>
            </a:extLst>
          </p:cNvPr>
          <p:cNvSpPr/>
          <p:nvPr/>
        </p:nvSpPr>
        <p:spPr>
          <a:xfrm>
            <a:off x="5211843" y="5856654"/>
            <a:ext cx="6552000" cy="163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8" name="四角形吹き出し 13">
            <a:extLst>
              <a:ext uri="{FF2B5EF4-FFF2-40B4-BE49-F238E27FC236}">
                <a16:creationId xmlns:a16="http://schemas.microsoft.com/office/drawing/2014/main" id="{1FA66EDA-5DCB-484E-9720-477348DD8DDB}"/>
              </a:ext>
            </a:extLst>
          </p:cNvPr>
          <p:cNvSpPr/>
          <p:nvPr/>
        </p:nvSpPr>
        <p:spPr>
          <a:xfrm>
            <a:off x="2671351" y="5325202"/>
            <a:ext cx="2540492" cy="276999"/>
          </a:xfrm>
          <a:prstGeom prst="wedgeRectCallout">
            <a:avLst>
              <a:gd name="adj1" fmla="val 37234"/>
              <a:gd name="adj2" fmla="val 110174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仕入予定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の内容が自動反映されます。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FE8F940-A686-6EF2-16A3-B6D2DBAA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024" b="12406"/>
          <a:stretch>
            <a:fillRect/>
          </a:stretch>
        </p:blipFill>
        <p:spPr>
          <a:xfrm>
            <a:off x="156000" y="1255799"/>
            <a:ext cx="7551086" cy="26433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四角形吹き出し 9">
            <a:extLst>
              <a:ext uri="{FF2B5EF4-FFF2-40B4-BE49-F238E27FC236}">
                <a16:creationId xmlns:a16="http://schemas.microsoft.com/office/drawing/2014/main" id="{A9E45896-5DC6-46A4-A437-36DDB9E34C49}"/>
              </a:ext>
            </a:extLst>
          </p:cNvPr>
          <p:cNvSpPr/>
          <p:nvPr/>
        </p:nvSpPr>
        <p:spPr>
          <a:xfrm>
            <a:off x="4647102" y="1671638"/>
            <a:ext cx="3280531" cy="276999"/>
          </a:xfrm>
          <a:prstGeom prst="wedgeRectCallout">
            <a:avLst>
              <a:gd name="adj1" fmla="val 17526"/>
              <a:gd name="adj2" fmla="val 10556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該当の外注先に対して計上予定を登録します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6182E378-4749-401E-85FE-6ACB18F2BE35}"/>
              </a:ext>
            </a:extLst>
          </p:cNvPr>
          <p:cNvSpPr/>
          <p:nvPr/>
        </p:nvSpPr>
        <p:spPr>
          <a:xfrm>
            <a:off x="1587119" y="2739355"/>
            <a:ext cx="6119967" cy="115980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コンピューター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FA96CD74-69D7-5E84-8CA0-9098C02C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20" y="765175"/>
            <a:ext cx="8592082" cy="31252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図 6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92338B6A-2661-4E9D-F6EA-ADE61AC002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0022"/>
          <a:stretch>
            <a:fillRect/>
          </a:stretch>
        </p:blipFill>
        <p:spPr>
          <a:xfrm>
            <a:off x="523875" y="3948322"/>
            <a:ext cx="8774892" cy="26493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9F7E92A-6713-486F-A527-372F5CFF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一括委託：委託費の計上～原価配賦処理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064B09-8FD4-4FA3-8E97-AFF8000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委託費を計上する。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B366C4C-77E4-4C5B-A45C-C63A359E7F9C}"/>
              </a:ext>
            </a:extLst>
          </p:cNvPr>
          <p:cNvSpPr txBox="1">
            <a:spLocks/>
          </p:cNvSpPr>
          <p:nvPr/>
        </p:nvSpPr>
        <p:spPr bwMode="auto">
          <a:xfrm>
            <a:off x="156000" y="3534940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219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3pPr>
            <a:lvl4pPr marL="1638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4pPr>
            <a:lvl5pPr marL="20955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5pPr>
            <a:lvl6pPr marL="2552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30099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671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924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ja-JP" altLang="en-US" kern="0" dirty="0"/>
              <a:t>原価配賦処理を実行する。</a:t>
            </a:r>
          </a:p>
        </p:txBody>
      </p:sp>
      <p:sp>
        <p:nvSpPr>
          <p:cNvPr id="13" name="四角形吹き出し 7">
            <a:extLst>
              <a:ext uri="{FF2B5EF4-FFF2-40B4-BE49-F238E27FC236}">
                <a16:creationId xmlns:a16="http://schemas.microsoft.com/office/drawing/2014/main" id="{C0615ED8-D3DC-4038-9E54-C0F0C18C4A64}"/>
              </a:ext>
            </a:extLst>
          </p:cNvPr>
          <p:cNvSpPr/>
          <p:nvPr/>
        </p:nvSpPr>
        <p:spPr>
          <a:xfrm>
            <a:off x="7742057" y="2680614"/>
            <a:ext cx="3338714" cy="276999"/>
          </a:xfrm>
          <a:prstGeom prst="wedgeRectCallout">
            <a:avLst>
              <a:gd name="adj1" fmla="val -41923"/>
              <a:gd name="adj2" fmla="val 13157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検収日を入力し、委託費の計上を確定します。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CF25B78C-26BE-49C7-BE8D-EB4BE9C6BD46}"/>
              </a:ext>
            </a:extLst>
          </p:cNvPr>
          <p:cNvSpPr/>
          <p:nvPr/>
        </p:nvSpPr>
        <p:spPr>
          <a:xfrm>
            <a:off x="7533773" y="3464632"/>
            <a:ext cx="661852" cy="4257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5" name="四角形吹き出し 8">
            <a:extLst>
              <a:ext uri="{FF2B5EF4-FFF2-40B4-BE49-F238E27FC236}">
                <a16:creationId xmlns:a16="http://schemas.microsoft.com/office/drawing/2014/main" id="{922E6F0E-9319-4A85-834D-A5E82442D6B7}"/>
              </a:ext>
            </a:extLst>
          </p:cNvPr>
          <p:cNvSpPr/>
          <p:nvPr/>
        </p:nvSpPr>
        <p:spPr>
          <a:xfrm>
            <a:off x="6096000" y="5219496"/>
            <a:ext cx="2894035" cy="646331"/>
          </a:xfrm>
          <a:prstGeom prst="wedgeRectCallout">
            <a:avLst>
              <a:gd name="adj1" fmla="val -59148"/>
              <a:gd name="adj2" fmla="val 3789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月次仮締処理を実行することにより、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取り込んだ外注費がプロジェクト別採算に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反映されます。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54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, 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96A2DE0C-6470-7154-D67B-6E8992CD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53" y="1183914"/>
            <a:ext cx="9840889" cy="51802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角丸四角形 12">
            <a:extLst>
              <a:ext uri="{FF2B5EF4-FFF2-40B4-BE49-F238E27FC236}">
                <a16:creationId xmlns:a16="http://schemas.microsoft.com/office/drawing/2014/main" id="{B60B1CE8-FA7C-45C7-86AB-DE797C042449}"/>
              </a:ext>
            </a:extLst>
          </p:cNvPr>
          <p:cNvSpPr/>
          <p:nvPr/>
        </p:nvSpPr>
        <p:spPr>
          <a:xfrm>
            <a:off x="2534352" y="5434018"/>
            <a:ext cx="7560000" cy="180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EA2C9B-E239-4F9E-8166-1EEE2960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一括委託：計上実績の確認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D99A26-B109-4004-9CC1-95F70C242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委託費の計上実績を確認する。</a:t>
            </a:r>
            <a:endParaRPr kumimoji="1" lang="ja-JP" altLang="en-US" dirty="0"/>
          </a:p>
        </p:txBody>
      </p:sp>
      <p:sp>
        <p:nvSpPr>
          <p:cNvPr id="6" name="四角形吹き出し 6">
            <a:extLst>
              <a:ext uri="{FF2B5EF4-FFF2-40B4-BE49-F238E27FC236}">
                <a16:creationId xmlns:a16="http://schemas.microsoft.com/office/drawing/2014/main" id="{AE73E2AD-D7C6-4F1B-A274-BD392B0F1563}"/>
              </a:ext>
            </a:extLst>
          </p:cNvPr>
          <p:cNvSpPr/>
          <p:nvPr/>
        </p:nvSpPr>
        <p:spPr>
          <a:xfrm>
            <a:off x="4842623" y="4372002"/>
            <a:ext cx="2968519" cy="646331"/>
          </a:xfrm>
          <a:prstGeom prst="wedgeRectCallout">
            <a:avLst>
              <a:gd name="adj1" fmla="val -42659"/>
              <a:gd name="adj2" fmla="val 9411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月次仮締処理を実行することにより、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当初の計上予定に対して、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委託費計上結果が反映されます。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2006846542"/>
      </p:ext>
    </p:extLst>
  </p:cSld>
  <p:clrMapOvr>
    <a:masterClrMapping/>
  </p:clrMapOvr>
</p:sld>
</file>

<file path=ppt/theme/theme1.xml><?xml version="1.0" encoding="utf-8"?>
<a:theme xmlns:a="http://schemas.openxmlformats.org/drawingml/2006/main" name="2_デザインの設定">
  <a:themeElements>
    <a:clrScheme name="OB_20200423">
      <a:dk1>
        <a:srgbClr val="323232"/>
      </a:dk1>
      <a:lt1>
        <a:srgbClr val="FFFFFF"/>
      </a:lt1>
      <a:dk2>
        <a:srgbClr val="787878"/>
      </a:dk2>
      <a:lt2>
        <a:srgbClr val="DCDCDC"/>
      </a:lt2>
      <a:accent1>
        <a:srgbClr val="3261AB"/>
      </a:accent1>
      <a:accent2>
        <a:srgbClr val="3957AD"/>
      </a:accent2>
      <a:accent3>
        <a:srgbClr val="404DAF"/>
      </a:accent3>
      <a:accent4>
        <a:srgbClr val="4643B1"/>
      </a:accent4>
      <a:accent5>
        <a:srgbClr val="4D39B3"/>
      </a:accent5>
      <a:accent6>
        <a:srgbClr val="D45D87"/>
      </a:accent6>
      <a:hlink>
        <a:srgbClr val="3261AB"/>
      </a:hlink>
      <a:folHlink>
        <a:srgbClr val="D45D87"/>
      </a:folHlink>
    </a:clrScheme>
    <a:fontScheme name="游ゴシック">
      <a:majorFont>
        <a:latin typeface="游ゴシック Medium"/>
        <a:ea typeface="游ゴシック Medium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accent2"/>
          </a:solidFill>
        </a:ln>
      </a:spPr>
      <a:bodyPr lIns="36000" tIns="36000" rIns="36000" bIns="36000" rtlCol="0" anchor="ctr">
        <a:noAutofit/>
      </a:bodyPr>
      <a:lstStyle>
        <a:defPPr algn="ctr">
          <a:defRPr kumimoji="1" dirty="0" smtClean="0">
            <a:latin typeface="+mn-ea"/>
            <a:ea typeface="+mn-ea"/>
          </a:defRPr>
        </a:defPPr>
      </a:lstStyle>
    </a:spDef>
    <a:lnDef>
      <a:spPr>
        <a:ln w="25400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 algn="l">
          <a:defRPr kumimoji="1" dirty="0" smtClean="0">
            <a:latin typeface="+mn-ea"/>
            <a:ea typeface="+mn-ea"/>
          </a:defRPr>
        </a:defPPr>
      </a:lstStyle>
    </a:tx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B_16-9_20200423.pptx" id="{E551AF40-F9DF-4AB8-B214-83C6723319A9}" vid="{3DAA5B50-6179-41E7-802B-D252061E50A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AB0A5BDFCAEF24684BC64C0642F644D" ma:contentTypeVersion="2" ma:contentTypeDescription="新しいドキュメントを作成します。" ma:contentTypeScope="" ma:versionID="d49f168096cb7931b4cf57e09313e202">
  <xsd:schema xmlns:xsd="http://www.w3.org/2001/XMLSchema" xmlns:xs="http://www.w3.org/2001/XMLSchema" xmlns:p="http://schemas.microsoft.com/office/2006/metadata/properties" xmlns:ns2="0f672a17-45e2-44de-a139-f1cfe4487a56" targetNamespace="http://schemas.microsoft.com/office/2006/metadata/properties" ma:root="true" ma:fieldsID="db619b61ceebf8f79b0738171c3a0abe" ns2:_="">
    <xsd:import namespace="0f672a17-45e2-44de-a139-f1cfe4487a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72a17-45e2-44de-a139-f1cfe4487a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2A9EB2-D2F8-45EE-A41A-620260E276C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b57e3ad-74be-4726-9668-b19e2c635f8d"/>
    <ds:schemaRef ds:uri="7579ce0c-fa05-41fa-8991-dae7585b426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310F47-CA38-46E4-85BA-18E47D204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28C9DA-EC7C-4C6A-A8E4-81376F5D0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672a17-45e2-44de-a139-f1cfe4487a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OB_16-9_20200423</Template>
  <TotalTime>144</TotalTime>
  <Words>1139</Words>
  <Application>Microsoft Office PowerPoint</Application>
  <PresentationFormat>ワイド画面</PresentationFormat>
  <Paragraphs>251</Paragraphs>
  <Slides>20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HGP創英角ｺﾞｼｯｸUB</vt:lpstr>
      <vt:lpstr>Meiryo UI</vt:lpstr>
      <vt:lpstr>游ゴシック</vt:lpstr>
      <vt:lpstr>Arial</vt:lpstr>
      <vt:lpstr>Bell MT</vt:lpstr>
      <vt:lpstr>Calibri</vt:lpstr>
      <vt:lpstr>2_デザインの設定</vt:lpstr>
      <vt:lpstr>ＯＢＰＭ 外注管理業務 </vt:lpstr>
      <vt:lpstr>更新履歴</vt:lpstr>
      <vt:lpstr>外注管理フロー</vt:lpstr>
      <vt:lpstr>外注管理機能のポイント</vt:lpstr>
      <vt:lpstr>一括委託</vt:lpstr>
      <vt:lpstr>一括委託：契約内容の登録</vt:lpstr>
      <vt:lpstr>一括委託：計上予定の登録</vt:lpstr>
      <vt:lpstr>一括委託：委託費の計上～原価配賦処理</vt:lpstr>
      <vt:lpstr>一括委託：計上実績の確認</vt:lpstr>
      <vt:lpstr>工数委託、派遣</vt:lpstr>
      <vt:lpstr>工数委託、派遣：契約内容の登録</vt:lpstr>
      <vt:lpstr>工数委託、派遣：委託内容の登録～計上予定の登録</vt:lpstr>
      <vt:lpstr>工数委託、派遣：実績工数の登録</vt:lpstr>
      <vt:lpstr>工数委託、派遣：委託費の計上</vt:lpstr>
      <vt:lpstr>工数委託、派遣：原価配賦処理</vt:lpstr>
      <vt:lpstr>工数委託、派遣：計上実績の確認</vt:lpstr>
      <vt:lpstr>外注費取込</vt:lpstr>
      <vt:lpstr>外注費取込：委託費の計上～原価配賦処理</vt:lpstr>
      <vt:lpstr>外注費取込：計上実績の確認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ＯＢＰＭ 外注管理業務 </dc:title>
  <dc:creator>Iino Masato</dc:creator>
  <cp:lastModifiedBy>Kawahara Tsuyoshi</cp:lastModifiedBy>
  <cp:revision>23</cp:revision>
  <dcterms:created xsi:type="dcterms:W3CDTF">2020-11-26T06:34:29Z</dcterms:created>
  <dcterms:modified xsi:type="dcterms:W3CDTF">2025-12-10T06:24:59Z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0x0101007AB0A5BDFCAEF24684BC64C0642F644D</vt:lpwstr>
  </property>
</Properties>
</file>