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7" r:id="rId4"/>
  </p:sldMasterIdLst>
  <p:handoutMasterIdLst>
    <p:handoutMasterId r:id="rId12"/>
  </p:handoutMasterIdLst>
  <p:sldIdLst>
    <p:sldId id="256" r:id="rId5"/>
    <p:sldId id="275" r:id="rId6"/>
    <p:sldId id="257" r:id="rId7"/>
    <p:sldId id="258" r:id="rId8"/>
    <p:sldId id="262" r:id="rId9"/>
    <p:sldId id="27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8EC3"/>
    <a:srgbClr val="218AC0"/>
    <a:srgbClr val="004A9C"/>
    <a:srgbClr val="FAD307"/>
    <a:srgbClr val="FAC60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43" y="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7" d="100"/>
          <a:sy n="77" d="100"/>
        </p:scale>
        <p:origin x="27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3C68391-1C98-46D3-A4EC-DA539F5F6B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29F604-9256-40F1-ACF3-DF99174D02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7AF0E-9093-4166-8F90-19F6178C4390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447283E-250C-46C9-84FD-F50119F21E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D6AF5D-5F9E-4970-A49E-C4FA67B585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345C8-494B-4840-8AFA-91755E9BB1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41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35CF86A5-0B62-4146-BDAE-02E49B896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2693988"/>
            <a:ext cx="10800000" cy="1440000"/>
          </a:xfrm>
          <a:prstGeom prst="rect">
            <a:avLst/>
          </a:prstGeom>
        </p:spPr>
        <p:txBody>
          <a:bodyPr anchor="ctr"/>
          <a:lstStyle>
            <a:lvl1pPr algn="ctr">
              <a:defRPr sz="3600" b="0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A36EED21-A1F1-4E32-B8A8-01B165B99D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6000" y="5301208"/>
            <a:ext cx="5040000" cy="10800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10" name="テキスト プレースホルダー 5">
            <a:extLst>
              <a:ext uri="{FF2B5EF4-FFF2-40B4-BE49-F238E27FC236}">
                <a16:creationId xmlns:a16="http://schemas.microsoft.com/office/drawing/2014/main" id="{AAA17F3A-5B2A-4AF0-AFDB-DD56E5665A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6000" y="692697"/>
            <a:ext cx="11880000" cy="575915"/>
          </a:xfrm>
          <a:prstGeom prst="rect">
            <a:avLst/>
          </a:prstGeom>
        </p:spPr>
        <p:txBody>
          <a:bodyPr anchor="ctr"/>
          <a:lstStyle>
            <a:lvl1pPr marL="0" indent="0" algn="l">
              <a:buFontTx/>
              <a:buNone/>
              <a:defRPr sz="2400" b="0">
                <a:solidFill>
                  <a:schemeClr val="tx1"/>
                </a:solidFill>
                <a:latin typeface="+mn-ea"/>
                <a:ea typeface="+mn-ea"/>
              </a:defRPr>
            </a:lvl1pPr>
            <a:lvl2pPr marL="457200" indent="0">
              <a:buNone/>
              <a:defRPr sz="2400">
                <a:latin typeface="+mn-ea"/>
                <a:ea typeface="+mn-ea"/>
              </a:defRPr>
            </a:lvl2pPr>
            <a:lvl3pPr>
              <a:defRPr sz="2400">
                <a:latin typeface="+mn-ea"/>
                <a:ea typeface="+mn-ea"/>
              </a:defRPr>
            </a:lvl3pPr>
            <a:lvl4pPr>
              <a:defRPr sz="2400">
                <a:latin typeface="+mn-ea"/>
                <a:ea typeface="+mn-ea"/>
              </a:defRPr>
            </a:lvl4pPr>
            <a:lvl5pPr>
              <a:defRPr sz="2400">
                <a:latin typeface="+mn-ea"/>
                <a:ea typeface="+mn-ea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048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68677E56-382D-4319-9E86-79B1FDDAF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75" y="3140969"/>
            <a:ext cx="11880850" cy="576064"/>
          </a:xfrm>
          <a:prstGeom prst="rect">
            <a:avLst/>
          </a:prstGeom>
        </p:spPr>
        <p:txBody>
          <a:bodyPr anchor="t"/>
          <a:lstStyle>
            <a:lvl1pPr algn="l">
              <a:defRPr sz="3600" b="0" cap="all">
                <a:solidFill>
                  <a:schemeClr val="accent1"/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989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000" y="260350"/>
            <a:ext cx="11880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56000" y="765175"/>
            <a:ext cx="11880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  <a:lvl2pPr marL="7429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ea"/>
                <a:ea typeface="+mn-ea"/>
              </a:defRPr>
            </a:lvl2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737954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04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（キーノート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000" y="260350"/>
            <a:ext cx="11880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6561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48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余白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000" y="765175"/>
            <a:ext cx="11880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3447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04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余白スライド（キーノート有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6000" y="765175"/>
            <a:ext cx="11880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35A0B78-1F5E-4909-9297-4B46D3EB55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6000" y="1270000"/>
            <a:ext cx="118800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ea"/>
                <a:ea typeface="+mn-ea"/>
              </a:defRPr>
            </a:lvl1pPr>
            <a:lvl2pPr marL="742950" indent="-285750">
              <a:buClr>
                <a:schemeClr val="accent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ea"/>
                <a:ea typeface="+mn-ea"/>
              </a:defRPr>
            </a:lvl2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3666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104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0"/>
          <p:cNvSpPr txBox="1">
            <a:spLocks noChangeArrowheads="1"/>
          </p:cNvSpPr>
          <p:nvPr userDrawn="1"/>
        </p:nvSpPr>
        <p:spPr bwMode="auto">
          <a:xfrm>
            <a:off x="3109913" y="4405522"/>
            <a:ext cx="5972175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200" dirty="0">
                <a:solidFill>
                  <a:schemeClr val="accent1"/>
                </a:solidFill>
                <a:latin typeface="+mn-ea"/>
                <a:ea typeface="+mn-ea"/>
              </a:rPr>
              <a:t>※</a:t>
            </a:r>
            <a:r>
              <a:rPr lang="ja-JP" altLang="en-US" sz="1200" dirty="0">
                <a:solidFill>
                  <a:schemeClr val="accent1"/>
                </a:solidFill>
                <a:latin typeface="+mn-ea"/>
                <a:ea typeface="+mn-ea"/>
              </a:rPr>
              <a:t>本資料掲載の情報・画像など、すべてのコンテンツの無断複写・転載を禁じます。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ja-JP" sz="1200" dirty="0">
              <a:solidFill>
                <a:schemeClr val="accent1"/>
              </a:solidFill>
              <a:latin typeface="+mn-ea"/>
              <a:ea typeface="+mn-ea"/>
            </a:endParaRPr>
          </a:p>
        </p:txBody>
      </p:sp>
      <p:pic>
        <p:nvPicPr>
          <p:cNvPr id="7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913" y="3110122"/>
            <a:ext cx="5972175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図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8" y="1165435"/>
            <a:ext cx="2790825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074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0" y="6613526"/>
            <a:ext cx="561551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1000" dirty="0">
                <a:solidFill>
                  <a:schemeClr val="accent1"/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>Copyright© System Integrator Corp. All rights reserved.</a:t>
            </a: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5924319" y="6623042"/>
            <a:ext cx="343363" cy="25391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fld id="{1ED9A9CA-BA30-401C-8C5E-4F8E72D86697}" type="slidenum">
              <a:rPr kumimoji="1" lang="ja-JP" altLang="en-US" sz="1050" smtClean="0">
                <a:solidFill>
                  <a:schemeClr val="accent1"/>
                </a:solidFill>
                <a:latin typeface="+mn-ea"/>
                <a:ea typeface="+mn-ea"/>
              </a:rPr>
              <a:pPr algn="ctr"/>
              <a:t>‹#›</a:t>
            </a:fld>
            <a:endParaRPr kumimoji="1" lang="ja-JP" altLang="en-US" sz="1050" dirty="0">
              <a:solidFill>
                <a:schemeClr val="accent1"/>
              </a:solidFill>
              <a:latin typeface="+mn-ea"/>
              <a:ea typeface="+mn-ea"/>
            </a:endParaRPr>
          </a:p>
        </p:txBody>
      </p:sp>
      <p:sp>
        <p:nvSpPr>
          <p:cNvPr id="9" name="テキスト ボックス 13">
            <a:extLst>
              <a:ext uri="{FF2B5EF4-FFF2-40B4-BE49-F238E27FC236}">
                <a16:creationId xmlns:a16="http://schemas.microsoft.com/office/drawing/2014/main" id="{C2F4BBBC-C86A-4CC4-AFF6-731E2C12BE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169525" y="0"/>
            <a:ext cx="20224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36000" bIns="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r">
              <a:defRPr/>
            </a:pPr>
            <a:r>
              <a:rPr lang="en-US" altLang="ja-JP" sz="1600" b="1" dirty="0">
                <a:solidFill>
                  <a:schemeClr val="accent1"/>
                </a:solidFill>
                <a:latin typeface="Bell MT" panose="02020503060305020303" pitchFamily="18" charset="0"/>
              </a:rPr>
              <a:t>System Integrator</a:t>
            </a:r>
            <a:endParaRPr lang="ja-JP" altLang="en-US" sz="1600" b="1" dirty="0">
              <a:solidFill>
                <a:schemeClr val="accent1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18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3" r:id="rId4"/>
    <p:sldLayoutId id="2147483691" r:id="rId5"/>
    <p:sldLayoutId id="2147483694" r:id="rId6"/>
    <p:sldLayoutId id="2147483692" r:id="rId7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Meiryo UI" panose="020B0604030504040204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Calibri" panose="020F0502020204030204" pitchFamily="34" charset="0"/>
          <a:ea typeface="Meiryo UI" panose="020B0604030504040204" pitchFamily="50" charset="-128"/>
          <a:cs typeface="Meiryo UI" panose="020B0604030504040204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Calibri" panose="020F0502020204030204" pitchFamily="34" charset="0"/>
          <a:ea typeface="Meiryo UI" panose="020B0604030504040204" pitchFamily="50" charset="-128"/>
          <a:cs typeface="Meiryo UI" panose="020B0604030504040204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Calibri" panose="020F0502020204030204" pitchFamily="34" charset="0"/>
          <a:ea typeface="Meiryo UI" panose="020B0604030504040204" pitchFamily="50" charset="-128"/>
          <a:cs typeface="Meiryo UI" panose="020B0604030504040204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Calibri" panose="020F0502020204030204" pitchFamily="34" charset="0"/>
          <a:ea typeface="Meiryo UI" panose="020B0604030504040204" pitchFamily="50" charset="-128"/>
          <a:cs typeface="Meiryo UI" panose="020B0604030504040204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81000" indent="-381000" algn="l" rtl="0" eaLnBrk="1" fontAlgn="base" hangingPunct="1">
        <a:spcBef>
          <a:spcPct val="20000"/>
        </a:spcBef>
        <a:spcAft>
          <a:spcPct val="0"/>
        </a:spcAft>
        <a:buBlip>
          <a:blip r:embed="rId9"/>
        </a:buBlip>
        <a:defRPr kumimoji="1" sz="2000">
          <a:solidFill>
            <a:schemeClr val="tx1"/>
          </a:solidFill>
          <a:latin typeface="+mn-lt"/>
          <a:ea typeface="+mn-ea"/>
          <a:cs typeface="Meiryo UI" panose="020B0604030504040204" pitchFamily="50" charset="-128"/>
        </a:defRPr>
      </a:lvl1pPr>
      <a:lvl2pPr marL="800100" indent="-342900" algn="l" rtl="0" eaLnBrk="1" fontAlgn="base" hangingPunct="1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  <a:cs typeface="Meiryo UI" panose="020B0604030504040204" pitchFamily="50" charset="-128"/>
        </a:defRPr>
      </a:lvl2pPr>
      <a:lvl3pPr marL="1219200" indent="-304800" algn="l" rtl="0" eaLnBrk="1" fontAlgn="base" hangingPunct="1">
        <a:spcBef>
          <a:spcPct val="20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+mn-ea"/>
          <a:cs typeface="Meiryo UI" panose="020B0604030504040204" pitchFamily="50" charset="-128"/>
        </a:defRPr>
      </a:lvl3pPr>
      <a:lvl4pPr marL="1638300" indent="-266700" algn="l" rtl="0" eaLnBrk="1" fontAlgn="base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  <a:cs typeface="Meiryo UI" panose="020B0604030504040204" pitchFamily="50" charset="-128"/>
        </a:defRPr>
      </a:lvl4pPr>
      <a:lvl5pPr marL="2095500" indent="-2667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  <a:cs typeface="Meiryo UI" panose="020B0604030504040204" pitchFamily="50" charset="-128"/>
        </a:defRPr>
      </a:lvl5pPr>
      <a:lvl6pPr marL="2552700" indent="-2667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6pPr>
      <a:lvl7pPr marL="3009900" indent="-2667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7pPr>
      <a:lvl8pPr marL="3467100" indent="-2667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8pPr>
      <a:lvl9pPr marL="3924300" indent="-266700" algn="l" rtl="0" eaLnBrk="1" fontAlgn="base" hangingPunct="1">
        <a:spcBef>
          <a:spcPct val="20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7582" userDrawn="1">
          <p15:clr>
            <a:srgbClr val="F26B43"/>
          </p15:clr>
        </p15:guide>
        <p15:guide id="4" pos="98" userDrawn="1">
          <p15:clr>
            <a:srgbClr val="F26B43"/>
          </p15:clr>
        </p15:guide>
        <p15:guide id="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1AAD77-86D7-4931-A7E1-262B7E811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2844393"/>
            <a:ext cx="10800000" cy="1440000"/>
          </a:xfrm>
        </p:spPr>
        <p:txBody>
          <a:bodyPr/>
          <a:lstStyle/>
          <a:p>
            <a:r>
              <a:rPr lang="ja-JP" altLang="en-US" dirty="0"/>
              <a:t>検収・完了業務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B0E63A2-1CB2-4B0C-9DEA-D96E67DD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5" y="1306667"/>
            <a:ext cx="6000750" cy="179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258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51294-F583-4264-A24C-8AD4C3FA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更新履歴</a:t>
            </a: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E2444BB9-3F7C-44B4-A31F-969A5F500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5635979"/>
              </p:ext>
            </p:extLst>
          </p:nvPr>
        </p:nvGraphicFramePr>
        <p:xfrm>
          <a:off x="155574" y="765175"/>
          <a:ext cx="11879999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495">
                  <a:extLst>
                    <a:ext uri="{9D8B030D-6E8A-4147-A177-3AD203B41FA5}">
                      <a16:colId xmlns:a16="http://schemas.microsoft.com/office/drawing/2014/main" val="2805118042"/>
                    </a:ext>
                  </a:extLst>
                </a:gridCol>
                <a:gridCol w="2103423">
                  <a:extLst>
                    <a:ext uri="{9D8B030D-6E8A-4147-A177-3AD203B41FA5}">
                      <a16:colId xmlns:a16="http://schemas.microsoft.com/office/drawing/2014/main" val="1675900899"/>
                    </a:ext>
                  </a:extLst>
                </a:gridCol>
                <a:gridCol w="1423998">
                  <a:extLst>
                    <a:ext uri="{9D8B030D-6E8A-4147-A177-3AD203B41FA5}">
                      <a16:colId xmlns:a16="http://schemas.microsoft.com/office/drawing/2014/main" val="864013975"/>
                    </a:ext>
                  </a:extLst>
                </a:gridCol>
                <a:gridCol w="6850083">
                  <a:extLst>
                    <a:ext uri="{9D8B030D-6E8A-4147-A177-3AD203B41FA5}">
                      <a16:colId xmlns:a16="http://schemas.microsoft.com/office/drawing/2014/main" val="1023828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更新日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更新者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525854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2021/02/16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飯野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新規作成</a:t>
                      </a:r>
                      <a:r>
                        <a:rPr kumimoji="1" lang="en-US" altLang="ja-JP" dirty="0"/>
                        <a:t>(OBPM Neo</a:t>
                      </a:r>
                      <a:r>
                        <a:rPr kumimoji="1" lang="ja-JP" altLang="en-US" dirty="0"/>
                        <a:t>リリース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963033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r>
                        <a:rPr kumimoji="1" lang="en-US" altLang="ja-JP"/>
                        <a:t>2.0.0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/>
                        <a:t>2025/12/10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河原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Ver7</a:t>
                      </a:r>
                      <a:r>
                        <a:rPr kumimoji="1" lang="ja-JP" altLang="en-US" dirty="0"/>
                        <a:t>の</a:t>
                      </a:r>
                      <a:r>
                        <a:rPr kumimoji="1" lang="en-US" altLang="ja-JP" dirty="0"/>
                        <a:t>UI</a:t>
                      </a:r>
                      <a:r>
                        <a:rPr kumimoji="1" lang="ja-JP" altLang="en-US" dirty="0"/>
                        <a:t>に変更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58524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437834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99005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963861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910457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633055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373327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373635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5325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7590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0423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2778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350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64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3AB760C-C072-419E-9EF9-503D0392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４．検収・完了業務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9534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EDEE692-6F87-724D-D18A-E66CED673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57" y="2452827"/>
            <a:ext cx="7852649" cy="413728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タイトル 2">
            <a:extLst>
              <a:ext uri="{FF2B5EF4-FFF2-40B4-BE49-F238E27FC236}">
                <a16:creationId xmlns:a16="http://schemas.microsoft.com/office/drawing/2014/main" id="{166B2D45-0D62-4B35-B3BB-089DE33F9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４．検収・完了業務</a:t>
            </a:r>
            <a:endParaRPr kumimoji="1"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3D9D57-3A19-47D1-B95A-2C5883584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４－１．プロジェクトの検収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E1CAEFC-90E2-4262-B91B-2E713BCE2092}"/>
              </a:ext>
            </a:extLst>
          </p:cNvPr>
          <p:cNvSpPr txBox="1"/>
          <p:nvPr/>
        </p:nvSpPr>
        <p:spPr>
          <a:xfrm>
            <a:off x="333316" y="1162800"/>
            <a:ext cx="10446533" cy="1200329"/>
          </a:xfrm>
          <a:prstGeom prst="rect">
            <a:avLst/>
          </a:prstGeom>
          <a:solidFill>
            <a:srgbClr val="F7FAD2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プロジェクトの検収を行います。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当月検収予定のプロジェクトに対して、検収日を入力します。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締処理を行うと、検収予定金額がそのまま検収金額として計上されますので、金額の最終確認も行います。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仮に、検収が出来ないとなった場合には、必ず検収予定日を翌月以降に変更します。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7EF89F-B3E5-425B-924B-5BD83A5111FA}"/>
              </a:ext>
            </a:extLst>
          </p:cNvPr>
          <p:cNvSpPr/>
          <p:nvPr/>
        </p:nvSpPr>
        <p:spPr>
          <a:xfrm>
            <a:off x="1387699" y="5533892"/>
            <a:ext cx="3861634" cy="7878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0550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68FAEFD-8FB5-174B-916D-A9510331D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99" y="1930962"/>
            <a:ext cx="7860841" cy="41618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6" name="図 15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6A8FDE5B-FC68-0161-0FAA-E80B0CAFDF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2419" y="5485839"/>
            <a:ext cx="6607367" cy="109781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タイトル 2">
            <a:extLst>
              <a:ext uri="{FF2B5EF4-FFF2-40B4-BE49-F238E27FC236}">
                <a16:creationId xmlns:a16="http://schemas.microsoft.com/office/drawing/2014/main" id="{166B2D45-0D62-4B35-B3BB-089DE33F9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４．検収・完了業務</a:t>
            </a:r>
            <a:endParaRPr kumimoji="1"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3D9D57-3A19-47D1-B95A-2C5883584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４－２．プロジェクトの完了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2FDB6E0-588C-40EC-A3E5-C6F63474A6AA}"/>
              </a:ext>
            </a:extLst>
          </p:cNvPr>
          <p:cNvSpPr txBox="1"/>
          <p:nvPr/>
        </p:nvSpPr>
        <p:spPr>
          <a:xfrm>
            <a:off x="335902" y="1161147"/>
            <a:ext cx="10861724" cy="646331"/>
          </a:xfrm>
          <a:prstGeom prst="rect">
            <a:avLst/>
          </a:prstGeom>
          <a:solidFill>
            <a:srgbClr val="F7FAD2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最終検収を迎えたプロジェクトを完了とします。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プロジェクトは完了しても、保証期間（瑕疵）を設定することで、後工数を付けることができます。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角丸四角形吹き出し 17">
            <a:extLst>
              <a:ext uri="{FF2B5EF4-FFF2-40B4-BE49-F238E27FC236}">
                <a16:creationId xmlns:a16="http://schemas.microsoft.com/office/drawing/2014/main" id="{7A3E7A19-F3E6-43D9-AADE-E4582D6E3911}"/>
              </a:ext>
            </a:extLst>
          </p:cNvPr>
          <p:cNvSpPr/>
          <p:nvPr/>
        </p:nvSpPr>
        <p:spPr>
          <a:xfrm>
            <a:off x="2627103" y="2958625"/>
            <a:ext cx="1728192" cy="504056"/>
          </a:xfrm>
          <a:prstGeom prst="wedgeRoundRectCallout">
            <a:avLst>
              <a:gd name="adj1" fmla="val -43346"/>
              <a:gd name="adj2" fmla="val 121162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「完了」とする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F555FAB-8509-4F81-BC3D-4D138A3755D1}"/>
              </a:ext>
            </a:extLst>
          </p:cNvPr>
          <p:cNvSpPr/>
          <p:nvPr/>
        </p:nvSpPr>
        <p:spPr>
          <a:xfrm>
            <a:off x="1439103" y="3686005"/>
            <a:ext cx="1188000" cy="2549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EC1D67A-9585-40DB-91D0-DCE1DAF0E7DD}"/>
              </a:ext>
            </a:extLst>
          </p:cNvPr>
          <p:cNvSpPr/>
          <p:nvPr/>
        </p:nvSpPr>
        <p:spPr>
          <a:xfrm>
            <a:off x="1439103" y="4342405"/>
            <a:ext cx="3348000" cy="2549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E89D458-BC6D-4212-919F-68D2E7A02EA4}"/>
              </a:ext>
            </a:extLst>
          </p:cNvPr>
          <p:cNvSpPr/>
          <p:nvPr/>
        </p:nvSpPr>
        <p:spPr>
          <a:xfrm>
            <a:off x="6517493" y="5912264"/>
            <a:ext cx="1207234" cy="2839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角丸四角形吹き出し 22">
            <a:extLst>
              <a:ext uri="{FF2B5EF4-FFF2-40B4-BE49-F238E27FC236}">
                <a16:creationId xmlns:a16="http://schemas.microsoft.com/office/drawing/2014/main" id="{5248CA0F-4C44-4B05-A86D-4BA4C4E23EDD}"/>
              </a:ext>
            </a:extLst>
          </p:cNvPr>
          <p:cNvSpPr/>
          <p:nvPr/>
        </p:nvSpPr>
        <p:spPr>
          <a:xfrm>
            <a:off x="7751145" y="4858299"/>
            <a:ext cx="3118641" cy="504056"/>
          </a:xfrm>
          <a:prstGeom prst="wedgeRoundRectCallout">
            <a:avLst>
              <a:gd name="adj1" fmla="val -50136"/>
              <a:gd name="adj2" fmla="val 154924"/>
              <a:gd name="adj3" fmla="val 16667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保証期間（瑕疵）を指定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8B9D214-D0A6-A3ED-9957-F39101255B24}"/>
              </a:ext>
            </a:extLst>
          </p:cNvPr>
          <p:cNvSpPr/>
          <p:nvPr/>
        </p:nvSpPr>
        <p:spPr>
          <a:xfrm>
            <a:off x="331999" y="3029605"/>
            <a:ext cx="1080000" cy="144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5644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74671-C065-CAD7-D15D-695C0EF44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 descr="グラフィカル ユーザー インターフェイス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E37B9CFA-BCA6-A808-0F39-446DF08CC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13" y="1934638"/>
            <a:ext cx="7848552" cy="414547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3" name="タイトル 2">
            <a:extLst>
              <a:ext uri="{FF2B5EF4-FFF2-40B4-BE49-F238E27FC236}">
                <a16:creationId xmlns:a16="http://schemas.microsoft.com/office/drawing/2014/main" id="{C04AF2CC-A293-7BB7-675A-1F9047B8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４．検収・完了業務</a:t>
            </a:r>
            <a:endParaRPr kumimoji="1"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68DE6F-0896-8C16-1EC6-995C9741C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４－３．プロジェクトの評価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204E77-00F3-AE96-0496-815402C139C5}"/>
              </a:ext>
            </a:extLst>
          </p:cNvPr>
          <p:cNvSpPr txBox="1"/>
          <p:nvPr/>
        </p:nvSpPr>
        <p:spPr>
          <a:xfrm>
            <a:off x="335902" y="1161147"/>
            <a:ext cx="10861724" cy="369332"/>
          </a:xfrm>
          <a:prstGeom prst="rect">
            <a:avLst/>
          </a:prstGeom>
          <a:solidFill>
            <a:srgbClr val="F7FAD2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プロジェクトの終結評価を実施します。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角丸四角形 40">
            <a:extLst>
              <a:ext uri="{FF2B5EF4-FFF2-40B4-BE49-F238E27FC236}">
                <a16:creationId xmlns:a16="http://schemas.microsoft.com/office/drawing/2014/main" id="{5BBB5475-CA15-262D-F662-271C50ECED38}"/>
              </a:ext>
            </a:extLst>
          </p:cNvPr>
          <p:cNvSpPr/>
          <p:nvPr/>
        </p:nvSpPr>
        <p:spPr>
          <a:xfrm>
            <a:off x="7862500" y="1687940"/>
            <a:ext cx="4173500" cy="1776917"/>
          </a:xfrm>
          <a:prstGeom prst="roundRect">
            <a:avLst/>
          </a:prstGeom>
          <a:solidFill>
            <a:srgbClr val="99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クローズフラグ</a:t>
            </a:r>
            <a:r>
              <a:rPr kumimoji="1"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・・・システムで自動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月次締処理で自動で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になる項目です。任意に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ON/OFF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可能ですが、基本的にはシステムに任せるフラグです。保証期間終了で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になります。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工数・経費入力禁止フラグ</a:t>
            </a:r>
            <a:r>
              <a:rPr kumimoji="1"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・・・システムで自動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工数・経費の入力を禁止するためのフラグです。任意に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ON/OFF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可能です。保証期間終了で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になります。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A47F409-9956-1E45-D779-F3EB463FE848}"/>
              </a:ext>
            </a:extLst>
          </p:cNvPr>
          <p:cNvSpPr/>
          <p:nvPr/>
        </p:nvSpPr>
        <p:spPr>
          <a:xfrm>
            <a:off x="331999" y="3661786"/>
            <a:ext cx="1080000" cy="144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0384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187134"/>
      </p:ext>
    </p:extLst>
  </p:cSld>
  <p:clrMapOvr>
    <a:masterClrMapping/>
  </p:clrMapOvr>
</p:sld>
</file>

<file path=ppt/theme/theme1.xml><?xml version="1.0" encoding="utf-8"?>
<a:theme xmlns:a="http://schemas.openxmlformats.org/drawingml/2006/main" name="2_デザインの設定">
  <a:themeElements>
    <a:clrScheme name="OB_20200423">
      <a:dk1>
        <a:srgbClr val="323232"/>
      </a:dk1>
      <a:lt1>
        <a:srgbClr val="FFFFFF"/>
      </a:lt1>
      <a:dk2>
        <a:srgbClr val="787878"/>
      </a:dk2>
      <a:lt2>
        <a:srgbClr val="DCDCDC"/>
      </a:lt2>
      <a:accent1>
        <a:srgbClr val="3261AB"/>
      </a:accent1>
      <a:accent2>
        <a:srgbClr val="3957AD"/>
      </a:accent2>
      <a:accent3>
        <a:srgbClr val="404DAF"/>
      </a:accent3>
      <a:accent4>
        <a:srgbClr val="4643B1"/>
      </a:accent4>
      <a:accent5>
        <a:srgbClr val="4D39B3"/>
      </a:accent5>
      <a:accent6>
        <a:srgbClr val="D45D87"/>
      </a:accent6>
      <a:hlink>
        <a:srgbClr val="3261AB"/>
      </a:hlink>
      <a:folHlink>
        <a:srgbClr val="D45D87"/>
      </a:folHlink>
    </a:clrScheme>
    <a:fontScheme name="游ゴシック">
      <a:majorFont>
        <a:latin typeface="游ゴシック Medium"/>
        <a:ea typeface="游ゴシック Medium"/>
        <a:cs typeface=""/>
      </a:majorFont>
      <a:minorFont>
        <a:latin typeface="游ゴシック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5400">
          <a:solidFill>
            <a:schemeClr val="accent2"/>
          </a:solidFill>
        </a:ln>
      </a:spPr>
      <a:bodyPr lIns="36000" tIns="36000" rIns="36000" bIns="36000" rtlCol="0" anchor="ctr">
        <a:noAutofit/>
      </a:bodyPr>
      <a:lstStyle>
        <a:defPPr algn="ctr">
          <a:defRPr kumimoji="1" dirty="0" smtClean="0">
            <a:latin typeface="+mn-ea"/>
            <a:ea typeface="+mn-ea"/>
          </a:defRPr>
        </a:defPPr>
      </a:lstStyle>
    </a:spDef>
    <a:lnDef>
      <a:spPr>
        <a:ln w="25400">
          <a:solidFill>
            <a:schemeClr val="accent2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 algn="l">
          <a:defRPr kumimoji="1" dirty="0" smtClean="0">
            <a:latin typeface="+mn-ea"/>
            <a:ea typeface="+mn-ea"/>
          </a:defRPr>
        </a:defPPr>
      </a:lstStyle>
    </a:txDef>
  </a:objectDefaults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B_16-9_20200423.pptx" id="{E551AF40-F9DF-4AB8-B214-83C6723319A9}" vid="{3DAA5B50-6179-41E7-802B-D252061E50A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AB0A5BDFCAEF24684BC64C0642F644D" ma:contentTypeVersion="2" ma:contentTypeDescription="新しいドキュメントを作成します。" ma:contentTypeScope="" ma:versionID="d49f168096cb7931b4cf57e09313e202">
  <xsd:schema xmlns:xsd="http://www.w3.org/2001/XMLSchema" xmlns:xs="http://www.w3.org/2001/XMLSchema" xmlns:p="http://schemas.microsoft.com/office/2006/metadata/properties" xmlns:ns2="0f672a17-45e2-44de-a139-f1cfe4487a56" targetNamespace="http://schemas.microsoft.com/office/2006/metadata/properties" ma:root="true" ma:fieldsID="db619b61ceebf8f79b0738171c3a0abe" ns2:_="">
    <xsd:import namespace="0f672a17-45e2-44de-a139-f1cfe4487a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72a17-45e2-44de-a139-f1cfe4487a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2A9EB2-D2F8-45EE-A41A-620260E276C0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b57e3ad-74be-4726-9668-b19e2c635f8d"/>
    <ds:schemaRef ds:uri="7579ce0c-fa05-41fa-8991-dae7585b426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9310F47-CA38-46E4-85BA-18E47D2045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8DA522-7636-451C-94EA-4B05CED8D7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72a17-45e2-44de-a139-f1cfe4487a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OB_16-9_20200423</Template>
  <TotalTime>64</TotalTime>
  <Words>283</Words>
  <Application>Microsoft Office PowerPoint</Application>
  <PresentationFormat>ワイド画面</PresentationFormat>
  <Paragraphs>34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HGP創英角ｺﾞｼｯｸUB</vt:lpstr>
      <vt:lpstr>Meiryo UI</vt:lpstr>
      <vt:lpstr>游ゴシック</vt:lpstr>
      <vt:lpstr>Arial</vt:lpstr>
      <vt:lpstr>Bell MT</vt:lpstr>
      <vt:lpstr>Calibri</vt:lpstr>
      <vt:lpstr>2_デザインの設定</vt:lpstr>
      <vt:lpstr>検収・完了業務</vt:lpstr>
      <vt:lpstr>更新履歴</vt:lpstr>
      <vt:lpstr>４．検収・完了業務</vt:lpstr>
      <vt:lpstr>４．検収・完了業務</vt:lpstr>
      <vt:lpstr>４．検収・完了業務</vt:lpstr>
      <vt:lpstr>４．検収・完了業務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Iino Masato</dc:creator>
  <cp:lastModifiedBy>Kawahara Tsuyoshi</cp:lastModifiedBy>
  <cp:revision>12</cp:revision>
  <dcterms:created xsi:type="dcterms:W3CDTF">2020-11-26T07:53:40Z</dcterms:created>
  <dcterms:modified xsi:type="dcterms:W3CDTF">2025-12-10T06:25:11Z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0x0101007AB0A5BDFCAEF24684BC64C0642F644D</vt:lpwstr>
  </property>
</Properties>
</file>