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7" r:id="rId4"/>
  </p:sldMasterIdLst>
  <p:notesMasterIdLst>
    <p:notesMasterId r:id="rId43"/>
  </p:notesMasterIdLst>
  <p:handoutMasterIdLst>
    <p:handoutMasterId r:id="rId44"/>
  </p:handoutMasterIdLst>
  <p:sldIdLst>
    <p:sldId id="256" r:id="rId5"/>
    <p:sldId id="275" r:id="rId6"/>
    <p:sldId id="257" r:id="rId7"/>
    <p:sldId id="258" r:id="rId8"/>
    <p:sldId id="262" r:id="rId9"/>
    <p:sldId id="291" r:id="rId10"/>
    <p:sldId id="263" r:id="rId11"/>
    <p:sldId id="264"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18" r:id="rId25"/>
    <p:sldId id="304" r:id="rId26"/>
    <p:sldId id="305" r:id="rId27"/>
    <p:sldId id="306" r:id="rId28"/>
    <p:sldId id="307" r:id="rId29"/>
    <p:sldId id="308" r:id="rId30"/>
    <p:sldId id="266" r:id="rId31"/>
    <p:sldId id="309" r:id="rId32"/>
    <p:sldId id="310" r:id="rId33"/>
    <p:sldId id="268" r:id="rId34"/>
    <p:sldId id="311" r:id="rId35"/>
    <p:sldId id="312" r:id="rId36"/>
    <p:sldId id="313" r:id="rId37"/>
    <p:sldId id="314" r:id="rId38"/>
    <p:sldId id="315" r:id="rId39"/>
    <p:sldId id="316" r:id="rId40"/>
    <p:sldId id="317" r:id="rId41"/>
    <p:sldId id="26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EC3"/>
    <a:srgbClr val="218AC0"/>
    <a:srgbClr val="004A9C"/>
    <a:srgbClr val="FAD307"/>
    <a:srgbClr val="FAC6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5" autoAdjust="0"/>
    <p:restoredTop sz="94660"/>
  </p:normalViewPr>
  <p:slideViewPr>
    <p:cSldViewPr snapToGrid="0" showGuides="1">
      <p:cViewPr varScale="1">
        <p:scale>
          <a:sx n="54" d="100"/>
          <a:sy n="54" d="100"/>
        </p:scale>
        <p:origin x="72" y="590"/>
      </p:cViewPr>
      <p:guideLst>
        <p:guide orient="horz" pos="2160"/>
        <p:guide pos="3840"/>
      </p:guideLst>
    </p:cSldViewPr>
  </p:slideViewPr>
  <p:notesTextViewPr>
    <p:cViewPr>
      <p:scale>
        <a:sx n="1" d="1"/>
        <a:sy n="1" d="1"/>
      </p:scale>
      <p:origin x="0" y="0"/>
    </p:cViewPr>
  </p:notesTextViewPr>
  <p:notesViewPr>
    <p:cSldViewPr snapToGrid="0" showGuides="1">
      <p:cViewPr varScale="1">
        <p:scale>
          <a:sx n="77" d="100"/>
          <a:sy n="77" d="100"/>
        </p:scale>
        <p:origin x="27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3C68391-1C98-46D3-A4EC-DA539F5F6B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129F604-9256-40F1-ACF3-DF99174D02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77AF0E-9093-4166-8F90-19F6178C4390}" type="datetimeFigureOut">
              <a:rPr kumimoji="1" lang="ja-JP" altLang="en-US" smtClean="0"/>
              <a:t>2025/12/10</a:t>
            </a:fld>
            <a:endParaRPr kumimoji="1" lang="ja-JP" altLang="en-US"/>
          </a:p>
        </p:txBody>
      </p:sp>
      <p:sp>
        <p:nvSpPr>
          <p:cNvPr id="4" name="フッター プレースホルダー 3">
            <a:extLst>
              <a:ext uri="{FF2B5EF4-FFF2-40B4-BE49-F238E27FC236}">
                <a16:creationId xmlns:a16="http://schemas.microsoft.com/office/drawing/2014/main" id="{0447283E-250C-46C9-84FD-F50119F21E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D6AF5D-5F9E-4970-A49E-C4FA67B585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5345C8-494B-4840-8AFA-91755E9BB1F7}" type="slidenum">
              <a:rPr kumimoji="1" lang="ja-JP" altLang="en-US" smtClean="0"/>
              <a:t>‹#›</a:t>
            </a:fld>
            <a:endParaRPr kumimoji="1" lang="ja-JP" altLang="en-US"/>
          </a:p>
        </p:txBody>
      </p:sp>
    </p:spTree>
    <p:extLst>
      <p:ext uri="{BB962C8B-B14F-4D97-AF65-F5344CB8AC3E}">
        <p14:creationId xmlns:p14="http://schemas.microsoft.com/office/powerpoint/2010/main" val="2751412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8F5DF-3B32-469D-8571-E45AF6BA9710}" type="datetimeFigureOut">
              <a:rPr kumimoji="1" lang="ja-JP" altLang="en-US" smtClean="0"/>
              <a:t>2025/12/10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D8F5E-4BD0-487B-9C8B-12098C935303}" type="slidenum">
              <a:rPr kumimoji="1" lang="ja-JP" altLang="en-US" smtClean="0"/>
              <a:t>‹#›</a:t>
            </a:fld>
            <a:endParaRPr kumimoji="1" lang="ja-JP" altLang="en-US"/>
          </a:p>
        </p:txBody>
      </p:sp>
    </p:spTree>
    <p:extLst>
      <p:ext uri="{BB962C8B-B14F-4D97-AF65-F5344CB8AC3E}">
        <p14:creationId xmlns:p14="http://schemas.microsoft.com/office/powerpoint/2010/main" val="38691063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5CF86A5-0B62-4146-BDAE-02E49B8962FB}"/>
              </a:ext>
            </a:extLst>
          </p:cNvPr>
          <p:cNvSpPr>
            <a:spLocks noGrp="1"/>
          </p:cNvSpPr>
          <p:nvPr>
            <p:ph type="ctrTitle"/>
          </p:nvPr>
        </p:nvSpPr>
        <p:spPr>
          <a:xfrm>
            <a:off x="696000" y="2693988"/>
            <a:ext cx="10800000" cy="1440000"/>
          </a:xfrm>
          <a:prstGeom prst="rect">
            <a:avLst/>
          </a:prstGeom>
        </p:spPr>
        <p:txBody>
          <a:bodyPr anchor="ctr"/>
          <a:lstStyle>
            <a:lvl1pPr algn="ctr">
              <a:defRPr sz="3600" b="0">
                <a:solidFill>
                  <a:schemeClr val="accent1"/>
                </a:solidFill>
                <a:latin typeface="+mj-ea"/>
                <a:ea typeface="+mj-ea"/>
              </a:defRPr>
            </a:lvl1pPr>
          </a:lstStyle>
          <a:p>
            <a:r>
              <a:rPr lang="ja-JP" altLang="en-US"/>
              <a:t>マスター タイトルの書式設定</a:t>
            </a:r>
            <a:endParaRPr lang="ja-JP" altLang="en-US" dirty="0"/>
          </a:p>
        </p:txBody>
      </p:sp>
      <p:sp>
        <p:nvSpPr>
          <p:cNvPr id="6" name="サブタイトル 2">
            <a:extLst>
              <a:ext uri="{FF2B5EF4-FFF2-40B4-BE49-F238E27FC236}">
                <a16:creationId xmlns:a16="http://schemas.microsoft.com/office/drawing/2014/main" id="{A36EED21-A1F1-4E32-B8A8-01B165B99DEA}"/>
              </a:ext>
            </a:extLst>
          </p:cNvPr>
          <p:cNvSpPr>
            <a:spLocks noGrp="1"/>
          </p:cNvSpPr>
          <p:nvPr>
            <p:ph type="subTitle" idx="1"/>
          </p:nvPr>
        </p:nvSpPr>
        <p:spPr>
          <a:xfrm>
            <a:off x="6996000" y="5301208"/>
            <a:ext cx="5040000" cy="1080000"/>
          </a:xfrm>
          <a:prstGeom prst="rect">
            <a:avLst/>
          </a:prstGeom>
        </p:spPr>
        <p:txBody>
          <a:bodyPr/>
          <a:lstStyle>
            <a:lvl1pPr marL="0" indent="0" algn="r">
              <a:buNone/>
              <a:defRPr sz="18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ja-JP" altLang="en-US" dirty="0"/>
          </a:p>
        </p:txBody>
      </p:sp>
      <p:sp>
        <p:nvSpPr>
          <p:cNvPr id="10" name="テキスト プレースホルダー 5">
            <a:extLst>
              <a:ext uri="{FF2B5EF4-FFF2-40B4-BE49-F238E27FC236}">
                <a16:creationId xmlns:a16="http://schemas.microsoft.com/office/drawing/2014/main" id="{AAA17F3A-5B2A-4AF0-AFDB-DD56E5665A3A}"/>
              </a:ext>
            </a:extLst>
          </p:cNvPr>
          <p:cNvSpPr>
            <a:spLocks noGrp="1"/>
          </p:cNvSpPr>
          <p:nvPr>
            <p:ph type="body" sz="quarter" idx="11"/>
          </p:nvPr>
        </p:nvSpPr>
        <p:spPr>
          <a:xfrm>
            <a:off x="156000" y="692697"/>
            <a:ext cx="11880000" cy="575915"/>
          </a:xfrm>
          <a:prstGeom prst="rect">
            <a:avLst/>
          </a:prstGeom>
        </p:spPr>
        <p:txBody>
          <a:bodyPr anchor="ctr"/>
          <a:lstStyle>
            <a:lvl1pPr marL="0" indent="0" algn="l">
              <a:buFontTx/>
              <a:buNone/>
              <a:defRPr sz="2400" b="0">
                <a:solidFill>
                  <a:schemeClr val="tx1"/>
                </a:solidFill>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stStyle>
          <a:p>
            <a:pPr lvl="0"/>
            <a:r>
              <a:rPr lang="ja-JP" altLang="en-US"/>
              <a:t>マスター テキストの書式設定</a:t>
            </a:r>
          </a:p>
        </p:txBody>
      </p:sp>
    </p:spTree>
    <p:extLst>
      <p:ext uri="{BB962C8B-B14F-4D97-AF65-F5344CB8AC3E}">
        <p14:creationId xmlns:p14="http://schemas.microsoft.com/office/powerpoint/2010/main" val="314048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見出し">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8677E56-382D-4319-9E86-79B1FDDAFA91}"/>
              </a:ext>
            </a:extLst>
          </p:cNvPr>
          <p:cNvSpPr>
            <a:spLocks noGrp="1"/>
          </p:cNvSpPr>
          <p:nvPr>
            <p:ph type="title"/>
          </p:nvPr>
        </p:nvSpPr>
        <p:spPr>
          <a:xfrm>
            <a:off x="155575" y="3140969"/>
            <a:ext cx="11880850" cy="576064"/>
          </a:xfrm>
          <a:prstGeom prst="rect">
            <a:avLst/>
          </a:prstGeom>
        </p:spPr>
        <p:txBody>
          <a:bodyPr anchor="t"/>
          <a:lstStyle>
            <a:lvl1pPr algn="l">
              <a:defRPr sz="3600" b="0" cap="all">
                <a:solidFill>
                  <a:schemeClr val="accent1"/>
                </a:solidFill>
                <a:latin typeface="+mj-ea"/>
                <a:ea typeface="+mj-ea"/>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51989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260350"/>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
        <p:nvSpPr>
          <p:cNvPr id="6" name="Rectangle 3"/>
          <p:cNvSpPr>
            <a:spLocks noGrp="1" noChangeArrowheads="1"/>
          </p:cNvSpPr>
          <p:nvPr>
            <p:ph idx="1"/>
          </p:nvPr>
        </p:nvSpPr>
        <p:spPr bwMode="auto">
          <a:xfrm>
            <a:off x="156000" y="765175"/>
            <a:ext cx="1188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Clr>
                <a:schemeClr val="accent1"/>
              </a:buClr>
              <a:buFont typeface="Arial" panose="020B0604020202020204" pitchFamily="34" charset="0"/>
              <a:buChar char="•"/>
              <a:defRPr sz="2000">
                <a:solidFill>
                  <a:schemeClr val="tx1"/>
                </a:solidFill>
                <a:latin typeface="+mn-ea"/>
                <a:ea typeface="+mn-ea"/>
              </a:defRPr>
            </a:lvl1pPr>
            <a:lvl2pPr marL="742950" indent="-285750">
              <a:buClr>
                <a:schemeClr val="accent1"/>
              </a:buClr>
              <a:buFont typeface="Arial" panose="020B0604020202020204" pitchFamily="34" charset="0"/>
              <a:buChar char="•"/>
              <a:defRPr sz="2000">
                <a:solidFill>
                  <a:schemeClr val="tx1"/>
                </a:solidFill>
                <a:latin typeface="+mn-ea"/>
                <a:ea typeface="+mn-ea"/>
              </a:defRPr>
            </a:lvl2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p:txBody>
      </p:sp>
    </p:spTree>
    <p:extLst>
      <p:ext uri="{BB962C8B-B14F-4D97-AF65-F5344CB8AC3E}">
        <p14:creationId xmlns:p14="http://schemas.microsoft.com/office/powerpoint/2010/main" val="27379549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キーノートなし）">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260350"/>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116561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48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上余白スライド">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765175"/>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0434478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上余白スライド（キーノート有り）">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765175"/>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
        <p:nvSpPr>
          <p:cNvPr id="3" name="Rectangle 3">
            <a:extLst>
              <a:ext uri="{FF2B5EF4-FFF2-40B4-BE49-F238E27FC236}">
                <a16:creationId xmlns:a16="http://schemas.microsoft.com/office/drawing/2014/main" id="{235A0B78-1F5E-4909-9297-4B46D3EB5550}"/>
              </a:ext>
            </a:extLst>
          </p:cNvPr>
          <p:cNvSpPr>
            <a:spLocks noGrp="1" noChangeArrowheads="1"/>
          </p:cNvSpPr>
          <p:nvPr>
            <p:ph idx="1"/>
          </p:nvPr>
        </p:nvSpPr>
        <p:spPr bwMode="auto">
          <a:xfrm>
            <a:off x="156000" y="1270000"/>
            <a:ext cx="1188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Clr>
                <a:schemeClr val="accent1"/>
              </a:buClr>
              <a:buFont typeface="Arial" panose="020B0604020202020204" pitchFamily="34" charset="0"/>
              <a:buChar char="•"/>
              <a:defRPr sz="2000">
                <a:solidFill>
                  <a:schemeClr val="tx1"/>
                </a:solidFill>
                <a:latin typeface="+mn-ea"/>
                <a:ea typeface="+mn-ea"/>
              </a:defRPr>
            </a:lvl1pPr>
            <a:lvl2pPr marL="742950" indent="-285750">
              <a:buClr>
                <a:schemeClr val="accent1"/>
              </a:buClr>
              <a:buFont typeface="Arial" panose="020B0604020202020204" pitchFamily="34" charset="0"/>
              <a:buChar char="•"/>
              <a:defRPr sz="2000">
                <a:solidFill>
                  <a:schemeClr val="tx1"/>
                </a:solidFill>
                <a:latin typeface="+mn-ea"/>
                <a:ea typeface="+mn-ea"/>
              </a:defRPr>
            </a:lvl2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p:txBody>
      </p:sp>
    </p:spTree>
    <p:extLst>
      <p:ext uri="{BB962C8B-B14F-4D97-AF65-F5344CB8AC3E}">
        <p14:creationId xmlns:p14="http://schemas.microsoft.com/office/powerpoint/2010/main" val="243666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6" name="Text Box 10"/>
          <p:cNvSpPr txBox="1">
            <a:spLocks noChangeArrowheads="1"/>
          </p:cNvSpPr>
          <p:nvPr userDrawn="1"/>
        </p:nvSpPr>
        <p:spPr bwMode="auto">
          <a:xfrm>
            <a:off x="3109913" y="4405522"/>
            <a:ext cx="5972175" cy="553998"/>
          </a:xfrm>
          <a:prstGeom prst="rect">
            <a:avLst/>
          </a:prstGeom>
          <a:solidFill>
            <a:schemeClr val="bg1"/>
          </a:solidFill>
          <a:ln>
            <a:noFill/>
          </a:ln>
        </p:spPr>
        <p:txBody>
          <a:bodyPr wrap="square">
            <a:spAutoFit/>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ctr" eaLnBrk="1" hangingPunct="1">
              <a:defRPr/>
            </a:pPr>
            <a:r>
              <a:rPr lang="en-US" altLang="ja-JP" sz="1200" dirty="0">
                <a:solidFill>
                  <a:schemeClr val="accent1"/>
                </a:solidFill>
                <a:latin typeface="+mn-ea"/>
                <a:ea typeface="+mn-ea"/>
              </a:rPr>
              <a:t>※</a:t>
            </a:r>
            <a:r>
              <a:rPr lang="ja-JP" altLang="en-US" sz="1200" dirty="0">
                <a:solidFill>
                  <a:schemeClr val="accent1"/>
                </a:solidFill>
                <a:latin typeface="+mn-ea"/>
                <a:ea typeface="+mn-ea"/>
              </a:rPr>
              <a:t>本資料掲載の情報・画像など、すべてのコンテンツの無断複写・転載を禁じます。</a:t>
            </a:r>
          </a:p>
          <a:p>
            <a:pPr eaLnBrk="1" hangingPunct="1">
              <a:spcBef>
                <a:spcPct val="50000"/>
              </a:spcBef>
              <a:defRPr/>
            </a:pPr>
            <a:endParaRPr lang="en-US" altLang="ja-JP" sz="1200" dirty="0">
              <a:solidFill>
                <a:schemeClr val="accent1"/>
              </a:solidFill>
              <a:latin typeface="+mn-ea"/>
              <a:ea typeface="+mn-ea"/>
            </a:endParaRPr>
          </a:p>
        </p:txBody>
      </p:sp>
      <p:pic>
        <p:nvPicPr>
          <p:cNvPr id="7" name="図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913" y="3110122"/>
            <a:ext cx="59721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00588" y="1165435"/>
            <a:ext cx="27908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74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16"/>
          <p:cNvSpPr txBox="1">
            <a:spLocks noChangeArrowheads="1"/>
          </p:cNvSpPr>
          <p:nvPr userDrawn="1"/>
        </p:nvSpPr>
        <p:spPr bwMode="auto">
          <a:xfrm>
            <a:off x="0" y="6613526"/>
            <a:ext cx="561551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eaLnBrk="1" hangingPunct="1">
              <a:spcBef>
                <a:spcPct val="50000"/>
              </a:spcBef>
              <a:defRPr/>
            </a:pPr>
            <a:r>
              <a:rPr lang="en-US" altLang="ja-JP" sz="1000" dirty="0">
                <a:solidFill>
                  <a:schemeClr val="accent1"/>
                </a:solidFill>
                <a:latin typeface="+mn-lt"/>
                <a:ea typeface="Ebrima" panose="02000000000000000000" pitchFamily="2" charset="0"/>
                <a:cs typeface="Ebrima" panose="02000000000000000000" pitchFamily="2" charset="0"/>
              </a:rPr>
              <a:t>Copyright© System Integrator Corp. All rights reserved.</a:t>
            </a:r>
          </a:p>
        </p:txBody>
      </p:sp>
      <p:sp>
        <p:nvSpPr>
          <p:cNvPr id="8" name="テキスト ボックス 7"/>
          <p:cNvSpPr txBox="1"/>
          <p:nvPr userDrawn="1"/>
        </p:nvSpPr>
        <p:spPr>
          <a:xfrm>
            <a:off x="5924319" y="6623042"/>
            <a:ext cx="343363" cy="253916"/>
          </a:xfrm>
          <a:prstGeom prst="rect">
            <a:avLst/>
          </a:prstGeom>
          <a:noFill/>
        </p:spPr>
        <p:txBody>
          <a:bodyPr wrap="none" rtlCol="0" anchor="ctr">
            <a:spAutoFit/>
          </a:bodyPr>
          <a:lstStyle/>
          <a:p>
            <a:pPr algn="ctr"/>
            <a:fld id="{1ED9A9CA-BA30-401C-8C5E-4F8E72D86697}" type="slidenum">
              <a:rPr kumimoji="1" lang="ja-JP" altLang="en-US" sz="1050" smtClean="0">
                <a:solidFill>
                  <a:schemeClr val="accent1"/>
                </a:solidFill>
                <a:latin typeface="+mn-ea"/>
                <a:ea typeface="+mn-ea"/>
              </a:rPr>
              <a:pPr algn="ctr"/>
              <a:t>‹#›</a:t>
            </a:fld>
            <a:endParaRPr kumimoji="1" lang="ja-JP" altLang="en-US" sz="1050" dirty="0">
              <a:solidFill>
                <a:schemeClr val="accent1"/>
              </a:solidFill>
              <a:latin typeface="+mn-ea"/>
              <a:ea typeface="+mn-ea"/>
            </a:endParaRPr>
          </a:p>
        </p:txBody>
      </p:sp>
      <p:sp>
        <p:nvSpPr>
          <p:cNvPr id="9" name="テキスト ボックス 13">
            <a:extLst>
              <a:ext uri="{FF2B5EF4-FFF2-40B4-BE49-F238E27FC236}">
                <a16:creationId xmlns:a16="http://schemas.microsoft.com/office/drawing/2014/main" id="{C2F4BBBC-C86A-4CC4-AFF6-731E2C12BE6A}"/>
              </a:ext>
            </a:extLst>
          </p:cNvPr>
          <p:cNvSpPr txBox="1">
            <a:spLocks noChangeArrowheads="1"/>
          </p:cNvSpPr>
          <p:nvPr userDrawn="1"/>
        </p:nvSpPr>
        <p:spPr bwMode="auto">
          <a:xfrm>
            <a:off x="10169525" y="0"/>
            <a:ext cx="20224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lstStyle>
            <a:lvl1pPr>
              <a:defRPr kumimoji="1">
                <a:solidFill>
                  <a:schemeClr val="tx1"/>
                </a:solidFill>
                <a:latin typeface="Arial" panose="020B0604020202020204" pitchFamily="34" charset="0"/>
                <a:ea typeface="HGP創英角ｺﾞｼｯｸUB" panose="020B0900000000000000" pitchFamily="50" charset="-128"/>
              </a:defRPr>
            </a:lvl1pPr>
            <a:lvl2pPr marL="742950" indent="-285750">
              <a:defRPr kumimoji="1">
                <a:solidFill>
                  <a:schemeClr val="tx1"/>
                </a:solidFill>
                <a:latin typeface="Arial" panose="020B0604020202020204" pitchFamily="34" charset="0"/>
                <a:ea typeface="HGP創英角ｺﾞｼｯｸUB" panose="020B0900000000000000" pitchFamily="50" charset="-128"/>
              </a:defRPr>
            </a:lvl2pPr>
            <a:lvl3pPr marL="1143000" indent="-228600">
              <a:defRPr kumimoji="1">
                <a:solidFill>
                  <a:schemeClr val="tx1"/>
                </a:solidFill>
                <a:latin typeface="Arial" panose="020B0604020202020204" pitchFamily="34" charset="0"/>
                <a:ea typeface="HGP創英角ｺﾞｼｯｸUB" panose="020B0900000000000000" pitchFamily="50" charset="-128"/>
              </a:defRPr>
            </a:lvl3pPr>
            <a:lvl4pPr marL="1600200" indent="-228600">
              <a:defRPr kumimoji="1">
                <a:solidFill>
                  <a:schemeClr val="tx1"/>
                </a:solidFill>
                <a:latin typeface="Arial" panose="020B0604020202020204" pitchFamily="34" charset="0"/>
                <a:ea typeface="HGP創英角ｺﾞｼｯｸUB" panose="020B0900000000000000" pitchFamily="50" charset="-128"/>
              </a:defRPr>
            </a:lvl4pPr>
            <a:lvl5pPr marL="2057400" indent="-22860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r">
              <a:defRPr/>
            </a:pPr>
            <a:r>
              <a:rPr lang="en-US" altLang="ja-JP" sz="1600" b="1" dirty="0">
                <a:solidFill>
                  <a:schemeClr val="accent1"/>
                </a:solidFill>
                <a:latin typeface="Bell MT" panose="02020503060305020303" pitchFamily="18" charset="0"/>
              </a:rPr>
              <a:t>System Integrator</a:t>
            </a:r>
            <a:endParaRPr lang="ja-JP" altLang="en-US" sz="1600" b="1" dirty="0">
              <a:solidFill>
                <a:schemeClr val="accent1"/>
              </a:solidFill>
              <a:latin typeface="Bell MT" panose="02020503060305020303" pitchFamily="18" charset="0"/>
            </a:endParaRPr>
          </a:p>
        </p:txBody>
      </p:sp>
    </p:spTree>
    <p:extLst>
      <p:ext uri="{BB962C8B-B14F-4D97-AF65-F5344CB8AC3E}">
        <p14:creationId xmlns:p14="http://schemas.microsoft.com/office/powerpoint/2010/main" val="42791813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3" r:id="rId4"/>
    <p:sldLayoutId id="2147483691" r:id="rId5"/>
    <p:sldLayoutId id="2147483694" r:id="rId6"/>
    <p:sldLayoutId id="2147483692" r:id="rId7"/>
  </p:sldLayoutIdLst>
  <p:hf sldNum="0" hdr="0" ftr="0" dt="0"/>
  <p:txStyles>
    <p:titleStyle>
      <a:lvl1pPr algn="l" rtl="0" eaLnBrk="1" fontAlgn="base" hangingPunct="1">
        <a:spcBef>
          <a:spcPct val="0"/>
        </a:spcBef>
        <a:spcAft>
          <a:spcPct val="0"/>
        </a:spcAft>
        <a:defRPr kumimoji="1" sz="2400">
          <a:solidFill>
            <a:schemeClr val="bg1"/>
          </a:solidFill>
          <a:latin typeface="+mj-lt"/>
          <a:ea typeface="+mj-ea"/>
          <a:cs typeface="Meiryo UI" panose="020B0604030504040204" pitchFamily="50" charset="-128"/>
        </a:defRPr>
      </a:lvl1pPr>
      <a:lvl2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2pPr>
      <a:lvl3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3pPr>
      <a:lvl4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4pPr>
      <a:lvl5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5pPr>
      <a:lvl6pPr marL="4572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9pPr>
    </p:titleStyle>
    <p:bodyStyle>
      <a:lvl1pPr marL="381000" indent="-381000" algn="l" rtl="0" eaLnBrk="1" fontAlgn="base" hangingPunct="1">
        <a:spcBef>
          <a:spcPct val="20000"/>
        </a:spcBef>
        <a:spcAft>
          <a:spcPct val="0"/>
        </a:spcAft>
        <a:buBlip>
          <a:blip r:embed="rId9"/>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582" userDrawn="1">
          <p15:clr>
            <a:srgbClr val="F26B43"/>
          </p15:clr>
        </p15:guide>
        <p15:guide id="4" pos="98" userDrawn="1">
          <p15:clr>
            <a:srgbClr val="F26B43"/>
          </p15:clr>
        </p15:guide>
        <p15:guide id="5"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1AAD77-86D7-4931-A7E1-262B7E811100}"/>
              </a:ext>
            </a:extLst>
          </p:cNvPr>
          <p:cNvSpPr>
            <a:spLocks noGrp="1"/>
          </p:cNvSpPr>
          <p:nvPr>
            <p:ph type="ctrTitle"/>
          </p:nvPr>
        </p:nvSpPr>
        <p:spPr/>
        <p:txBody>
          <a:bodyPr/>
          <a:lstStyle/>
          <a:p>
            <a:r>
              <a:rPr lang="ja-JP" altLang="en-US" dirty="0"/>
              <a:t>月次締め処理作業</a:t>
            </a:r>
            <a:endParaRPr kumimoji="1" lang="ja-JP" altLang="en-US" dirty="0"/>
          </a:p>
        </p:txBody>
      </p:sp>
      <p:pic>
        <p:nvPicPr>
          <p:cNvPr id="4" name="図 3">
            <a:extLst>
              <a:ext uri="{FF2B5EF4-FFF2-40B4-BE49-F238E27FC236}">
                <a16:creationId xmlns:a16="http://schemas.microsoft.com/office/drawing/2014/main" id="{AB719FA2-E8EC-4F63-9EAB-6F59BF389366}"/>
              </a:ext>
            </a:extLst>
          </p:cNvPr>
          <p:cNvPicPr>
            <a:picLocks noChangeAspect="1"/>
          </p:cNvPicPr>
          <p:nvPr/>
        </p:nvPicPr>
        <p:blipFill>
          <a:blip r:embed="rId2"/>
          <a:stretch>
            <a:fillRect/>
          </a:stretch>
        </p:blipFill>
        <p:spPr>
          <a:xfrm>
            <a:off x="3095625" y="1306667"/>
            <a:ext cx="6000750" cy="1799604"/>
          </a:xfrm>
          <a:prstGeom prst="rect">
            <a:avLst/>
          </a:prstGeom>
        </p:spPr>
      </p:pic>
    </p:spTree>
    <p:extLst>
      <p:ext uri="{BB962C8B-B14F-4D97-AF65-F5344CB8AC3E}">
        <p14:creationId xmlns:p14="http://schemas.microsoft.com/office/powerpoint/2010/main" val="1639258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125C8DA0-9CF3-9A86-2265-F88896F637F4}"/>
              </a:ext>
            </a:extLst>
          </p:cNvPr>
          <p:cNvPicPr>
            <a:picLocks noChangeAspect="1"/>
          </p:cNvPicPr>
          <p:nvPr/>
        </p:nvPicPr>
        <p:blipFill>
          <a:blip r:embed="rId2"/>
          <a:stretch>
            <a:fillRect/>
          </a:stretch>
        </p:blipFill>
        <p:spPr>
          <a:xfrm>
            <a:off x="4711015" y="3432471"/>
            <a:ext cx="7324985" cy="3237142"/>
          </a:xfrm>
          <a:prstGeom prst="rect">
            <a:avLst/>
          </a:prstGeom>
          <a:ln>
            <a:solidFill>
              <a:schemeClr val="bg1">
                <a:lumMod val="50000"/>
              </a:schemeClr>
            </a:solidFill>
          </a:ln>
        </p:spPr>
      </p:pic>
      <p:pic>
        <p:nvPicPr>
          <p:cNvPr id="2" name="図 1" descr="グラフィカル ユーザー インターフェイス, アプリケーション, テーブル, Excel&#10;&#10;AI 生成コンテンツは誤りを含む可能性があります。">
            <a:extLst>
              <a:ext uri="{FF2B5EF4-FFF2-40B4-BE49-F238E27FC236}">
                <a16:creationId xmlns:a16="http://schemas.microsoft.com/office/drawing/2014/main" id="{CE0C7361-FC8E-062D-CF71-7B476DF3E71F}"/>
              </a:ext>
            </a:extLst>
          </p:cNvPr>
          <p:cNvPicPr>
            <a:picLocks noChangeAspect="1"/>
          </p:cNvPicPr>
          <p:nvPr/>
        </p:nvPicPr>
        <p:blipFill>
          <a:blip r:embed="rId3"/>
          <a:stretch>
            <a:fillRect/>
          </a:stretch>
        </p:blipFill>
        <p:spPr>
          <a:xfrm>
            <a:off x="315237" y="2239383"/>
            <a:ext cx="6749881" cy="3605811"/>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２－３．個人別進捗率の確定</a:t>
            </a:r>
            <a:r>
              <a:rPr kumimoji="1" lang="ja-JP" altLang="en-US" dirty="0"/>
              <a:t>（メンバーの作業）</a:t>
            </a:r>
          </a:p>
        </p:txBody>
      </p:sp>
      <p:sp>
        <p:nvSpPr>
          <p:cNvPr id="9" name="テキスト ボックス 8">
            <a:extLst>
              <a:ext uri="{FF2B5EF4-FFF2-40B4-BE49-F238E27FC236}">
                <a16:creationId xmlns:a16="http://schemas.microsoft.com/office/drawing/2014/main" id="{9EF530EC-B260-48FC-942B-9F3DC5D2B5AB}"/>
              </a:ext>
            </a:extLst>
          </p:cNvPr>
          <p:cNvSpPr txBox="1"/>
          <p:nvPr/>
        </p:nvSpPr>
        <p:spPr>
          <a:xfrm>
            <a:off x="338529" y="1486178"/>
            <a:ext cx="11442363"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各個人に割り当てられている作業に対して、最終的な進捗率を入力します。</a:t>
            </a:r>
            <a:endParaRPr lang="en-US" altLang="ja-JP" sz="1200" dirty="0">
              <a:latin typeface="+mn-ea"/>
              <a:ea typeface="+mn-ea"/>
            </a:endParaRPr>
          </a:p>
          <a:p>
            <a:r>
              <a:rPr lang="ja-JP" altLang="en-US" sz="1200" dirty="0">
                <a:latin typeface="+mn-ea"/>
                <a:ea typeface="+mn-ea"/>
              </a:rPr>
              <a:t>この後に登録されるガントチャートや進捗報告登録は、ここで入力された進捗率を計算に使いますので、</a:t>
            </a:r>
            <a:endParaRPr lang="en-US" altLang="ja-JP" sz="1200" dirty="0">
              <a:latin typeface="+mn-ea"/>
              <a:ea typeface="+mn-ea"/>
            </a:endParaRPr>
          </a:p>
          <a:p>
            <a:r>
              <a:rPr lang="ja-JP" altLang="en-US" sz="1200" dirty="0">
                <a:latin typeface="+mn-ea"/>
                <a:ea typeface="+mn-ea"/>
              </a:rPr>
              <a:t>入力がなされていないと正確な進捗報告が行えなくなり、ひいてはプロジェクト一覧画面で要注意プロジェクト（！）マークがついてしまいます。</a:t>
            </a:r>
            <a:endParaRPr lang="en-US" altLang="ja-JP" sz="1200" dirty="0">
              <a:latin typeface="+mn-ea"/>
              <a:ea typeface="+mn-ea"/>
            </a:endParaRPr>
          </a:p>
        </p:txBody>
      </p:sp>
      <p:sp>
        <p:nvSpPr>
          <p:cNvPr id="10" name="正方形/長方形 9">
            <a:extLst>
              <a:ext uri="{FF2B5EF4-FFF2-40B4-BE49-F238E27FC236}">
                <a16:creationId xmlns:a16="http://schemas.microsoft.com/office/drawing/2014/main" id="{BB20FBA6-1637-4FAF-9D92-4D390506EF40}"/>
              </a:ext>
            </a:extLst>
          </p:cNvPr>
          <p:cNvSpPr/>
          <p:nvPr/>
        </p:nvSpPr>
        <p:spPr>
          <a:xfrm>
            <a:off x="5157592" y="3882225"/>
            <a:ext cx="786008" cy="14895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四角形吹き出し 3">
            <a:extLst>
              <a:ext uri="{FF2B5EF4-FFF2-40B4-BE49-F238E27FC236}">
                <a16:creationId xmlns:a16="http://schemas.microsoft.com/office/drawing/2014/main" id="{48853682-84DF-4D16-A1DA-F9276D2F9FC9}"/>
              </a:ext>
            </a:extLst>
          </p:cNvPr>
          <p:cNvSpPr/>
          <p:nvPr/>
        </p:nvSpPr>
        <p:spPr>
          <a:xfrm>
            <a:off x="7282307" y="2788142"/>
            <a:ext cx="1512168" cy="537455"/>
          </a:xfrm>
          <a:prstGeom prst="borderCallout2">
            <a:avLst>
              <a:gd name="adj1" fmla="val 18804"/>
              <a:gd name="adj2" fmla="val -2062"/>
              <a:gd name="adj3" fmla="val 18896"/>
              <a:gd name="adj4" fmla="val -21268"/>
              <a:gd name="adj5" fmla="val 201435"/>
              <a:gd name="adj6" fmla="val -96623"/>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200" dirty="0">
                <a:solidFill>
                  <a:schemeClr val="tx1"/>
                </a:solidFill>
              </a:rPr>
              <a:t>進捗率を入力する</a:t>
            </a:r>
          </a:p>
        </p:txBody>
      </p:sp>
      <p:sp>
        <p:nvSpPr>
          <p:cNvPr id="15" name="角丸四角形吹き出し 15">
            <a:extLst>
              <a:ext uri="{FF2B5EF4-FFF2-40B4-BE49-F238E27FC236}">
                <a16:creationId xmlns:a16="http://schemas.microsoft.com/office/drawing/2014/main" id="{E7695B2B-2CCA-4EF2-9EC4-87B9598CF8E6}"/>
              </a:ext>
            </a:extLst>
          </p:cNvPr>
          <p:cNvSpPr/>
          <p:nvPr/>
        </p:nvSpPr>
        <p:spPr>
          <a:xfrm>
            <a:off x="9351707" y="4591664"/>
            <a:ext cx="1950105" cy="347331"/>
          </a:xfrm>
          <a:prstGeom prst="wedgeRoundRectCallout">
            <a:avLst>
              <a:gd name="adj1" fmla="val -17002"/>
              <a:gd name="adj2" fmla="val 75780"/>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n-ea"/>
              </a:rPr>
              <a:t>マウスドラッグも可能</a:t>
            </a:r>
            <a:endParaRPr lang="en-US" altLang="ja-JP" sz="1200" dirty="0">
              <a:solidFill>
                <a:schemeClr val="tx1"/>
              </a:solidFill>
              <a:latin typeface="+mn-ea"/>
            </a:endParaRPr>
          </a:p>
        </p:txBody>
      </p:sp>
      <p:sp>
        <p:nvSpPr>
          <p:cNvPr id="18" name="正方形/長方形 17">
            <a:extLst>
              <a:ext uri="{FF2B5EF4-FFF2-40B4-BE49-F238E27FC236}">
                <a16:creationId xmlns:a16="http://schemas.microsoft.com/office/drawing/2014/main" id="{D8C22991-A4A2-4525-836F-51102CC11C9B}"/>
              </a:ext>
            </a:extLst>
          </p:cNvPr>
          <p:cNvSpPr/>
          <p:nvPr/>
        </p:nvSpPr>
        <p:spPr>
          <a:xfrm rot="5400000">
            <a:off x="9696714" y="4296037"/>
            <a:ext cx="1618571" cy="306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05478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２－４．プロジェクト全体の進捗率確定（</a:t>
            </a:r>
            <a:r>
              <a:rPr lang="en-US" altLang="ja-JP" dirty="0"/>
              <a:t>PM</a:t>
            </a:r>
            <a:r>
              <a:rPr lang="ja-JP" altLang="en-US" dirty="0"/>
              <a:t>・</a:t>
            </a:r>
            <a:r>
              <a:rPr lang="en-US" altLang="ja-JP" dirty="0"/>
              <a:t>PL</a:t>
            </a:r>
            <a:r>
              <a:rPr lang="ja-JP" altLang="en-US" dirty="0"/>
              <a:t>の作業）</a:t>
            </a:r>
          </a:p>
        </p:txBody>
      </p:sp>
      <p:sp>
        <p:nvSpPr>
          <p:cNvPr id="8" name="テキスト ボックス 7">
            <a:extLst>
              <a:ext uri="{FF2B5EF4-FFF2-40B4-BE49-F238E27FC236}">
                <a16:creationId xmlns:a16="http://schemas.microsoft.com/office/drawing/2014/main" id="{78C9B1E7-96DA-4167-A778-03DFA3C02E7A}"/>
              </a:ext>
            </a:extLst>
          </p:cNvPr>
          <p:cNvSpPr txBox="1"/>
          <p:nvPr/>
        </p:nvSpPr>
        <p:spPr>
          <a:xfrm>
            <a:off x="334681" y="1484784"/>
            <a:ext cx="11446212"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プロジェクト全体の進捗率を入力します。</a:t>
            </a:r>
            <a:endParaRPr lang="en-US" altLang="ja-JP" sz="1200" dirty="0">
              <a:latin typeface="+mn-ea"/>
              <a:ea typeface="+mn-ea"/>
            </a:endParaRPr>
          </a:p>
          <a:p>
            <a:r>
              <a:rPr lang="ja-JP" altLang="en-US" sz="1200" dirty="0">
                <a:latin typeface="+mn-ea"/>
                <a:ea typeface="+mn-ea"/>
              </a:rPr>
              <a:t>進捗報告登録は、ここで入力された進捗率を計算に使いますので、入力がなされていないと正確な進捗報告が行えなくなり、</a:t>
            </a:r>
            <a:endParaRPr lang="en-US" altLang="ja-JP" sz="1200" dirty="0">
              <a:latin typeface="+mn-ea"/>
              <a:ea typeface="+mn-ea"/>
            </a:endParaRPr>
          </a:p>
          <a:p>
            <a:r>
              <a:rPr lang="ja-JP" altLang="en-US" sz="1200" dirty="0">
                <a:latin typeface="+mn-ea"/>
                <a:ea typeface="+mn-ea"/>
              </a:rPr>
              <a:t>プロジェクト一覧画面で要注意プロジェクト（！）マークがついてしまいます。</a:t>
            </a:r>
            <a:endParaRPr lang="en-US" altLang="ja-JP" sz="1200" dirty="0">
              <a:latin typeface="+mn-ea"/>
              <a:ea typeface="+mn-ea"/>
            </a:endParaRPr>
          </a:p>
        </p:txBody>
      </p:sp>
      <p:pic>
        <p:nvPicPr>
          <p:cNvPr id="2" name="図 1" descr="グラフィカル ユーザー インターフェイス&#10;&#10;AI 生成コンテンツは誤りを含む可能性があります。">
            <a:extLst>
              <a:ext uri="{FF2B5EF4-FFF2-40B4-BE49-F238E27FC236}">
                <a16:creationId xmlns:a16="http://schemas.microsoft.com/office/drawing/2014/main" id="{7F58727D-DB4C-F8DE-A96F-2BA7F1D71220}"/>
              </a:ext>
            </a:extLst>
          </p:cNvPr>
          <p:cNvPicPr>
            <a:picLocks noChangeAspect="1"/>
          </p:cNvPicPr>
          <p:nvPr/>
        </p:nvPicPr>
        <p:blipFill>
          <a:blip r:embed="rId2"/>
          <a:stretch>
            <a:fillRect/>
          </a:stretch>
        </p:blipFill>
        <p:spPr>
          <a:xfrm>
            <a:off x="4711015" y="3432471"/>
            <a:ext cx="7324985" cy="3237142"/>
          </a:xfrm>
          <a:prstGeom prst="rect">
            <a:avLst/>
          </a:prstGeom>
          <a:ln>
            <a:solidFill>
              <a:schemeClr val="bg1">
                <a:lumMod val="50000"/>
              </a:schemeClr>
            </a:solidFill>
          </a:ln>
        </p:spPr>
      </p:pic>
      <p:pic>
        <p:nvPicPr>
          <p:cNvPr id="6" name="図 5" descr="グラフィカル ユーザー インターフェイス, アプリケーション, テーブル, Excel&#10;&#10;AI 生成コンテンツは誤りを含む可能性があります。">
            <a:extLst>
              <a:ext uri="{FF2B5EF4-FFF2-40B4-BE49-F238E27FC236}">
                <a16:creationId xmlns:a16="http://schemas.microsoft.com/office/drawing/2014/main" id="{29DD1E09-BA4C-4B9B-96F5-2226EDA5425B}"/>
              </a:ext>
            </a:extLst>
          </p:cNvPr>
          <p:cNvPicPr>
            <a:picLocks noChangeAspect="1"/>
          </p:cNvPicPr>
          <p:nvPr/>
        </p:nvPicPr>
        <p:blipFill>
          <a:blip r:embed="rId3"/>
          <a:stretch>
            <a:fillRect/>
          </a:stretch>
        </p:blipFill>
        <p:spPr>
          <a:xfrm>
            <a:off x="315237" y="2239383"/>
            <a:ext cx="6749881" cy="3605811"/>
          </a:xfrm>
          <a:prstGeom prst="rect">
            <a:avLst/>
          </a:prstGeom>
          <a:ln>
            <a:solidFill>
              <a:schemeClr val="bg1">
                <a:lumMod val="50000"/>
              </a:schemeClr>
            </a:solidFill>
          </a:ln>
        </p:spPr>
      </p:pic>
      <p:sp>
        <p:nvSpPr>
          <p:cNvPr id="7" name="正方形/長方形 6">
            <a:extLst>
              <a:ext uri="{FF2B5EF4-FFF2-40B4-BE49-F238E27FC236}">
                <a16:creationId xmlns:a16="http://schemas.microsoft.com/office/drawing/2014/main" id="{3B997001-2518-95BF-8770-3195FF6D7078}"/>
              </a:ext>
            </a:extLst>
          </p:cNvPr>
          <p:cNvSpPr/>
          <p:nvPr/>
        </p:nvSpPr>
        <p:spPr>
          <a:xfrm>
            <a:off x="5157592" y="3882225"/>
            <a:ext cx="786008" cy="14895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四角形吹き出し 3">
            <a:extLst>
              <a:ext uri="{FF2B5EF4-FFF2-40B4-BE49-F238E27FC236}">
                <a16:creationId xmlns:a16="http://schemas.microsoft.com/office/drawing/2014/main" id="{FF2D9A15-7074-9DD2-B333-BD49ED6A3CE6}"/>
              </a:ext>
            </a:extLst>
          </p:cNvPr>
          <p:cNvSpPr/>
          <p:nvPr/>
        </p:nvSpPr>
        <p:spPr>
          <a:xfrm>
            <a:off x="7282307" y="2788142"/>
            <a:ext cx="1512168" cy="537455"/>
          </a:xfrm>
          <a:prstGeom prst="borderCallout2">
            <a:avLst>
              <a:gd name="adj1" fmla="val 18804"/>
              <a:gd name="adj2" fmla="val -2062"/>
              <a:gd name="adj3" fmla="val 18896"/>
              <a:gd name="adj4" fmla="val -21268"/>
              <a:gd name="adj5" fmla="val 201435"/>
              <a:gd name="adj6" fmla="val -96623"/>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200" dirty="0">
                <a:solidFill>
                  <a:schemeClr val="tx1"/>
                </a:solidFill>
              </a:rPr>
              <a:t>進捗率を入力する</a:t>
            </a:r>
          </a:p>
        </p:txBody>
      </p:sp>
      <p:sp>
        <p:nvSpPr>
          <p:cNvPr id="10" name="角丸四角形吹き出し 15">
            <a:extLst>
              <a:ext uri="{FF2B5EF4-FFF2-40B4-BE49-F238E27FC236}">
                <a16:creationId xmlns:a16="http://schemas.microsoft.com/office/drawing/2014/main" id="{0EEF4F90-51E7-8304-E8FA-C2FB230905F4}"/>
              </a:ext>
            </a:extLst>
          </p:cNvPr>
          <p:cNvSpPr/>
          <p:nvPr/>
        </p:nvSpPr>
        <p:spPr>
          <a:xfrm>
            <a:off x="9351707" y="4591664"/>
            <a:ext cx="1950105" cy="347331"/>
          </a:xfrm>
          <a:prstGeom prst="wedgeRoundRectCallout">
            <a:avLst>
              <a:gd name="adj1" fmla="val -17002"/>
              <a:gd name="adj2" fmla="val 75780"/>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n-ea"/>
              </a:rPr>
              <a:t>マウスドラッグも可能</a:t>
            </a:r>
            <a:endParaRPr lang="en-US" altLang="ja-JP" sz="1200" dirty="0">
              <a:solidFill>
                <a:schemeClr val="tx1"/>
              </a:solidFill>
              <a:latin typeface="+mn-ea"/>
            </a:endParaRPr>
          </a:p>
        </p:txBody>
      </p:sp>
      <p:sp>
        <p:nvSpPr>
          <p:cNvPr id="11" name="正方形/長方形 10">
            <a:extLst>
              <a:ext uri="{FF2B5EF4-FFF2-40B4-BE49-F238E27FC236}">
                <a16:creationId xmlns:a16="http://schemas.microsoft.com/office/drawing/2014/main" id="{B5443037-A973-F152-8552-C352B91BD107}"/>
              </a:ext>
            </a:extLst>
          </p:cNvPr>
          <p:cNvSpPr/>
          <p:nvPr/>
        </p:nvSpPr>
        <p:spPr>
          <a:xfrm rot="5400000">
            <a:off x="9696714" y="4296037"/>
            <a:ext cx="1618571" cy="306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92540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E39A4411-B6FA-4986-8A0A-DF3A34C76FAF}"/>
              </a:ext>
            </a:extLst>
          </p:cNvPr>
          <p:cNvPicPr>
            <a:picLocks noChangeAspect="1"/>
          </p:cNvPicPr>
          <p:nvPr/>
        </p:nvPicPr>
        <p:blipFill>
          <a:blip r:embed="rId2"/>
          <a:stretch>
            <a:fillRect/>
          </a:stretch>
        </p:blipFill>
        <p:spPr>
          <a:xfrm>
            <a:off x="156000" y="2304512"/>
            <a:ext cx="7815782" cy="4165959"/>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２－５．月次進捗報告の作成（</a:t>
            </a:r>
            <a:r>
              <a:rPr lang="en-US" altLang="ja-JP" dirty="0"/>
              <a:t>PM</a:t>
            </a:r>
            <a:r>
              <a:rPr lang="ja-JP" altLang="ja-JP" dirty="0"/>
              <a:t>・</a:t>
            </a:r>
            <a:r>
              <a:rPr lang="en-US" altLang="ja-JP" dirty="0"/>
              <a:t>PL</a:t>
            </a:r>
            <a:r>
              <a:rPr lang="ja-JP" altLang="ja-JP" dirty="0"/>
              <a:t>の作業</a:t>
            </a:r>
            <a:r>
              <a:rPr lang="ja-JP" altLang="en-US" dirty="0"/>
              <a:t>）</a:t>
            </a:r>
          </a:p>
        </p:txBody>
      </p:sp>
      <p:sp>
        <p:nvSpPr>
          <p:cNvPr id="8" name="テキスト ボックス 7">
            <a:extLst>
              <a:ext uri="{FF2B5EF4-FFF2-40B4-BE49-F238E27FC236}">
                <a16:creationId xmlns:a16="http://schemas.microsoft.com/office/drawing/2014/main" id="{9B515508-C6AF-41AA-901A-950B20CA1ECD}"/>
              </a:ext>
            </a:extLst>
          </p:cNvPr>
          <p:cNvSpPr txBox="1"/>
          <p:nvPr/>
        </p:nvSpPr>
        <p:spPr>
          <a:xfrm>
            <a:off x="218851" y="1484784"/>
            <a:ext cx="11359509"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通常行う進捗報告登録とは別に、月次報告対象に指定されているプロジェクトは月次進捗報告を作成します。</a:t>
            </a:r>
            <a:endParaRPr lang="en-US" altLang="ja-JP" sz="1200" dirty="0">
              <a:latin typeface="+mn-ea"/>
              <a:ea typeface="+mn-ea"/>
            </a:endParaRPr>
          </a:p>
          <a:p>
            <a:r>
              <a:rPr lang="ja-JP" altLang="en-US" sz="1200" dirty="0">
                <a:latin typeface="+mn-ea"/>
                <a:ea typeface="+mn-ea"/>
              </a:rPr>
              <a:t>進捗報告の定量データは作成時点での進捗率が計算に使用されるため、必ずガントチャートを最新に更新してから行います。仮締め中までは、進捗率を変更後に進捗再計算を行うことで定量データの更新を行うことが出来ますが、本締め処理を行った後には、進捗再計算をすることが出来なくなります。</a:t>
            </a:r>
            <a:endParaRPr lang="en-US" altLang="ja-JP" sz="1200" dirty="0">
              <a:latin typeface="+mn-ea"/>
              <a:ea typeface="+mn-ea"/>
            </a:endParaRPr>
          </a:p>
        </p:txBody>
      </p:sp>
      <p:sp>
        <p:nvSpPr>
          <p:cNvPr id="10" name="正方形/長方形 9">
            <a:extLst>
              <a:ext uri="{FF2B5EF4-FFF2-40B4-BE49-F238E27FC236}">
                <a16:creationId xmlns:a16="http://schemas.microsoft.com/office/drawing/2014/main" id="{FAFD5323-19A7-4A9C-B124-6D41415C04C8}"/>
              </a:ext>
            </a:extLst>
          </p:cNvPr>
          <p:cNvSpPr/>
          <p:nvPr/>
        </p:nvSpPr>
        <p:spPr>
          <a:xfrm>
            <a:off x="3248201" y="4088819"/>
            <a:ext cx="2443939" cy="2642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D7BA002D-14B9-4041-886D-944386F5F3A8}"/>
              </a:ext>
            </a:extLst>
          </p:cNvPr>
          <p:cNvSpPr/>
          <p:nvPr/>
        </p:nvSpPr>
        <p:spPr>
          <a:xfrm>
            <a:off x="6316358" y="3901127"/>
            <a:ext cx="480045" cy="1171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C30DEAB3-1FF2-486A-8D18-4812798444C9}"/>
              </a:ext>
            </a:extLst>
          </p:cNvPr>
          <p:cNvSpPr txBox="1"/>
          <p:nvPr/>
        </p:nvSpPr>
        <p:spPr>
          <a:xfrm>
            <a:off x="8332970" y="5215527"/>
            <a:ext cx="3572653" cy="830997"/>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b="1" dirty="0">
                <a:latin typeface="+mn-ea"/>
                <a:ea typeface="+mn-ea"/>
              </a:rPr>
              <a:t>・月次報告は、</a:t>
            </a:r>
            <a:r>
              <a:rPr lang="en-US" altLang="ja-JP" sz="1200" b="1" dirty="0">
                <a:latin typeface="+mn-ea"/>
                <a:ea typeface="+mn-ea"/>
              </a:rPr>
              <a:t>1</a:t>
            </a:r>
            <a:r>
              <a:rPr lang="ja-JP" altLang="en-US" sz="1200" b="1" dirty="0">
                <a:latin typeface="+mn-ea"/>
                <a:ea typeface="+mn-ea"/>
              </a:rPr>
              <a:t>報告／月となります。</a:t>
            </a:r>
            <a:endParaRPr lang="en-US" altLang="ja-JP" sz="1200" b="1" dirty="0">
              <a:latin typeface="+mn-ea"/>
              <a:ea typeface="+mn-ea"/>
            </a:endParaRPr>
          </a:p>
          <a:p>
            <a:r>
              <a:rPr lang="ja-JP" altLang="en-US" sz="1200" b="1" dirty="0">
                <a:latin typeface="+mn-ea"/>
                <a:ea typeface="+mn-ea"/>
              </a:rPr>
              <a:t>・月次報告は、手動で作成することができますが、</a:t>
            </a:r>
            <a:endParaRPr lang="en-US" altLang="ja-JP" sz="1200" b="1" dirty="0">
              <a:latin typeface="+mn-ea"/>
              <a:ea typeface="+mn-ea"/>
            </a:endParaRPr>
          </a:p>
          <a:p>
            <a:r>
              <a:rPr lang="ja-JP" altLang="en-US" sz="1200" b="1" dirty="0">
                <a:latin typeface="+mn-ea"/>
                <a:ea typeface="+mn-ea"/>
              </a:rPr>
              <a:t>　当月の月次報告が作成されていない場合、</a:t>
            </a:r>
            <a:endParaRPr lang="en-US" altLang="ja-JP" sz="1200" b="1" dirty="0">
              <a:latin typeface="+mn-ea"/>
              <a:ea typeface="+mn-ea"/>
            </a:endParaRPr>
          </a:p>
          <a:p>
            <a:r>
              <a:rPr lang="ja-JP" altLang="en-US" sz="1200" b="1" dirty="0">
                <a:latin typeface="+mn-ea"/>
                <a:ea typeface="+mn-ea"/>
              </a:rPr>
              <a:t>　仮締め処理にて自動作成されます。</a:t>
            </a:r>
            <a:endParaRPr lang="en-US" altLang="ja-JP" sz="1200" b="1" dirty="0">
              <a:latin typeface="+mn-ea"/>
              <a:ea typeface="+mn-ea"/>
            </a:endParaRPr>
          </a:p>
        </p:txBody>
      </p:sp>
      <p:sp>
        <p:nvSpPr>
          <p:cNvPr id="13" name="四角形吹き出し 3">
            <a:extLst>
              <a:ext uri="{FF2B5EF4-FFF2-40B4-BE49-F238E27FC236}">
                <a16:creationId xmlns:a16="http://schemas.microsoft.com/office/drawing/2014/main" id="{EDB05FAA-963C-4399-B41B-DEEAF21FC132}"/>
              </a:ext>
            </a:extLst>
          </p:cNvPr>
          <p:cNvSpPr/>
          <p:nvPr/>
        </p:nvSpPr>
        <p:spPr>
          <a:xfrm>
            <a:off x="8332970" y="3290380"/>
            <a:ext cx="3398363" cy="1596879"/>
          </a:xfrm>
          <a:prstGeom prst="borderCallout2">
            <a:avLst>
              <a:gd name="adj1" fmla="val 18804"/>
              <a:gd name="adj2" fmla="val -2062"/>
              <a:gd name="adj3" fmla="val 18397"/>
              <a:gd name="adj4" fmla="val -10904"/>
              <a:gd name="adj5" fmla="val 46960"/>
              <a:gd name="adj6" fmla="val -31935"/>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solidFill>
                  <a:schemeClr val="tx1"/>
                </a:solidFill>
              </a:rPr>
              <a:t>定量データの算出は、</a:t>
            </a:r>
            <a:endParaRPr lang="en-US" altLang="ja-JP" sz="1200" dirty="0">
              <a:solidFill>
                <a:schemeClr val="tx1"/>
              </a:solidFill>
            </a:endParaRPr>
          </a:p>
          <a:p>
            <a:r>
              <a:rPr lang="ja-JP" altLang="en-US" sz="1200" dirty="0">
                <a:solidFill>
                  <a:schemeClr val="tx1"/>
                </a:solidFill>
              </a:rPr>
              <a:t>ガントチャートや、工数入力の実績値が</a:t>
            </a:r>
            <a:endParaRPr lang="en-US" altLang="ja-JP" sz="1200" dirty="0">
              <a:solidFill>
                <a:schemeClr val="tx1"/>
              </a:solidFill>
            </a:endParaRPr>
          </a:p>
          <a:p>
            <a:r>
              <a:rPr lang="ja-JP" altLang="en-US" sz="1200" dirty="0">
                <a:solidFill>
                  <a:schemeClr val="tx1"/>
                </a:solidFill>
              </a:rPr>
              <a:t>計算に使用されます。</a:t>
            </a:r>
            <a:endParaRPr lang="en-US" altLang="ja-JP" sz="1200" dirty="0">
              <a:solidFill>
                <a:schemeClr val="tx1"/>
              </a:solidFill>
            </a:endParaRPr>
          </a:p>
          <a:p>
            <a:r>
              <a:rPr lang="ja-JP" altLang="en-US" sz="1200" dirty="0">
                <a:solidFill>
                  <a:schemeClr val="tx1"/>
                </a:solidFill>
              </a:rPr>
              <a:t>また、この定量データは、進行基準売上を</a:t>
            </a:r>
            <a:endParaRPr lang="en-US" altLang="ja-JP" sz="1200" dirty="0">
              <a:solidFill>
                <a:schemeClr val="tx1"/>
              </a:solidFill>
            </a:endParaRPr>
          </a:p>
          <a:p>
            <a:r>
              <a:rPr lang="ja-JP" altLang="en-US" sz="1200" dirty="0">
                <a:solidFill>
                  <a:schemeClr val="tx1"/>
                </a:solidFill>
              </a:rPr>
              <a:t>決めるための最終的進捗率になります。</a:t>
            </a:r>
            <a:endParaRPr lang="en-US" altLang="ja-JP" sz="1200" dirty="0">
              <a:solidFill>
                <a:schemeClr val="tx1"/>
              </a:solidFill>
            </a:endParaRPr>
          </a:p>
        </p:txBody>
      </p:sp>
      <p:sp>
        <p:nvSpPr>
          <p:cNvPr id="14" name="四角形吹き出し 3">
            <a:extLst>
              <a:ext uri="{FF2B5EF4-FFF2-40B4-BE49-F238E27FC236}">
                <a16:creationId xmlns:a16="http://schemas.microsoft.com/office/drawing/2014/main" id="{93A62746-B2D5-4C7E-94FD-BFDA998809CF}"/>
              </a:ext>
            </a:extLst>
          </p:cNvPr>
          <p:cNvSpPr/>
          <p:nvPr/>
        </p:nvSpPr>
        <p:spPr>
          <a:xfrm>
            <a:off x="8332970" y="2572826"/>
            <a:ext cx="1973651" cy="507627"/>
          </a:xfrm>
          <a:prstGeom prst="borderCallout2">
            <a:avLst>
              <a:gd name="adj1" fmla="val 18804"/>
              <a:gd name="adj2" fmla="val -2062"/>
              <a:gd name="adj3" fmla="val 18896"/>
              <a:gd name="adj4" fmla="val -21268"/>
              <a:gd name="adj5" fmla="val 265233"/>
              <a:gd name="adj6" fmla="val -79860"/>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200" dirty="0">
                <a:solidFill>
                  <a:schemeClr val="tx1"/>
                </a:solidFill>
              </a:rPr>
              <a:t>本締め処理後は</a:t>
            </a:r>
            <a:endParaRPr lang="en-US" altLang="ja-JP" sz="1200" dirty="0">
              <a:solidFill>
                <a:schemeClr val="tx1"/>
              </a:solidFill>
            </a:endParaRPr>
          </a:p>
          <a:p>
            <a:pPr algn="ctr"/>
            <a:r>
              <a:rPr lang="ja-JP" altLang="en-US" sz="1200" dirty="0">
                <a:solidFill>
                  <a:schemeClr val="tx1"/>
                </a:solidFill>
              </a:rPr>
              <a:t>進捗再計算を行えません</a:t>
            </a:r>
          </a:p>
        </p:txBody>
      </p:sp>
      <p:sp>
        <p:nvSpPr>
          <p:cNvPr id="15" name="角丸四角形吹き出し 15">
            <a:extLst>
              <a:ext uri="{FF2B5EF4-FFF2-40B4-BE49-F238E27FC236}">
                <a16:creationId xmlns:a16="http://schemas.microsoft.com/office/drawing/2014/main" id="{97F350C6-84D7-4A84-A5DF-FFE0A482EE7B}"/>
              </a:ext>
            </a:extLst>
          </p:cNvPr>
          <p:cNvSpPr/>
          <p:nvPr/>
        </p:nvSpPr>
        <p:spPr>
          <a:xfrm>
            <a:off x="1445812" y="4180736"/>
            <a:ext cx="1829462" cy="440132"/>
          </a:xfrm>
          <a:prstGeom prst="wedgeRoundRectCallout">
            <a:avLst>
              <a:gd name="adj1" fmla="val 59711"/>
              <a:gd name="adj2" fmla="val 54478"/>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定性的報告を記入する</a:t>
            </a:r>
          </a:p>
        </p:txBody>
      </p:sp>
      <p:sp>
        <p:nvSpPr>
          <p:cNvPr id="16" name="角丸四角形吹き出し 15">
            <a:extLst>
              <a:ext uri="{FF2B5EF4-FFF2-40B4-BE49-F238E27FC236}">
                <a16:creationId xmlns:a16="http://schemas.microsoft.com/office/drawing/2014/main" id="{375647D3-1B3E-41A0-8A84-CD45A3776C30}"/>
              </a:ext>
            </a:extLst>
          </p:cNvPr>
          <p:cNvSpPr/>
          <p:nvPr/>
        </p:nvSpPr>
        <p:spPr>
          <a:xfrm>
            <a:off x="1917826" y="5801946"/>
            <a:ext cx="1343911" cy="432544"/>
          </a:xfrm>
          <a:prstGeom prst="wedgeRoundRectCallout">
            <a:avLst>
              <a:gd name="adj1" fmla="val 49326"/>
              <a:gd name="adj2" fmla="val 75196"/>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上司コメント</a:t>
            </a:r>
            <a:endParaRPr lang="en-US" altLang="ja-JP" sz="1200" dirty="0">
              <a:solidFill>
                <a:schemeClr val="tx1"/>
              </a:solidFill>
            </a:endParaRPr>
          </a:p>
          <a:p>
            <a:pPr algn="ctr"/>
            <a:r>
              <a:rPr lang="ja-JP" altLang="en-US" sz="1200" dirty="0">
                <a:solidFill>
                  <a:schemeClr val="tx1"/>
                </a:solidFill>
              </a:rPr>
              <a:t>を記入する</a:t>
            </a:r>
            <a:endParaRPr lang="en-US" altLang="ja-JP" sz="1200" dirty="0">
              <a:solidFill>
                <a:schemeClr val="tx1"/>
              </a:solidFill>
            </a:endParaRPr>
          </a:p>
        </p:txBody>
      </p:sp>
      <p:pic>
        <p:nvPicPr>
          <p:cNvPr id="17" name="図 16" descr="テキスト&#10;&#10;AI 生成コンテンツは誤りを含む可能性があります。">
            <a:extLst>
              <a:ext uri="{FF2B5EF4-FFF2-40B4-BE49-F238E27FC236}">
                <a16:creationId xmlns:a16="http://schemas.microsoft.com/office/drawing/2014/main" id="{2342C45F-B928-3318-41AD-E5704F76E18F}"/>
              </a:ext>
            </a:extLst>
          </p:cNvPr>
          <p:cNvPicPr>
            <a:picLocks noChangeAspect="1"/>
          </p:cNvPicPr>
          <p:nvPr/>
        </p:nvPicPr>
        <p:blipFill>
          <a:blip r:embed="rId3"/>
          <a:stretch>
            <a:fillRect/>
          </a:stretch>
        </p:blipFill>
        <p:spPr>
          <a:xfrm>
            <a:off x="3275274" y="6018218"/>
            <a:ext cx="2298037" cy="663604"/>
          </a:xfrm>
          <a:prstGeom prst="rect">
            <a:avLst/>
          </a:prstGeom>
        </p:spPr>
      </p:pic>
    </p:spTree>
    <p:extLst>
      <p:ext uri="{BB962C8B-B14F-4D97-AF65-F5344CB8AC3E}">
        <p14:creationId xmlns:p14="http://schemas.microsoft.com/office/powerpoint/2010/main" val="3480491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AFDE851A-D6EE-1BFA-A749-3D68B47417A3}"/>
              </a:ext>
            </a:extLst>
          </p:cNvPr>
          <p:cNvPicPr>
            <a:picLocks noChangeAspect="1"/>
          </p:cNvPicPr>
          <p:nvPr/>
        </p:nvPicPr>
        <p:blipFill>
          <a:blip r:embed="rId2"/>
          <a:stretch>
            <a:fillRect/>
          </a:stretch>
        </p:blipFill>
        <p:spPr>
          <a:xfrm>
            <a:off x="228890" y="2142747"/>
            <a:ext cx="8014310" cy="1676634"/>
          </a:xfrm>
          <a:prstGeom prst="rect">
            <a:avLst/>
          </a:prstGeom>
          <a:ln>
            <a:solidFill>
              <a:schemeClr val="bg1">
                <a:lumMod val="50000"/>
              </a:schemeClr>
            </a:solidFill>
          </a:ln>
        </p:spPr>
      </p:pic>
      <p:pic>
        <p:nvPicPr>
          <p:cNvPr id="22" name="図 21" descr="テーブル&#10;&#10;AI 生成コンテンツは誤りを含む可能性があります。">
            <a:extLst>
              <a:ext uri="{FF2B5EF4-FFF2-40B4-BE49-F238E27FC236}">
                <a16:creationId xmlns:a16="http://schemas.microsoft.com/office/drawing/2014/main" id="{B518098D-F7BF-3CAF-F52F-3974A7E9EFF0}"/>
              </a:ext>
            </a:extLst>
          </p:cNvPr>
          <p:cNvPicPr>
            <a:picLocks noChangeAspect="1"/>
          </p:cNvPicPr>
          <p:nvPr/>
        </p:nvPicPr>
        <p:blipFill>
          <a:blip r:embed="rId3"/>
          <a:stretch>
            <a:fillRect/>
          </a:stretch>
        </p:blipFill>
        <p:spPr>
          <a:xfrm>
            <a:off x="8067020" y="3795923"/>
            <a:ext cx="3981053" cy="2940778"/>
          </a:xfrm>
          <a:prstGeom prst="rect">
            <a:avLst/>
          </a:prstGeom>
          <a:ln>
            <a:solidFill>
              <a:schemeClr val="bg1">
                <a:lumMod val="50000"/>
              </a:schemeClr>
            </a:solidFill>
          </a:ln>
        </p:spPr>
      </p:pic>
      <p:pic>
        <p:nvPicPr>
          <p:cNvPr id="12" name="図 11">
            <a:extLst>
              <a:ext uri="{FF2B5EF4-FFF2-40B4-BE49-F238E27FC236}">
                <a16:creationId xmlns:a16="http://schemas.microsoft.com/office/drawing/2014/main" id="{AFF4DAA5-BC3C-39CE-A2A5-DD790BE61D6D}"/>
              </a:ext>
            </a:extLst>
          </p:cNvPr>
          <p:cNvPicPr>
            <a:picLocks noChangeAspect="1"/>
          </p:cNvPicPr>
          <p:nvPr/>
        </p:nvPicPr>
        <p:blipFill>
          <a:blip r:embed="rId4"/>
          <a:stretch>
            <a:fillRect/>
          </a:stretch>
        </p:blipFill>
        <p:spPr>
          <a:xfrm>
            <a:off x="216207" y="3886893"/>
            <a:ext cx="7815782" cy="1085525"/>
          </a:xfrm>
          <a:prstGeom prst="rect">
            <a:avLst/>
          </a:prstGeom>
          <a:ln>
            <a:solidFill>
              <a:schemeClr val="bg1">
                <a:lumMod val="50000"/>
              </a:schemeClr>
            </a:solidFill>
          </a:ln>
        </p:spPr>
      </p:pic>
      <p:pic>
        <p:nvPicPr>
          <p:cNvPr id="21" name="図 20">
            <a:extLst>
              <a:ext uri="{FF2B5EF4-FFF2-40B4-BE49-F238E27FC236}">
                <a16:creationId xmlns:a16="http://schemas.microsoft.com/office/drawing/2014/main" id="{13AEDAA5-21EE-48A4-93C5-A0436CAC4B02}"/>
              </a:ext>
            </a:extLst>
          </p:cNvPr>
          <p:cNvPicPr>
            <a:picLocks noChangeAspect="1"/>
          </p:cNvPicPr>
          <p:nvPr/>
        </p:nvPicPr>
        <p:blipFill>
          <a:blip r:embed="rId5"/>
          <a:stretch>
            <a:fillRect/>
          </a:stretch>
        </p:blipFill>
        <p:spPr>
          <a:xfrm>
            <a:off x="2717295" y="5138580"/>
            <a:ext cx="5071274" cy="1504913"/>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２－６．経費入力の確定</a:t>
            </a:r>
            <a:r>
              <a:rPr kumimoji="1" lang="ja-JP" altLang="en-US" dirty="0"/>
              <a:t>（</a:t>
            </a:r>
            <a:r>
              <a:rPr lang="en-US" altLang="ja-JP" dirty="0"/>
              <a:t>PM</a:t>
            </a:r>
            <a:r>
              <a:rPr lang="ja-JP" altLang="en-US" dirty="0"/>
              <a:t>・</a:t>
            </a:r>
            <a:r>
              <a:rPr lang="en-US" altLang="ja-JP" dirty="0"/>
              <a:t>PL</a:t>
            </a:r>
            <a:r>
              <a:rPr lang="ja-JP" altLang="en-US" dirty="0"/>
              <a:t>・経理の作業</a:t>
            </a:r>
            <a:r>
              <a:rPr kumimoji="1" lang="ja-JP" altLang="en-US" dirty="0"/>
              <a:t>）</a:t>
            </a:r>
          </a:p>
        </p:txBody>
      </p:sp>
      <p:sp>
        <p:nvSpPr>
          <p:cNvPr id="6" name="テキスト ボックス 5">
            <a:extLst>
              <a:ext uri="{FF2B5EF4-FFF2-40B4-BE49-F238E27FC236}">
                <a16:creationId xmlns:a16="http://schemas.microsoft.com/office/drawing/2014/main" id="{9C549D83-00BD-485F-A1E8-E6B240B44937}"/>
              </a:ext>
            </a:extLst>
          </p:cNvPr>
          <p:cNvSpPr txBox="1"/>
          <p:nvPr/>
        </p:nvSpPr>
        <p:spPr>
          <a:xfrm>
            <a:off x="241259" y="1203898"/>
            <a:ext cx="11243487" cy="830997"/>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プロジェクトで掛かった当月分（翌月分まで可）の直接経費を入力します。</a:t>
            </a:r>
            <a:endParaRPr lang="en-US" altLang="ja-JP" sz="1200" dirty="0">
              <a:latin typeface="+mn-ea"/>
              <a:ea typeface="+mn-ea"/>
            </a:endParaRPr>
          </a:p>
          <a:p>
            <a:r>
              <a:rPr lang="ja-JP" altLang="en-US" sz="1200" dirty="0">
                <a:latin typeface="+mn-ea"/>
                <a:ea typeface="+mn-ea"/>
              </a:rPr>
              <a:t>本締めが完了すると、当月分の経費を追加で入力することは出来なくなり、翌月分として入力することになります。</a:t>
            </a:r>
            <a:endParaRPr lang="en-US" altLang="ja-JP" sz="1200" dirty="0">
              <a:latin typeface="+mn-ea"/>
              <a:ea typeface="+mn-ea"/>
            </a:endParaRPr>
          </a:p>
          <a:p>
            <a:r>
              <a:rPr lang="ja-JP" altLang="en-US" sz="1200" dirty="0">
                <a:latin typeface="+mn-ea"/>
                <a:ea typeface="+mn-ea"/>
              </a:rPr>
              <a:t>原価項目は労務費、外注費、変動経費、材料費などに分類されて原価管理されます。どの経費をどの原価項目に付ければよいのか、誰が入力するのかは、各部門の運用ルールに従ってください。</a:t>
            </a:r>
            <a:endParaRPr lang="en-US" altLang="ja-JP" sz="1200" dirty="0">
              <a:latin typeface="+mn-ea"/>
              <a:ea typeface="+mn-ea"/>
            </a:endParaRPr>
          </a:p>
        </p:txBody>
      </p:sp>
      <p:sp>
        <p:nvSpPr>
          <p:cNvPr id="9" name="正方形/長方形 8">
            <a:extLst>
              <a:ext uri="{FF2B5EF4-FFF2-40B4-BE49-F238E27FC236}">
                <a16:creationId xmlns:a16="http://schemas.microsoft.com/office/drawing/2014/main" id="{F60A3E18-E950-42CA-84CE-CA1B63DA2997}"/>
              </a:ext>
            </a:extLst>
          </p:cNvPr>
          <p:cNvSpPr/>
          <p:nvPr/>
        </p:nvSpPr>
        <p:spPr>
          <a:xfrm>
            <a:off x="7700288" y="2473618"/>
            <a:ext cx="459373" cy="2452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AEC71185-F9E0-45CA-B9C5-6FF712435175}"/>
              </a:ext>
            </a:extLst>
          </p:cNvPr>
          <p:cNvSpPr/>
          <p:nvPr/>
        </p:nvSpPr>
        <p:spPr>
          <a:xfrm>
            <a:off x="1484713" y="4524938"/>
            <a:ext cx="6013367" cy="447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下矢印 14">
            <a:extLst>
              <a:ext uri="{FF2B5EF4-FFF2-40B4-BE49-F238E27FC236}">
                <a16:creationId xmlns:a16="http://schemas.microsoft.com/office/drawing/2014/main" id="{4F8E8ADF-924B-4B3C-AB06-CFC1265083CD}"/>
              </a:ext>
            </a:extLst>
          </p:cNvPr>
          <p:cNvSpPr/>
          <p:nvPr/>
        </p:nvSpPr>
        <p:spPr>
          <a:xfrm>
            <a:off x="3737862" y="3695092"/>
            <a:ext cx="308271" cy="31097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6" name="下矢印 14">
            <a:extLst>
              <a:ext uri="{FF2B5EF4-FFF2-40B4-BE49-F238E27FC236}">
                <a16:creationId xmlns:a16="http://schemas.microsoft.com/office/drawing/2014/main" id="{A2CB4A74-A1FE-43FC-B4A5-BE4C712A007D}"/>
              </a:ext>
            </a:extLst>
          </p:cNvPr>
          <p:cNvSpPr/>
          <p:nvPr/>
        </p:nvSpPr>
        <p:spPr>
          <a:xfrm rot="5400000">
            <a:off x="7818850" y="5728999"/>
            <a:ext cx="331529" cy="38913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7" name="角丸四角形吹き出し 15">
            <a:extLst>
              <a:ext uri="{FF2B5EF4-FFF2-40B4-BE49-F238E27FC236}">
                <a16:creationId xmlns:a16="http://schemas.microsoft.com/office/drawing/2014/main" id="{52E551CC-CB2B-4341-A028-17AF20BC1970}"/>
              </a:ext>
            </a:extLst>
          </p:cNvPr>
          <p:cNvSpPr/>
          <p:nvPr/>
        </p:nvSpPr>
        <p:spPr>
          <a:xfrm>
            <a:off x="1783808" y="3844719"/>
            <a:ext cx="1938824" cy="476857"/>
          </a:xfrm>
          <a:prstGeom prst="wedgeRoundRectCallout">
            <a:avLst>
              <a:gd name="adj1" fmla="val -20347"/>
              <a:gd name="adj2" fmla="val 76646"/>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原価項目は部門ルールに従って選択する</a:t>
            </a:r>
          </a:p>
        </p:txBody>
      </p:sp>
      <p:sp>
        <p:nvSpPr>
          <p:cNvPr id="18" name="角丸四角形吹き出し 15">
            <a:extLst>
              <a:ext uri="{FF2B5EF4-FFF2-40B4-BE49-F238E27FC236}">
                <a16:creationId xmlns:a16="http://schemas.microsoft.com/office/drawing/2014/main" id="{B82AA49A-6D46-4086-AF0E-126D21662078}"/>
              </a:ext>
            </a:extLst>
          </p:cNvPr>
          <p:cNvSpPr/>
          <p:nvPr/>
        </p:nvSpPr>
        <p:spPr>
          <a:xfrm>
            <a:off x="216207" y="5104068"/>
            <a:ext cx="2537013" cy="1504914"/>
          </a:xfrm>
          <a:prstGeom prst="wedgeRoundRectCallout">
            <a:avLst>
              <a:gd name="adj1" fmla="val 53754"/>
              <a:gd name="adj2" fmla="val -8624"/>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入力された経費は、 （仮／本）締処理後、</a:t>
            </a:r>
            <a:endParaRPr lang="en-US" altLang="ja-JP" sz="1200" b="1" dirty="0">
              <a:solidFill>
                <a:schemeClr val="tx1"/>
              </a:solidFill>
            </a:endParaRPr>
          </a:p>
          <a:p>
            <a:r>
              <a:rPr lang="ja-JP" altLang="en-US" sz="1200" b="1" dirty="0">
                <a:solidFill>
                  <a:schemeClr val="tx1"/>
                </a:solidFill>
              </a:rPr>
              <a:t>プロジェクト別採算登録画面に反映されます。</a:t>
            </a:r>
            <a:endParaRPr lang="en-US" altLang="ja-JP" sz="1200" b="1" dirty="0">
              <a:solidFill>
                <a:schemeClr val="tx1"/>
              </a:solidFill>
            </a:endParaRPr>
          </a:p>
          <a:p>
            <a:r>
              <a:rPr lang="ja-JP" altLang="en-US" sz="1200" b="1" dirty="0">
                <a:solidFill>
                  <a:schemeClr val="tx1"/>
                </a:solidFill>
              </a:rPr>
              <a:t>（仮締め処理前は、月中参考原価に反映されています。）</a:t>
            </a:r>
          </a:p>
        </p:txBody>
      </p:sp>
      <p:sp>
        <p:nvSpPr>
          <p:cNvPr id="13" name="正方形/長方形 12">
            <a:extLst>
              <a:ext uri="{FF2B5EF4-FFF2-40B4-BE49-F238E27FC236}">
                <a16:creationId xmlns:a16="http://schemas.microsoft.com/office/drawing/2014/main" id="{61BC96F4-286E-4DB1-AEC2-5CC1AF93AB33}"/>
              </a:ext>
            </a:extLst>
          </p:cNvPr>
          <p:cNvSpPr/>
          <p:nvPr/>
        </p:nvSpPr>
        <p:spPr>
          <a:xfrm>
            <a:off x="8156440" y="5764195"/>
            <a:ext cx="3879560" cy="9725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7998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8FA523B8-51A8-3E08-397D-781D0E543AF9}"/>
              </a:ext>
            </a:extLst>
          </p:cNvPr>
          <p:cNvPicPr>
            <a:picLocks noChangeAspect="1"/>
          </p:cNvPicPr>
          <p:nvPr/>
        </p:nvPicPr>
        <p:blipFill>
          <a:blip r:embed="rId2"/>
          <a:stretch>
            <a:fillRect/>
          </a:stretch>
        </p:blipFill>
        <p:spPr>
          <a:xfrm>
            <a:off x="467542" y="4373940"/>
            <a:ext cx="6763980" cy="1469817"/>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２－７．経費の外部データ取込み（経理の作業）</a:t>
            </a:r>
          </a:p>
        </p:txBody>
      </p:sp>
      <p:sp>
        <p:nvSpPr>
          <p:cNvPr id="7" name="テキスト ボックス 6">
            <a:extLst>
              <a:ext uri="{FF2B5EF4-FFF2-40B4-BE49-F238E27FC236}">
                <a16:creationId xmlns:a16="http://schemas.microsoft.com/office/drawing/2014/main" id="{96187FE0-666D-4B6B-9E66-19523F415A60}"/>
              </a:ext>
            </a:extLst>
          </p:cNvPr>
          <p:cNvSpPr txBox="1"/>
          <p:nvPr/>
        </p:nvSpPr>
        <p:spPr>
          <a:xfrm>
            <a:off x="467543" y="1484784"/>
            <a:ext cx="11458479" cy="46166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プロジェクトで掛かった当月分（翌月分まで可）の直接経費を外部から取込みます。</a:t>
            </a:r>
            <a:endParaRPr lang="en-US" altLang="ja-JP" sz="1200" dirty="0">
              <a:latin typeface="+mn-ea"/>
              <a:ea typeface="+mn-ea"/>
            </a:endParaRPr>
          </a:p>
          <a:p>
            <a:r>
              <a:rPr lang="ja-JP" altLang="en-US" sz="1200" dirty="0">
                <a:latin typeface="+mn-ea"/>
                <a:ea typeface="+mn-ea"/>
              </a:rPr>
              <a:t>本締めが完了すると、当月分の経費を追加で取込むことは出来なくなります。</a:t>
            </a:r>
            <a:endParaRPr lang="en-US" altLang="ja-JP" sz="1200" dirty="0">
              <a:latin typeface="+mn-ea"/>
              <a:ea typeface="+mn-ea"/>
            </a:endParaRPr>
          </a:p>
        </p:txBody>
      </p:sp>
      <p:pic>
        <p:nvPicPr>
          <p:cNvPr id="8" name="Picture 2">
            <a:extLst>
              <a:ext uri="{FF2B5EF4-FFF2-40B4-BE49-F238E27FC236}">
                <a16:creationId xmlns:a16="http://schemas.microsoft.com/office/drawing/2014/main" id="{081A1FF4-6088-4B79-8B10-BFD615B185C2}"/>
              </a:ext>
            </a:extLst>
          </p:cNvPr>
          <p:cNvPicPr>
            <a:picLocks noChangeAspect="1" noChangeArrowheads="1"/>
          </p:cNvPicPr>
          <p:nvPr/>
        </p:nvPicPr>
        <p:blipFill>
          <a:blip r:embed="rId3" cstate="print"/>
          <a:srcRect/>
          <a:stretch>
            <a:fillRect/>
          </a:stretch>
        </p:blipFill>
        <p:spPr bwMode="auto">
          <a:xfrm>
            <a:off x="467544" y="2060848"/>
            <a:ext cx="5923925" cy="1746735"/>
          </a:xfrm>
          <a:prstGeom prst="rect">
            <a:avLst/>
          </a:prstGeom>
          <a:noFill/>
          <a:ln w="25400">
            <a:solidFill>
              <a:schemeClr val="bg1">
                <a:lumMod val="65000"/>
              </a:schemeClr>
            </a:solidFill>
            <a:miter lim="800000"/>
            <a:headEnd/>
            <a:tailEnd/>
          </a:ln>
        </p:spPr>
      </p:pic>
      <p:sp>
        <p:nvSpPr>
          <p:cNvPr id="10" name="角丸四角形 12">
            <a:extLst>
              <a:ext uri="{FF2B5EF4-FFF2-40B4-BE49-F238E27FC236}">
                <a16:creationId xmlns:a16="http://schemas.microsoft.com/office/drawing/2014/main" id="{D196FE66-0A56-4406-81A6-785DB6DE0633}"/>
              </a:ext>
            </a:extLst>
          </p:cNvPr>
          <p:cNvSpPr/>
          <p:nvPr/>
        </p:nvSpPr>
        <p:spPr>
          <a:xfrm>
            <a:off x="1043608" y="3631763"/>
            <a:ext cx="1167747" cy="28803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bg1"/>
                </a:solidFill>
              </a:rPr>
              <a:t>CSV</a:t>
            </a:r>
            <a:r>
              <a:rPr kumimoji="1" lang="ja-JP" altLang="en-US" sz="1200" b="1" dirty="0">
                <a:solidFill>
                  <a:schemeClr val="bg1"/>
                </a:solidFill>
              </a:rPr>
              <a:t>ファイル</a:t>
            </a:r>
          </a:p>
        </p:txBody>
      </p:sp>
      <p:sp>
        <p:nvSpPr>
          <p:cNvPr id="12" name="テキスト ボックス 11">
            <a:extLst>
              <a:ext uri="{FF2B5EF4-FFF2-40B4-BE49-F238E27FC236}">
                <a16:creationId xmlns:a16="http://schemas.microsoft.com/office/drawing/2014/main" id="{F1B51305-B89F-4425-85E2-B4645CC3B1B1}"/>
              </a:ext>
            </a:extLst>
          </p:cNvPr>
          <p:cNvSpPr txBox="1"/>
          <p:nvPr/>
        </p:nvSpPr>
        <p:spPr>
          <a:xfrm>
            <a:off x="6680719" y="2598003"/>
            <a:ext cx="5245304"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b="1" dirty="0">
                <a:latin typeface="+mn-ea"/>
                <a:ea typeface="+mn-ea"/>
              </a:rPr>
              <a:t>・外部で</a:t>
            </a:r>
            <a:r>
              <a:rPr lang="en-US" altLang="ja-JP" sz="1200" b="1" dirty="0">
                <a:latin typeface="+mn-ea"/>
                <a:ea typeface="+mn-ea"/>
              </a:rPr>
              <a:t>OBPM</a:t>
            </a:r>
            <a:r>
              <a:rPr lang="ja-JP" altLang="en-US" sz="1200" b="1" dirty="0">
                <a:latin typeface="+mn-ea"/>
                <a:ea typeface="+mn-ea"/>
              </a:rPr>
              <a:t>取込フォーマットに合わせて経費情報を作成する。</a:t>
            </a:r>
            <a:endParaRPr lang="en-US" altLang="ja-JP" sz="1200" b="1" dirty="0">
              <a:latin typeface="+mn-ea"/>
              <a:ea typeface="+mn-ea"/>
            </a:endParaRPr>
          </a:p>
          <a:p>
            <a:r>
              <a:rPr lang="ja-JP" altLang="en-US" sz="1200" b="1" dirty="0">
                <a:latin typeface="+mn-ea"/>
                <a:ea typeface="+mn-ea"/>
              </a:rPr>
              <a:t>・データ取込機能で一括取込を行う。</a:t>
            </a:r>
            <a:endParaRPr lang="en-US" altLang="ja-JP" sz="1200" b="1" dirty="0">
              <a:latin typeface="+mn-ea"/>
              <a:ea typeface="+mn-ea"/>
            </a:endParaRPr>
          </a:p>
          <a:p>
            <a:r>
              <a:rPr lang="ja-JP" altLang="en-US" sz="1200" b="1" dirty="0">
                <a:latin typeface="+mn-ea"/>
                <a:ea typeface="+mn-ea"/>
              </a:rPr>
              <a:t>・取込んだ経費データは、経費伝票一覧画面で確認することが出来ます。</a:t>
            </a:r>
            <a:endParaRPr lang="en-US" altLang="ja-JP" sz="1200" b="1" dirty="0">
              <a:latin typeface="+mn-ea"/>
              <a:ea typeface="+mn-ea"/>
            </a:endParaRPr>
          </a:p>
        </p:txBody>
      </p:sp>
      <p:sp>
        <p:nvSpPr>
          <p:cNvPr id="13" name="下矢印 14">
            <a:extLst>
              <a:ext uri="{FF2B5EF4-FFF2-40B4-BE49-F238E27FC236}">
                <a16:creationId xmlns:a16="http://schemas.microsoft.com/office/drawing/2014/main" id="{A948048E-C4F9-4FB4-A7E4-D7731D8E3340}"/>
              </a:ext>
            </a:extLst>
          </p:cNvPr>
          <p:cNvSpPr/>
          <p:nvPr/>
        </p:nvSpPr>
        <p:spPr>
          <a:xfrm>
            <a:off x="1403648" y="3956688"/>
            <a:ext cx="360040" cy="44465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4" name="下矢印 14">
            <a:extLst>
              <a:ext uri="{FF2B5EF4-FFF2-40B4-BE49-F238E27FC236}">
                <a16:creationId xmlns:a16="http://schemas.microsoft.com/office/drawing/2014/main" id="{2C465C7D-7F2D-4371-B036-263A7DC56C77}"/>
              </a:ext>
            </a:extLst>
          </p:cNvPr>
          <p:cNvSpPr/>
          <p:nvPr/>
        </p:nvSpPr>
        <p:spPr>
          <a:xfrm rot="16200000">
            <a:off x="5315858" y="5606992"/>
            <a:ext cx="360040" cy="44691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00B2B1D2-C610-7451-FDFB-7DDC8B7C2102}"/>
              </a:ext>
            </a:extLst>
          </p:cNvPr>
          <p:cNvPicPr>
            <a:picLocks noChangeAspect="1"/>
          </p:cNvPicPr>
          <p:nvPr/>
        </p:nvPicPr>
        <p:blipFill>
          <a:blip r:embed="rId4"/>
          <a:stretch>
            <a:fillRect/>
          </a:stretch>
        </p:blipFill>
        <p:spPr>
          <a:xfrm>
            <a:off x="5742194" y="5041878"/>
            <a:ext cx="6378354" cy="1603757"/>
          </a:xfrm>
          <a:prstGeom prst="rect">
            <a:avLst/>
          </a:prstGeom>
          <a:ln>
            <a:solidFill>
              <a:schemeClr val="bg1">
                <a:lumMod val="50000"/>
              </a:schemeClr>
            </a:solidFill>
          </a:ln>
        </p:spPr>
      </p:pic>
    </p:spTree>
    <p:extLst>
      <p:ext uri="{BB962C8B-B14F-4D97-AF65-F5344CB8AC3E}">
        <p14:creationId xmlns:p14="http://schemas.microsoft.com/office/powerpoint/2010/main" val="1376245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グラフィカル ユーザー インターフェイス, テーブル&#10;&#10;AI 生成コンテンツは誤りを含む可能性があります。">
            <a:extLst>
              <a:ext uri="{FF2B5EF4-FFF2-40B4-BE49-F238E27FC236}">
                <a16:creationId xmlns:a16="http://schemas.microsoft.com/office/drawing/2014/main" id="{15CAA57E-4303-EC2F-FD0C-BDF7E709C1A2}"/>
              </a:ext>
            </a:extLst>
          </p:cNvPr>
          <p:cNvPicPr>
            <a:picLocks noChangeAspect="1"/>
          </p:cNvPicPr>
          <p:nvPr/>
        </p:nvPicPr>
        <p:blipFill>
          <a:blip r:embed="rId2"/>
          <a:stretch>
            <a:fillRect/>
          </a:stretch>
        </p:blipFill>
        <p:spPr>
          <a:xfrm>
            <a:off x="2234625" y="4158642"/>
            <a:ext cx="6245462" cy="2632315"/>
          </a:xfrm>
          <a:prstGeom prst="rect">
            <a:avLst/>
          </a:prstGeom>
          <a:ln>
            <a:solidFill>
              <a:schemeClr val="bg1">
                <a:lumMod val="50000"/>
              </a:schemeClr>
            </a:solidFill>
          </a:ln>
        </p:spPr>
      </p:pic>
      <p:pic>
        <p:nvPicPr>
          <p:cNvPr id="11" name="図 10" descr="コンピューターのスクリーンショット&#10;&#10;AI 生成コンテンツは誤りを含む可能性があります。">
            <a:extLst>
              <a:ext uri="{FF2B5EF4-FFF2-40B4-BE49-F238E27FC236}">
                <a16:creationId xmlns:a16="http://schemas.microsoft.com/office/drawing/2014/main" id="{491AC368-A73F-214C-69D3-DAD4D3B68C60}"/>
              </a:ext>
            </a:extLst>
          </p:cNvPr>
          <p:cNvPicPr>
            <a:picLocks noChangeAspect="1"/>
          </p:cNvPicPr>
          <p:nvPr/>
        </p:nvPicPr>
        <p:blipFill>
          <a:blip r:embed="rId3"/>
          <a:stretch>
            <a:fillRect/>
          </a:stretch>
        </p:blipFill>
        <p:spPr>
          <a:xfrm>
            <a:off x="403995" y="1977302"/>
            <a:ext cx="8592082" cy="2811791"/>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２－８．一括委託契約の検収確認（</a:t>
            </a:r>
            <a:r>
              <a:rPr lang="en-US" altLang="ja-JP" dirty="0"/>
              <a:t>PM</a:t>
            </a:r>
            <a:r>
              <a:rPr lang="ja-JP" altLang="en-US" dirty="0"/>
              <a:t>・</a:t>
            </a:r>
            <a:r>
              <a:rPr lang="en-US" altLang="ja-JP" dirty="0"/>
              <a:t>PL</a:t>
            </a:r>
            <a:r>
              <a:rPr lang="ja-JP" altLang="en-US" dirty="0"/>
              <a:t>・経理の作業）</a:t>
            </a:r>
          </a:p>
        </p:txBody>
      </p:sp>
      <p:sp>
        <p:nvSpPr>
          <p:cNvPr id="6" name="テキスト ボックス 5">
            <a:extLst>
              <a:ext uri="{FF2B5EF4-FFF2-40B4-BE49-F238E27FC236}">
                <a16:creationId xmlns:a16="http://schemas.microsoft.com/office/drawing/2014/main" id="{E48EB155-5B45-4FE3-9906-53B28F2A7330}"/>
              </a:ext>
            </a:extLst>
          </p:cNvPr>
          <p:cNvSpPr txBox="1"/>
          <p:nvPr/>
        </p:nvSpPr>
        <p:spPr>
          <a:xfrm>
            <a:off x="389475" y="1256730"/>
            <a:ext cx="11170567"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当月検収の一括委託契約に対して、検収状況を確認します。</a:t>
            </a:r>
            <a:endParaRPr lang="en-US" altLang="ja-JP" sz="1200" dirty="0">
              <a:latin typeface="+mn-ea"/>
              <a:ea typeface="+mn-ea"/>
            </a:endParaRPr>
          </a:p>
          <a:p>
            <a:r>
              <a:rPr lang="ja-JP" altLang="en-US" sz="1200" dirty="0">
                <a:latin typeface="+mn-ea"/>
                <a:ea typeface="+mn-ea"/>
              </a:rPr>
              <a:t>当月検収の契約に対して検収が可能かどうか、検収金額が合っているかどうかを確認します。</a:t>
            </a:r>
            <a:endParaRPr lang="en-US" altLang="ja-JP" sz="1200" dirty="0">
              <a:latin typeface="+mn-ea"/>
              <a:ea typeface="+mn-ea"/>
            </a:endParaRPr>
          </a:p>
          <a:p>
            <a:r>
              <a:rPr lang="ja-JP" altLang="en-US" sz="1200" dirty="0">
                <a:latin typeface="+mn-ea"/>
                <a:ea typeface="+mn-ea"/>
              </a:rPr>
              <a:t>検収日延長や、金額変更があればその場で対処します。</a:t>
            </a:r>
            <a:endParaRPr lang="en-US" altLang="ja-JP" sz="1200" dirty="0">
              <a:latin typeface="+mn-ea"/>
              <a:ea typeface="+mn-ea"/>
            </a:endParaRPr>
          </a:p>
        </p:txBody>
      </p:sp>
      <p:sp>
        <p:nvSpPr>
          <p:cNvPr id="9" name="正方形/長方形 8">
            <a:extLst>
              <a:ext uri="{FF2B5EF4-FFF2-40B4-BE49-F238E27FC236}">
                <a16:creationId xmlns:a16="http://schemas.microsoft.com/office/drawing/2014/main" id="{BE3E795C-F370-4769-84A7-D1865C9B1304}"/>
              </a:ext>
            </a:extLst>
          </p:cNvPr>
          <p:cNvSpPr/>
          <p:nvPr/>
        </p:nvSpPr>
        <p:spPr>
          <a:xfrm>
            <a:off x="700589" y="4343021"/>
            <a:ext cx="6460496" cy="156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133FC0F5-46E2-42D0-8147-AB7D33F3AF3D}"/>
              </a:ext>
            </a:extLst>
          </p:cNvPr>
          <p:cNvSpPr/>
          <p:nvPr/>
        </p:nvSpPr>
        <p:spPr>
          <a:xfrm>
            <a:off x="2234625" y="5957366"/>
            <a:ext cx="4406205" cy="844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角丸四角形吹き出し 15">
            <a:extLst>
              <a:ext uri="{FF2B5EF4-FFF2-40B4-BE49-F238E27FC236}">
                <a16:creationId xmlns:a16="http://schemas.microsoft.com/office/drawing/2014/main" id="{6FD30484-8F28-4EFD-ABA8-BDA0D973EA48}"/>
              </a:ext>
            </a:extLst>
          </p:cNvPr>
          <p:cNvSpPr/>
          <p:nvPr/>
        </p:nvSpPr>
        <p:spPr>
          <a:xfrm>
            <a:off x="2799727" y="5405803"/>
            <a:ext cx="3276000" cy="347461"/>
          </a:xfrm>
          <a:prstGeom prst="wedgeRoundRectCallout">
            <a:avLst>
              <a:gd name="adj1" fmla="val 19439"/>
              <a:gd name="adj2" fmla="val 86808"/>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検収予定日、契約金額を確認し検収日を登録</a:t>
            </a:r>
          </a:p>
        </p:txBody>
      </p:sp>
      <p:sp>
        <p:nvSpPr>
          <p:cNvPr id="19" name="四角形吹き出し 3">
            <a:extLst>
              <a:ext uri="{FF2B5EF4-FFF2-40B4-BE49-F238E27FC236}">
                <a16:creationId xmlns:a16="http://schemas.microsoft.com/office/drawing/2014/main" id="{0BDB18CF-B559-483B-8E80-8F6B65B52BC4}"/>
              </a:ext>
            </a:extLst>
          </p:cNvPr>
          <p:cNvSpPr/>
          <p:nvPr/>
        </p:nvSpPr>
        <p:spPr>
          <a:xfrm>
            <a:off x="7028481" y="4921169"/>
            <a:ext cx="5007519" cy="1107262"/>
          </a:xfrm>
          <a:prstGeom prst="borderCallout2">
            <a:avLst>
              <a:gd name="adj1" fmla="val 13830"/>
              <a:gd name="adj2" fmla="val -2656"/>
              <a:gd name="adj3" fmla="val 14528"/>
              <a:gd name="adj4" fmla="val -8291"/>
              <a:gd name="adj5" fmla="val 85870"/>
              <a:gd name="adj6" fmla="val -17698"/>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b="1" dirty="0">
                <a:solidFill>
                  <a:srgbClr val="FF0000"/>
                </a:solidFill>
              </a:rPr>
              <a:t>当月を検収予定日としている一括委託契約は、</a:t>
            </a:r>
            <a:endParaRPr lang="en-US" altLang="ja-JP" sz="1200" b="1" dirty="0">
              <a:solidFill>
                <a:srgbClr val="FF0000"/>
              </a:solidFill>
            </a:endParaRPr>
          </a:p>
          <a:p>
            <a:r>
              <a:rPr lang="ja-JP" altLang="en-US" sz="1200" b="1" dirty="0">
                <a:solidFill>
                  <a:srgbClr val="FF0000"/>
                </a:solidFill>
              </a:rPr>
              <a:t>本締め処理を行うと、契約金額で計上が確定します。</a:t>
            </a:r>
            <a:endParaRPr lang="en-US" altLang="ja-JP" sz="1200" b="1" dirty="0">
              <a:solidFill>
                <a:srgbClr val="FF0000"/>
              </a:solidFill>
            </a:endParaRPr>
          </a:p>
          <a:p>
            <a:r>
              <a:rPr lang="ja-JP" altLang="en-US" sz="1200" b="1" dirty="0">
                <a:solidFill>
                  <a:srgbClr val="FF0000"/>
                </a:solidFill>
              </a:rPr>
              <a:t>計上が確定すると取り消すことや金額の変更が出来なくなりますので、</a:t>
            </a:r>
            <a:endParaRPr lang="en-US" altLang="ja-JP" sz="1200" b="1" dirty="0">
              <a:solidFill>
                <a:srgbClr val="FF0000"/>
              </a:solidFill>
            </a:endParaRPr>
          </a:p>
          <a:p>
            <a:r>
              <a:rPr lang="ja-JP" altLang="en-US" sz="1200" b="1" dirty="0">
                <a:solidFill>
                  <a:srgbClr val="FF0000"/>
                </a:solidFill>
              </a:rPr>
              <a:t>本締め前に必ず確認する必要があります</a:t>
            </a:r>
            <a:r>
              <a:rPr lang="ja-JP" altLang="en-US" sz="1200" dirty="0">
                <a:solidFill>
                  <a:schemeClr val="tx1"/>
                </a:solidFill>
              </a:rPr>
              <a:t>。</a:t>
            </a:r>
            <a:endParaRPr lang="en-US" altLang="ja-JP" sz="1200" dirty="0">
              <a:solidFill>
                <a:schemeClr val="tx1"/>
              </a:solidFill>
            </a:endParaRPr>
          </a:p>
        </p:txBody>
      </p:sp>
      <p:sp>
        <p:nvSpPr>
          <p:cNvPr id="23" name="角丸四角形吹き出し 15">
            <a:extLst>
              <a:ext uri="{FF2B5EF4-FFF2-40B4-BE49-F238E27FC236}">
                <a16:creationId xmlns:a16="http://schemas.microsoft.com/office/drawing/2014/main" id="{B57254AC-DA42-4C7F-BF97-0F167D79A45D}"/>
              </a:ext>
            </a:extLst>
          </p:cNvPr>
          <p:cNvSpPr/>
          <p:nvPr/>
        </p:nvSpPr>
        <p:spPr>
          <a:xfrm>
            <a:off x="4190145" y="3216640"/>
            <a:ext cx="1577793" cy="347461"/>
          </a:xfrm>
          <a:prstGeom prst="wedgeRoundRectCallout">
            <a:avLst>
              <a:gd name="adj1" fmla="val 30750"/>
              <a:gd name="adj2" fmla="val 82846"/>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検収予定日で検索</a:t>
            </a:r>
          </a:p>
        </p:txBody>
      </p:sp>
    </p:spTree>
    <p:extLst>
      <p:ext uri="{BB962C8B-B14F-4D97-AF65-F5344CB8AC3E}">
        <p14:creationId xmlns:p14="http://schemas.microsoft.com/office/powerpoint/2010/main" val="173255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コンピューターのスクリーンショット&#10;&#10;AI 生成コンテンツは誤りを含む可能性があります。">
            <a:extLst>
              <a:ext uri="{FF2B5EF4-FFF2-40B4-BE49-F238E27FC236}">
                <a16:creationId xmlns:a16="http://schemas.microsoft.com/office/drawing/2014/main" id="{062C1C6C-3C88-DA40-ECBF-CC29EF95CA55}"/>
              </a:ext>
            </a:extLst>
          </p:cNvPr>
          <p:cNvPicPr>
            <a:picLocks noChangeAspect="1"/>
          </p:cNvPicPr>
          <p:nvPr/>
        </p:nvPicPr>
        <p:blipFill>
          <a:blip r:embed="rId2"/>
          <a:stretch>
            <a:fillRect/>
          </a:stretch>
        </p:blipFill>
        <p:spPr>
          <a:xfrm>
            <a:off x="406910" y="2499979"/>
            <a:ext cx="8226462" cy="2362054"/>
          </a:xfrm>
          <a:prstGeom prst="rect">
            <a:avLst/>
          </a:prstGeom>
          <a:ln>
            <a:solidFill>
              <a:schemeClr val="bg1">
                <a:lumMod val="50000"/>
              </a:schemeClr>
            </a:solidFill>
          </a:ln>
        </p:spPr>
      </p:pic>
      <p:pic>
        <p:nvPicPr>
          <p:cNvPr id="25" name="図 2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61EE60E1-BE6E-FA52-2560-95324C87DA6C}"/>
              </a:ext>
            </a:extLst>
          </p:cNvPr>
          <p:cNvPicPr>
            <a:picLocks noChangeAspect="1"/>
          </p:cNvPicPr>
          <p:nvPr/>
        </p:nvPicPr>
        <p:blipFill>
          <a:blip r:embed="rId3"/>
          <a:stretch>
            <a:fillRect/>
          </a:stretch>
        </p:blipFill>
        <p:spPr>
          <a:xfrm>
            <a:off x="406910" y="4962089"/>
            <a:ext cx="8542831" cy="1629764"/>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２－９．工数委託契約の委託費計上確認：個別計上</a:t>
            </a:r>
            <a:endParaRPr lang="en-US" altLang="ja-JP" dirty="0"/>
          </a:p>
          <a:p>
            <a:pPr marL="0" indent="0">
              <a:buNone/>
            </a:pPr>
            <a:r>
              <a:rPr lang="en-US" altLang="ja-JP" dirty="0"/>
              <a:t>PM</a:t>
            </a:r>
            <a:r>
              <a:rPr lang="ja-JP" altLang="en-US" dirty="0"/>
              <a:t>・</a:t>
            </a:r>
            <a:r>
              <a:rPr lang="en-US" altLang="ja-JP" dirty="0"/>
              <a:t>PL</a:t>
            </a:r>
            <a:r>
              <a:rPr lang="ja-JP" altLang="en-US" dirty="0"/>
              <a:t>・経理の作業</a:t>
            </a:r>
          </a:p>
          <a:p>
            <a:pPr marL="0" indent="0">
              <a:buNone/>
            </a:pPr>
            <a:endParaRPr kumimoji="1" lang="ja-JP" altLang="en-US" dirty="0"/>
          </a:p>
        </p:txBody>
      </p:sp>
      <p:sp>
        <p:nvSpPr>
          <p:cNvPr id="6" name="テキスト ボックス 5">
            <a:extLst>
              <a:ext uri="{FF2B5EF4-FFF2-40B4-BE49-F238E27FC236}">
                <a16:creationId xmlns:a16="http://schemas.microsoft.com/office/drawing/2014/main" id="{584DEA12-A47A-4A30-96A2-94C7496AB8AB}"/>
              </a:ext>
            </a:extLst>
          </p:cNvPr>
          <p:cNvSpPr txBox="1"/>
          <p:nvPr/>
        </p:nvSpPr>
        <p:spPr>
          <a:xfrm>
            <a:off x="409793" y="1579108"/>
            <a:ext cx="10842369" cy="830997"/>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当月の工数委託者・派遣契約者の委託費計上を行います。</a:t>
            </a:r>
            <a:endParaRPr lang="en-US" altLang="ja-JP" sz="1200" dirty="0">
              <a:latin typeface="+mn-ea"/>
              <a:ea typeface="+mn-ea"/>
            </a:endParaRPr>
          </a:p>
          <a:p>
            <a:r>
              <a:rPr lang="ja-JP" altLang="en-US" sz="1200" dirty="0">
                <a:latin typeface="+mn-ea"/>
                <a:ea typeface="+mn-ea"/>
              </a:rPr>
              <a:t>工数委託者・派遣契約者は、工数入力の実績工数と、委託契約の条件から自動的に金額を算出しています。</a:t>
            </a:r>
            <a:endParaRPr lang="en-US" altLang="ja-JP" sz="1200" dirty="0">
              <a:latin typeface="+mn-ea"/>
              <a:ea typeface="+mn-ea"/>
            </a:endParaRPr>
          </a:p>
          <a:p>
            <a:r>
              <a:rPr lang="ja-JP" altLang="en-US" sz="1200" dirty="0">
                <a:latin typeface="+mn-ea"/>
                <a:ea typeface="+mn-ea"/>
              </a:rPr>
              <a:t>委託先からの請求金額を確認しながら、別途精算等の過不足がある場合にはその他金額で調整し、確定します。</a:t>
            </a:r>
            <a:endParaRPr lang="en-US" altLang="ja-JP" sz="1200" dirty="0">
              <a:latin typeface="+mn-ea"/>
              <a:ea typeface="+mn-ea"/>
            </a:endParaRPr>
          </a:p>
          <a:p>
            <a:r>
              <a:rPr lang="ja-JP" altLang="en-US" sz="1200" dirty="0">
                <a:solidFill>
                  <a:srgbClr val="FF0000"/>
                </a:solidFill>
                <a:latin typeface="+mn-ea"/>
                <a:ea typeface="+mn-ea"/>
              </a:rPr>
              <a:t>工数委託者・派遣契約者は、委託費計上を行わないと</a:t>
            </a:r>
            <a:r>
              <a:rPr lang="en-US" altLang="ja-JP" sz="1200" dirty="0">
                <a:solidFill>
                  <a:srgbClr val="FF0000"/>
                </a:solidFill>
                <a:latin typeface="+mn-ea"/>
                <a:ea typeface="+mn-ea"/>
              </a:rPr>
              <a:t>OBPM</a:t>
            </a:r>
            <a:r>
              <a:rPr lang="ja-JP" altLang="en-US" sz="1200" dirty="0">
                <a:solidFill>
                  <a:srgbClr val="FF0000"/>
                </a:solidFill>
                <a:latin typeface="+mn-ea"/>
                <a:ea typeface="+mn-ea"/>
              </a:rPr>
              <a:t>上の委託費原価として計上されませんので、必ず実施します。</a:t>
            </a:r>
            <a:endParaRPr lang="en-US" altLang="ja-JP" sz="1200" dirty="0">
              <a:solidFill>
                <a:srgbClr val="FF0000"/>
              </a:solidFill>
              <a:latin typeface="+mn-ea"/>
              <a:ea typeface="+mn-ea"/>
            </a:endParaRPr>
          </a:p>
        </p:txBody>
      </p:sp>
      <p:sp>
        <p:nvSpPr>
          <p:cNvPr id="10" name="正方形/長方形 9">
            <a:extLst>
              <a:ext uri="{FF2B5EF4-FFF2-40B4-BE49-F238E27FC236}">
                <a16:creationId xmlns:a16="http://schemas.microsoft.com/office/drawing/2014/main" id="{7A249142-E531-4EC1-8A61-1595372D4F14}"/>
              </a:ext>
            </a:extLst>
          </p:cNvPr>
          <p:cNvSpPr/>
          <p:nvPr/>
        </p:nvSpPr>
        <p:spPr>
          <a:xfrm>
            <a:off x="2144873" y="4214494"/>
            <a:ext cx="1684177" cy="6475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A29680D4-0AA6-47B3-9960-DD3D85BEC3FE}"/>
              </a:ext>
            </a:extLst>
          </p:cNvPr>
          <p:cNvSpPr/>
          <p:nvPr/>
        </p:nvSpPr>
        <p:spPr>
          <a:xfrm>
            <a:off x="8392867" y="5395817"/>
            <a:ext cx="481009" cy="201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9F426A2F-F1EF-416C-BF1E-04569978915E}"/>
              </a:ext>
            </a:extLst>
          </p:cNvPr>
          <p:cNvSpPr/>
          <p:nvPr/>
        </p:nvSpPr>
        <p:spPr>
          <a:xfrm>
            <a:off x="790655" y="6348902"/>
            <a:ext cx="792000" cy="1339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下矢印 14">
            <a:extLst>
              <a:ext uri="{FF2B5EF4-FFF2-40B4-BE49-F238E27FC236}">
                <a16:creationId xmlns:a16="http://schemas.microsoft.com/office/drawing/2014/main" id="{B6D1478F-DF71-4645-B266-AEF272A12F18}"/>
              </a:ext>
            </a:extLst>
          </p:cNvPr>
          <p:cNvSpPr/>
          <p:nvPr/>
        </p:nvSpPr>
        <p:spPr>
          <a:xfrm>
            <a:off x="2345807" y="4870322"/>
            <a:ext cx="360040" cy="36453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7" name="角丸四角形吹き出し 15">
            <a:extLst>
              <a:ext uri="{FF2B5EF4-FFF2-40B4-BE49-F238E27FC236}">
                <a16:creationId xmlns:a16="http://schemas.microsoft.com/office/drawing/2014/main" id="{930496D9-DD32-4E96-B03C-EFF57E046EC2}"/>
              </a:ext>
            </a:extLst>
          </p:cNvPr>
          <p:cNvSpPr/>
          <p:nvPr/>
        </p:nvSpPr>
        <p:spPr>
          <a:xfrm>
            <a:off x="8859167" y="4670493"/>
            <a:ext cx="1512168" cy="612682"/>
          </a:xfrm>
          <a:prstGeom prst="wedgeRoundRectCallout">
            <a:avLst>
              <a:gd name="adj1" fmla="val -59070"/>
              <a:gd name="adj2" fmla="val 55221"/>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当月委託費計上は新規で作成する</a:t>
            </a:r>
          </a:p>
        </p:txBody>
      </p:sp>
      <p:sp>
        <p:nvSpPr>
          <p:cNvPr id="18" name="角丸四角形吹き出し 15">
            <a:extLst>
              <a:ext uri="{FF2B5EF4-FFF2-40B4-BE49-F238E27FC236}">
                <a16:creationId xmlns:a16="http://schemas.microsoft.com/office/drawing/2014/main" id="{C991AFEF-BC79-41FB-9C14-AB0FCF7D1574}"/>
              </a:ext>
            </a:extLst>
          </p:cNvPr>
          <p:cNvSpPr/>
          <p:nvPr/>
        </p:nvSpPr>
        <p:spPr>
          <a:xfrm>
            <a:off x="9759497" y="5366348"/>
            <a:ext cx="2135498" cy="533368"/>
          </a:xfrm>
          <a:prstGeom prst="wedgeRoundRectCallout">
            <a:avLst>
              <a:gd name="adj1" fmla="val -59070"/>
              <a:gd name="adj2" fmla="val 55221"/>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交通費などの精算は</a:t>
            </a:r>
            <a:endParaRPr lang="en-US" altLang="ja-JP" sz="1200" dirty="0">
              <a:solidFill>
                <a:schemeClr val="tx1"/>
              </a:solidFill>
            </a:endParaRPr>
          </a:p>
          <a:p>
            <a:pPr algn="ctr"/>
            <a:r>
              <a:rPr lang="ja-JP" altLang="en-US" sz="1200" dirty="0">
                <a:solidFill>
                  <a:schemeClr val="tx1"/>
                </a:solidFill>
              </a:rPr>
              <a:t>その他金額で調整する</a:t>
            </a:r>
          </a:p>
        </p:txBody>
      </p:sp>
      <p:pic>
        <p:nvPicPr>
          <p:cNvPr id="27" name="図 26">
            <a:extLst>
              <a:ext uri="{FF2B5EF4-FFF2-40B4-BE49-F238E27FC236}">
                <a16:creationId xmlns:a16="http://schemas.microsoft.com/office/drawing/2014/main" id="{2B28C821-194C-048C-A266-95F19263CD22}"/>
              </a:ext>
            </a:extLst>
          </p:cNvPr>
          <p:cNvPicPr>
            <a:picLocks noChangeAspect="1"/>
          </p:cNvPicPr>
          <p:nvPr/>
        </p:nvPicPr>
        <p:blipFill>
          <a:blip r:embed="rId4"/>
          <a:stretch>
            <a:fillRect/>
          </a:stretch>
        </p:blipFill>
        <p:spPr>
          <a:xfrm>
            <a:off x="5162984" y="5969732"/>
            <a:ext cx="6625562" cy="647791"/>
          </a:xfrm>
          <a:prstGeom prst="rect">
            <a:avLst/>
          </a:prstGeom>
          <a:ln>
            <a:solidFill>
              <a:schemeClr val="bg1">
                <a:lumMod val="50000"/>
              </a:schemeClr>
            </a:solidFill>
          </a:ln>
        </p:spPr>
      </p:pic>
    </p:spTree>
    <p:extLst>
      <p:ext uri="{BB962C8B-B14F-4D97-AF65-F5344CB8AC3E}">
        <p14:creationId xmlns:p14="http://schemas.microsoft.com/office/powerpoint/2010/main" val="28482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グラフィカル ユーザー インターフェイス, テーブル&#10;&#10;AI 生成コンテンツは誤りを含む可能性があります。">
            <a:extLst>
              <a:ext uri="{FF2B5EF4-FFF2-40B4-BE49-F238E27FC236}">
                <a16:creationId xmlns:a16="http://schemas.microsoft.com/office/drawing/2014/main" id="{AF743972-F3F8-119E-05A1-2DA710BCBFC0}"/>
              </a:ext>
            </a:extLst>
          </p:cNvPr>
          <p:cNvPicPr>
            <a:picLocks noChangeAspect="1"/>
          </p:cNvPicPr>
          <p:nvPr/>
        </p:nvPicPr>
        <p:blipFill>
          <a:blip r:embed="rId2"/>
          <a:stretch>
            <a:fillRect/>
          </a:stretch>
        </p:blipFill>
        <p:spPr>
          <a:xfrm>
            <a:off x="467551" y="2385769"/>
            <a:ext cx="8587605" cy="4293803"/>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２－９．工数委託契約の委託費計上確認（一括計上）</a:t>
            </a:r>
          </a:p>
          <a:p>
            <a:pPr marL="0" indent="0">
              <a:buNone/>
            </a:pPr>
            <a:r>
              <a:rPr lang="en-US" altLang="ja-JP" dirty="0"/>
              <a:t>PM</a:t>
            </a:r>
            <a:r>
              <a:rPr lang="ja-JP" altLang="ja-JP" dirty="0"/>
              <a:t>・</a:t>
            </a:r>
            <a:r>
              <a:rPr lang="en-US" altLang="ja-JP" dirty="0"/>
              <a:t>PL</a:t>
            </a:r>
            <a:r>
              <a:rPr lang="ja-JP" altLang="ja-JP" dirty="0"/>
              <a:t>・経理の作業</a:t>
            </a:r>
          </a:p>
        </p:txBody>
      </p:sp>
      <p:sp>
        <p:nvSpPr>
          <p:cNvPr id="6" name="テキスト ボックス 5">
            <a:extLst>
              <a:ext uri="{FF2B5EF4-FFF2-40B4-BE49-F238E27FC236}">
                <a16:creationId xmlns:a16="http://schemas.microsoft.com/office/drawing/2014/main" id="{6E7B6F98-D644-4922-A30E-F5831AA5B727}"/>
              </a:ext>
            </a:extLst>
          </p:cNvPr>
          <p:cNvSpPr txBox="1"/>
          <p:nvPr/>
        </p:nvSpPr>
        <p:spPr>
          <a:xfrm>
            <a:off x="467544" y="1578929"/>
            <a:ext cx="11035315"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通常は工数委託、派遣のそれぞれで個別に委託費を計上して委託先からの請求金額とのつきあわせを行いますが、交通費などの別途精算がなく、かつ委託先ごとの計上金額のサマリが確認できれば十分というような場合、委託費を一括で計上することができます。</a:t>
            </a:r>
            <a:endParaRPr lang="en-US" altLang="ja-JP" sz="1200" dirty="0">
              <a:latin typeface="+mn-ea"/>
              <a:ea typeface="+mn-ea"/>
            </a:endParaRPr>
          </a:p>
          <a:p>
            <a:r>
              <a:rPr lang="en-US" altLang="ja-JP" sz="1200" dirty="0">
                <a:latin typeface="+mn-ea"/>
                <a:ea typeface="+mn-ea"/>
              </a:rPr>
              <a:t>※</a:t>
            </a:r>
            <a:r>
              <a:rPr lang="ja-JP" altLang="en-US" sz="1200" dirty="0">
                <a:latin typeface="+mn-ea"/>
                <a:ea typeface="+mn-ea"/>
              </a:rPr>
              <a:t>一括委託の伝票起票は仮締め処理で行いますので、この時点では計上金額に含まれません。</a:t>
            </a:r>
            <a:endParaRPr lang="en-US" altLang="ja-JP" sz="1200" dirty="0">
              <a:latin typeface="+mn-ea"/>
              <a:ea typeface="+mn-ea"/>
            </a:endParaRPr>
          </a:p>
        </p:txBody>
      </p:sp>
      <p:sp>
        <p:nvSpPr>
          <p:cNvPr id="9" name="正方形/長方形 8">
            <a:extLst>
              <a:ext uri="{FF2B5EF4-FFF2-40B4-BE49-F238E27FC236}">
                <a16:creationId xmlns:a16="http://schemas.microsoft.com/office/drawing/2014/main" id="{B71CF96A-DCBA-4520-8F8F-551BE9A43570}"/>
              </a:ext>
            </a:extLst>
          </p:cNvPr>
          <p:cNvSpPr/>
          <p:nvPr/>
        </p:nvSpPr>
        <p:spPr>
          <a:xfrm>
            <a:off x="738843" y="3727346"/>
            <a:ext cx="213112" cy="118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E7E0456A-9FC4-4711-880B-73543562EB78}"/>
              </a:ext>
            </a:extLst>
          </p:cNvPr>
          <p:cNvSpPr/>
          <p:nvPr/>
        </p:nvSpPr>
        <p:spPr>
          <a:xfrm>
            <a:off x="8380906" y="6348369"/>
            <a:ext cx="504685" cy="2062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53A64A08-7C43-4E51-AB4B-75C51F9CC637}"/>
              </a:ext>
            </a:extLst>
          </p:cNvPr>
          <p:cNvSpPr/>
          <p:nvPr/>
        </p:nvSpPr>
        <p:spPr>
          <a:xfrm>
            <a:off x="5161565" y="3727346"/>
            <a:ext cx="724885" cy="118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角丸四角形吹き出し 15">
            <a:extLst>
              <a:ext uri="{FF2B5EF4-FFF2-40B4-BE49-F238E27FC236}">
                <a16:creationId xmlns:a16="http://schemas.microsoft.com/office/drawing/2014/main" id="{262D367D-54F2-4D01-81B0-B1CC916B6D1D}"/>
              </a:ext>
            </a:extLst>
          </p:cNvPr>
          <p:cNvSpPr/>
          <p:nvPr/>
        </p:nvSpPr>
        <p:spPr>
          <a:xfrm>
            <a:off x="6639724" y="3184242"/>
            <a:ext cx="2778455" cy="598039"/>
          </a:xfrm>
          <a:prstGeom prst="wedgeRoundRectCallout">
            <a:avLst>
              <a:gd name="adj1" fmla="val -72541"/>
              <a:gd name="adj2" fmla="val 43668"/>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工数精算による調整を行った状態で</a:t>
            </a:r>
            <a:endParaRPr lang="en-US" altLang="ja-JP" sz="1200" dirty="0">
              <a:solidFill>
                <a:schemeClr val="tx1"/>
              </a:solidFill>
            </a:endParaRPr>
          </a:p>
          <a:p>
            <a:pPr algn="ctr"/>
            <a:r>
              <a:rPr lang="ja-JP" altLang="en-US" sz="1200" dirty="0">
                <a:solidFill>
                  <a:schemeClr val="tx1"/>
                </a:solidFill>
              </a:rPr>
              <a:t>委託費が計上される</a:t>
            </a:r>
          </a:p>
        </p:txBody>
      </p:sp>
      <p:sp>
        <p:nvSpPr>
          <p:cNvPr id="14" name="角丸四角形吹き出し 15">
            <a:extLst>
              <a:ext uri="{FF2B5EF4-FFF2-40B4-BE49-F238E27FC236}">
                <a16:creationId xmlns:a16="http://schemas.microsoft.com/office/drawing/2014/main" id="{DA28616E-5509-4AAF-973D-B92719662C7C}"/>
              </a:ext>
            </a:extLst>
          </p:cNvPr>
          <p:cNvSpPr/>
          <p:nvPr/>
        </p:nvSpPr>
        <p:spPr>
          <a:xfrm>
            <a:off x="6639724" y="5721417"/>
            <a:ext cx="1993524" cy="502031"/>
          </a:xfrm>
          <a:prstGeom prst="wedgeRoundRectCallout">
            <a:avLst>
              <a:gd name="adj1" fmla="val 46763"/>
              <a:gd name="adj2" fmla="val 62029"/>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計上対象にチェックを</a:t>
            </a:r>
            <a:endParaRPr lang="en-US" altLang="ja-JP" sz="1200" dirty="0">
              <a:solidFill>
                <a:schemeClr val="tx1"/>
              </a:solidFill>
            </a:endParaRPr>
          </a:p>
          <a:p>
            <a:pPr algn="ctr"/>
            <a:r>
              <a:rPr lang="ja-JP" altLang="en-US" sz="1200" dirty="0">
                <a:solidFill>
                  <a:schemeClr val="tx1"/>
                </a:solidFill>
              </a:rPr>
              <a:t>入れてクリックする</a:t>
            </a:r>
          </a:p>
        </p:txBody>
      </p:sp>
    </p:spTree>
    <p:extLst>
      <p:ext uri="{BB962C8B-B14F-4D97-AF65-F5344CB8AC3E}">
        <p14:creationId xmlns:p14="http://schemas.microsoft.com/office/powerpoint/2010/main" val="234493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曲折矢印 20">
            <a:extLst>
              <a:ext uri="{FF2B5EF4-FFF2-40B4-BE49-F238E27FC236}">
                <a16:creationId xmlns:a16="http://schemas.microsoft.com/office/drawing/2014/main" id="{6EF5B11C-1EF4-4093-BFDE-D2B88950DAFD}"/>
              </a:ext>
            </a:extLst>
          </p:cNvPr>
          <p:cNvSpPr/>
          <p:nvPr/>
        </p:nvSpPr>
        <p:spPr>
          <a:xfrm>
            <a:off x="3053503" y="2304367"/>
            <a:ext cx="1080120" cy="792088"/>
          </a:xfrm>
          <a:prstGeom prst="bentArrow">
            <a:avLst>
              <a:gd name="adj1" fmla="val 20190"/>
              <a:gd name="adj2" fmla="val 18747"/>
              <a:gd name="adj3" fmla="val 19228"/>
              <a:gd name="adj4" fmla="val 53370"/>
            </a:avLst>
          </a:prstGeom>
          <a:solidFill>
            <a:srgbClr val="99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bg2">
                  <a:lumMod val="10000"/>
                </a:schemeClr>
              </a:solidFill>
            </a:endParaRPr>
          </a:p>
        </p:txBody>
      </p:sp>
      <p:pic>
        <p:nvPicPr>
          <p:cNvPr id="2" name="図 1">
            <a:extLst>
              <a:ext uri="{FF2B5EF4-FFF2-40B4-BE49-F238E27FC236}">
                <a16:creationId xmlns:a16="http://schemas.microsoft.com/office/drawing/2014/main" id="{A88FA6E0-A0C4-4A29-B840-EBE6936C6383}"/>
              </a:ext>
            </a:extLst>
          </p:cNvPr>
          <p:cNvPicPr>
            <a:picLocks noChangeAspect="1"/>
          </p:cNvPicPr>
          <p:nvPr/>
        </p:nvPicPr>
        <p:blipFill>
          <a:blip r:embed="rId2"/>
          <a:stretch>
            <a:fillRect/>
          </a:stretch>
        </p:blipFill>
        <p:spPr>
          <a:xfrm>
            <a:off x="2007863" y="4196419"/>
            <a:ext cx="2161256" cy="992827"/>
          </a:xfrm>
          <a:prstGeom prst="rect">
            <a:avLst/>
          </a:prstGeom>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２－１０．委託計上の考え方（</a:t>
            </a:r>
            <a:r>
              <a:rPr lang="en-US" altLang="ja-JP" dirty="0"/>
              <a:t>PM</a:t>
            </a:r>
            <a:r>
              <a:rPr lang="ja-JP" altLang="ja-JP" dirty="0"/>
              <a:t>・</a:t>
            </a:r>
            <a:r>
              <a:rPr lang="en-US" altLang="ja-JP" dirty="0"/>
              <a:t>PL</a:t>
            </a:r>
            <a:r>
              <a:rPr lang="ja-JP" altLang="ja-JP" dirty="0"/>
              <a:t>・経理の作業</a:t>
            </a:r>
            <a:r>
              <a:rPr lang="ja-JP" altLang="en-US" dirty="0"/>
              <a:t>）</a:t>
            </a:r>
          </a:p>
        </p:txBody>
      </p:sp>
      <p:sp>
        <p:nvSpPr>
          <p:cNvPr id="5" name="テキスト ボックス 4">
            <a:extLst>
              <a:ext uri="{FF2B5EF4-FFF2-40B4-BE49-F238E27FC236}">
                <a16:creationId xmlns:a16="http://schemas.microsoft.com/office/drawing/2014/main" id="{57138733-2D3A-485B-B6B2-90C1CA6ADA90}"/>
              </a:ext>
            </a:extLst>
          </p:cNvPr>
          <p:cNvSpPr txBox="1"/>
          <p:nvPr/>
        </p:nvSpPr>
        <p:spPr>
          <a:xfrm>
            <a:off x="497219" y="1329681"/>
            <a:ext cx="8568952" cy="276999"/>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当月分の委託計上は当月中に実施します。本締め処理後は計上できません。</a:t>
            </a:r>
            <a:endParaRPr lang="en-US" altLang="ja-JP" sz="1200" dirty="0">
              <a:latin typeface="+mn-ea"/>
              <a:ea typeface="+mn-ea"/>
            </a:endParaRPr>
          </a:p>
        </p:txBody>
      </p:sp>
      <p:sp>
        <p:nvSpPr>
          <p:cNvPr id="6" name="正方形/長方形 5">
            <a:extLst>
              <a:ext uri="{FF2B5EF4-FFF2-40B4-BE49-F238E27FC236}">
                <a16:creationId xmlns:a16="http://schemas.microsoft.com/office/drawing/2014/main" id="{C66F6789-7E8C-4750-AD06-0F7B35D8A8C1}"/>
              </a:ext>
            </a:extLst>
          </p:cNvPr>
          <p:cNvSpPr/>
          <p:nvPr/>
        </p:nvSpPr>
        <p:spPr>
          <a:xfrm>
            <a:off x="1685351" y="5544727"/>
            <a:ext cx="2664296" cy="288032"/>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2026</a:t>
            </a:r>
            <a:r>
              <a:rPr kumimoji="1" lang="ja-JP" altLang="en-US" dirty="0"/>
              <a:t>年</a:t>
            </a:r>
            <a:r>
              <a:rPr kumimoji="1" lang="en-US" altLang="ja-JP" dirty="0"/>
              <a:t>7</a:t>
            </a:r>
            <a:r>
              <a:rPr kumimoji="1" lang="ja-JP" altLang="en-US" dirty="0"/>
              <a:t>月</a:t>
            </a:r>
          </a:p>
        </p:txBody>
      </p:sp>
      <p:sp>
        <p:nvSpPr>
          <p:cNvPr id="7" name="正方形/長方形 6">
            <a:extLst>
              <a:ext uri="{FF2B5EF4-FFF2-40B4-BE49-F238E27FC236}">
                <a16:creationId xmlns:a16="http://schemas.microsoft.com/office/drawing/2014/main" id="{8B039440-D6EE-4C81-AF94-BDF8135DB67D}"/>
              </a:ext>
            </a:extLst>
          </p:cNvPr>
          <p:cNvSpPr/>
          <p:nvPr/>
        </p:nvSpPr>
        <p:spPr>
          <a:xfrm>
            <a:off x="4349647" y="5544727"/>
            <a:ext cx="3672408"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2026</a:t>
            </a:r>
            <a:r>
              <a:rPr kumimoji="1" lang="ja-JP" altLang="en-US" dirty="0"/>
              <a:t>年</a:t>
            </a:r>
            <a:r>
              <a:rPr kumimoji="1" lang="en-US" altLang="ja-JP" dirty="0"/>
              <a:t>8</a:t>
            </a:r>
            <a:r>
              <a:rPr kumimoji="1" lang="ja-JP" altLang="en-US" dirty="0"/>
              <a:t>月</a:t>
            </a:r>
          </a:p>
        </p:txBody>
      </p:sp>
      <p:sp>
        <p:nvSpPr>
          <p:cNvPr id="8" name="正方形/長方形 7">
            <a:extLst>
              <a:ext uri="{FF2B5EF4-FFF2-40B4-BE49-F238E27FC236}">
                <a16:creationId xmlns:a16="http://schemas.microsoft.com/office/drawing/2014/main" id="{EF5097F2-72DD-458C-B036-1DBDACA639E7}"/>
              </a:ext>
            </a:extLst>
          </p:cNvPr>
          <p:cNvSpPr/>
          <p:nvPr/>
        </p:nvSpPr>
        <p:spPr>
          <a:xfrm>
            <a:off x="8022055" y="5544727"/>
            <a:ext cx="1656184" cy="288032"/>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2026</a:t>
            </a:r>
            <a:r>
              <a:rPr kumimoji="1" lang="ja-JP" altLang="en-US" dirty="0"/>
              <a:t>年</a:t>
            </a:r>
            <a:r>
              <a:rPr kumimoji="1" lang="en-US" altLang="ja-JP" dirty="0"/>
              <a:t>9</a:t>
            </a:r>
            <a:r>
              <a:rPr kumimoji="1" lang="ja-JP" altLang="en-US" dirty="0"/>
              <a:t>月</a:t>
            </a:r>
          </a:p>
        </p:txBody>
      </p:sp>
      <p:sp>
        <p:nvSpPr>
          <p:cNvPr id="9" name="右中かっこ 8">
            <a:extLst>
              <a:ext uri="{FF2B5EF4-FFF2-40B4-BE49-F238E27FC236}">
                <a16:creationId xmlns:a16="http://schemas.microsoft.com/office/drawing/2014/main" id="{5132D4FE-31B8-47D1-8305-BEAEBE3A316C}"/>
              </a:ext>
            </a:extLst>
          </p:cNvPr>
          <p:cNvSpPr/>
          <p:nvPr/>
        </p:nvSpPr>
        <p:spPr>
          <a:xfrm rot="16200000">
            <a:off x="2909487" y="3960551"/>
            <a:ext cx="216024" cy="266429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00">
              <a:solidFill>
                <a:schemeClr val="bg2">
                  <a:lumMod val="10000"/>
                </a:schemeClr>
              </a:solidFill>
            </a:endParaRPr>
          </a:p>
        </p:txBody>
      </p:sp>
      <p:sp>
        <p:nvSpPr>
          <p:cNvPr id="11" name="角丸四角形 13">
            <a:extLst>
              <a:ext uri="{FF2B5EF4-FFF2-40B4-BE49-F238E27FC236}">
                <a16:creationId xmlns:a16="http://schemas.microsoft.com/office/drawing/2014/main" id="{C36F1B86-46BE-4E95-BB2E-9D217F2177A6}"/>
              </a:ext>
            </a:extLst>
          </p:cNvPr>
          <p:cNvSpPr/>
          <p:nvPr/>
        </p:nvSpPr>
        <p:spPr>
          <a:xfrm>
            <a:off x="2549447" y="4680631"/>
            <a:ext cx="936104" cy="21602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bg2">
                    <a:lumMod val="10000"/>
                  </a:schemeClr>
                </a:solidFill>
              </a:rPr>
              <a:t>工数入力</a:t>
            </a:r>
          </a:p>
        </p:txBody>
      </p:sp>
      <p:pic>
        <p:nvPicPr>
          <p:cNvPr id="12" name="Picture 3">
            <a:extLst>
              <a:ext uri="{FF2B5EF4-FFF2-40B4-BE49-F238E27FC236}">
                <a16:creationId xmlns:a16="http://schemas.microsoft.com/office/drawing/2014/main" id="{3494E584-A637-4160-842A-DE7E9D816A73}"/>
              </a:ext>
            </a:extLst>
          </p:cNvPr>
          <p:cNvPicPr>
            <a:picLocks noChangeAspect="1" noChangeArrowheads="1"/>
          </p:cNvPicPr>
          <p:nvPr/>
        </p:nvPicPr>
        <p:blipFill>
          <a:blip r:embed="rId3" cstate="print"/>
          <a:srcRect/>
          <a:stretch>
            <a:fillRect/>
          </a:stretch>
        </p:blipFill>
        <p:spPr bwMode="auto">
          <a:xfrm>
            <a:off x="2045391" y="3312479"/>
            <a:ext cx="2211339" cy="636662"/>
          </a:xfrm>
          <a:prstGeom prst="rect">
            <a:avLst/>
          </a:prstGeom>
          <a:noFill/>
          <a:ln w="25400">
            <a:solidFill>
              <a:schemeClr val="bg1">
                <a:lumMod val="65000"/>
              </a:schemeClr>
            </a:solidFill>
            <a:miter lim="800000"/>
            <a:headEnd/>
            <a:tailEnd/>
          </a:ln>
        </p:spPr>
      </p:pic>
      <p:sp>
        <p:nvSpPr>
          <p:cNvPr id="13" name="角丸四角形 15">
            <a:extLst>
              <a:ext uri="{FF2B5EF4-FFF2-40B4-BE49-F238E27FC236}">
                <a16:creationId xmlns:a16="http://schemas.microsoft.com/office/drawing/2014/main" id="{C316CFB3-6C7B-483B-A8A3-892A48520C1C}"/>
              </a:ext>
            </a:extLst>
          </p:cNvPr>
          <p:cNvSpPr/>
          <p:nvPr/>
        </p:nvSpPr>
        <p:spPr>
          <a:xfrm>
            <a:off x="2431960" y="3053110"/>
            <a:ext cx="1408169" cy="31928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bg2">
                    <a:lumMod val="10000"/>
                  </a:schemeClr>
                </a:solidFill>
              </a:rPr>
              <a:t>月次業務報告書</a:t>
            </a:r>
          </a:p>
        </p:txBody>
      </p:sp>
      <p:pic>
        <p:nvPicPr>
          <p:cNvPr id="14" name="Picture 4" descr="C:\Program Files\Microsoft Office\MEDIA\CAGCAT10\j0205462.wmf">
            <a:extLst>
              <a:ext uri="{FF2B5EF4-FFF2-40B4-BE49-F238E27FC236}">
                <a16:creationId xmlns:a16="http://schemas.microsoft.com/office/drawing/2014/main" id="{91B0291A-8FF8-4885-9DEF-7886C408737F}"/>
              </a:ext>
            </a:extLst>
          </p:cNvPr>
          <p:cNvPicPr>
            <a:picLocks noChangeAspect="1" noChangeArrowheads="1"/>
          </p:cNvPicPr>
          <p:nvPr/>
        </p:nvPicPr>
        <p:blipFill>
          <a:blip r:embed="rId4" cstate="print"/>
          <a:srcRect/>
          <a:stretch>
            <a:fillRect/>
          </a:stretch>
        </p:blipFill>
        <p:spPr bwMode="auto">
          <a:xfrm>
            <a:off x="4493663" y="1800311"/>
            <a:ext cx="693347" cy="689861"/>
          </a:xfrm>
          <a:prstGeom prst="rect">
            <a:avLst/>
          </a:prstGeom>
          <a:noFill/>
        </p:spPr>
      </p:pic>
      <p:sp>
        <p:nvSpPr>
          <p:cNvPr id="15" name="角丸四角形 17">
            <a:extLst>
              <a:ext uri="{FF2B5EF4-FFF2-40B4-BE49-F238E27FC236}">
                <a16:creationId xmlns:a16="http://schemas.microsoft.com/office/drawing/2014/main" id="{F02B0E97-7E42-4E76-8F7E-D82394783432}"/>
              </a:ext>
            </a:extLst>
          </p:cNvPr>
          <p:cNvSpPr/>
          <p:nvPr/>
        </p:nvSpPr>
        <p:spPr>
          <a:xfrm>
            <a:off x="4205631" y="2376375"/>
            <a:ext cx="1224136" cy="21602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bg2">
                    <a:lumMod val="10000"/>
                  </a:schemeClr>
                </a:solidFill>
              </a:rPr>
              <a:t>委託会社</a:t>
            </a:r>
          </a:p>
        </p:txBody>
      </p:sp>
      <p:sp>
        <p:nvSpPr>
          <p:cNvPr id="16" name="下矢印 18">
            <a:extLst>
              <a:ext uri="{FF2B5EF4-FFF2-40B4-BE49-F238E27FC236}">
                <a16:creationId xmlns:a16="http://schemas.microsoft.com/office/drawing/2014/main" id="{9F8F2D89-F85A-43B9-8D15-A93EF6F55486}"/>
              </a:ext>
            </a:extLst>
          </p:cNvPr>
          <p:cNvSpPr/>
          <p:nvPr/>
        </p:nvSpPr>
        <p:spPr>
          <a:xfrm rot="10800000">
            <a:off x="2981554" y="3816535"/>
            <a:ext cx="360040" cy="504056"/>
          </a:xfrm>
          <a:prstGeom prst="downArrow">
            <a:avLst/>
          </a:prstGeom>
          <a:solidFill>
            <a:srgbClr val="99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bg2">
                  <a:lumMod val="10000"/>
                </a:schemeClr>
              </a:solidFill>
            </a:endParaRPr>
          </a:p>
        </p:txBody>
      </p:sp>
      <p:pic>
        <p:nvPicPr>
          <p:cNvPr id="18" name="Picture 5" descr="C:\Documents and Settings\r.agemura\Local Settings\Temporary Internet Files\Content.IE5\3KUJU6S9\MC900229825[1].wmf">
            <a:extLst>
              <a:ext uri="{FF2B5EF4-FFF2-40B4-BE49-F238E27FC236}">
                <a16:creationId xmlns:a16="http://schemas.microsoft.com/office/drawing/2014/main" id="{A3EC9F80-290A-484C-BAC0-C3FB5B9DC69D}"/>
              </a:ext>
            </a:extLst>
          </p:cNvPr>
          <p:cNvPicPr>
            <a:picLocks noChangeAspect="1" noChangeArrowheads="1"/>
          </p:cNvPicPr>
          <p:nvPr/>
        </p:nvPicPr>
        <p:blipFill>
          <a:blip r:embed="rId5" cstate="print"/>
          <a:srcRect/>
          <a:stretch>
            <a:fillRect/>
          </a:stretch>
        </p:blipFill>
        <p:spPr bwMode="auto">
          <a:xfrm>
            <a:off x="4565671" y="3312479"/>
            <a:ext cx="720080" cy="661495"/>
          </a:xfrm>
          <a:prstGeom prst="rect">
            <a:avLst/>
          </a:prstGeom>
          <a:noFill/>
        </p:spPr>
      </p:pic>
      <p:sp>
        <p:nvSpPr>
          <p:cNvPr id="19" name="下矢印 22">
            <a:extLst>
              <a:ext uri="{FF2B5EF4-FFF2-40B4-BE49-F238E27FC236}">
                <a16:creationId xmlns:a16="http://schemas.microsoft.com/office/drawing/2014/main" id="{2BEBD4EF-93E1-4C87-924F-7DE504446B79}"/>
              </a:ext>
            </a:extLst>
          </p:cNvPr>
          <p:cNvSpPr/>
          <p:nvPr/>
        </p:nvSpPr>
        <p:spPr>
          <a:xfrm>
            <a:off x="4781695" y="2736415"/>
            <a:ext cx="360040" cy="504056"/>
          </a:xfrm>
          <a:prstGeom prst="downArrow">
            <a:avLst/>
          </a:prstGeom>
          <a:solidFill>
            <a:srgbClr val="99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bg2">
                  <a:lumMod val="10000"/>
                </a:schemeClr>
              </a:solidFill>
            </a:endParaRPr>
          </a:p>
        </p:txBody>
      </p:sp>
      <p:sp>
        <p:nvSpPr>
          <p:cNvPr id="20" name="角丸四角形 23">
            <a:extLst>
              <a:ext uri="{FF2B5EF4-FFF2-40B4-BE49-F238E27FC236}">
                <a16:creationId xmlns:a16="http://schemas.microsoft.com/office/drawing/2014/main" id="{249D2B4A-AB02-44CE-A74A-4FD9683AB314}"/>
              </a:ext>
            </a:extLst>
          </p:cNvPr>
          <p:cNvSpPr/>
          <p:nvPr/>
        </p:nvSpPr>
        <p:spPr>
          <a:xfrm>
            <a:off x="4493663" y="3888543"/>
            <a:ext cx="936104" cy="21602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bg2">
                    <a:lumMod val="10000"/>
                  </a:schemeClr>
                </a:solidFill>
              </a:rPr>
              <a:t>請求書</a:t>
            </a:r>
          </a:p>
        </p:txBody>
      </p:sp>
      <p:pic>
        <p:nvPicPr>
          <p:cNvPr id="21" name="Picture 4">
            <a:extLst>
              <a:ext uri="{FF2B5EF4-FFF2-40B4-BE49-F238E27FC236}">
                <a16:creationId xmlns:a16="http://schemas.microsoft.com/office/drawing/2014/main" id="{5B140259-2DC8-4C24-9EF4-6C389F83EFE5}"/>
              </a:ext>
            </a:extLst>
          </p:cNvPr>
          <p:cNvPicPr>
            <a:picLocks noChangeAspect="1" noChangeArrowheads="1"/>
          </p:cNvPicPr>
          <p:nvPr/>
        </p:nvPicPr>
        <p:blipFill>
          <a:blip r:embed="rId6" cstate="print"/>
          <a:srcRect/>
          <a:stretch>
            <a:fillRect/>
          </a:stretch>
        </p:blipFill>
        <p:spPr bwMode="auto">
          <a:xfrm>
            <a:off x="4565671" y="4610556"/>
            <a:ext cx="576064" cy="568333"/>
          </a:xfrm>
          <a:prstGeom prst="rect">
            <a:avLst/>
          </a:prstGeom>
          <a:noFill/>
        </p:spPr>
      </p:pic>
      <p:sp>
        <p:nvSpPr>
          <p:cNvPr id="22" name="下矢印 27">
            <a:extLst>
              <a:ext uri="{FF2B5EF4-FFF2-40B4-BE49-F238E27FC236}">
                <a16:creationId xmlns:a16="http://schemas.microsoft.com/office/drawing/2014/main" id="{6295915C-908F-4A48-80E1-86768D562A26}"/>
              </a:ext>
            </a:extLst>
          </p:cNvPr>
          <p:cNvSpPr/>
          <p:nvPr/>
        </p:nvSpPr>
        <p:spPr>
          <a:xfrm>
            <a:off x="4781695" y="4176575"/>
            <a:ext cx="360040" cy="504056"/>
          </a:xfrm>
          <a:prstGeom prst="downArrow">
            <a:avLst/>
          </a:prstGeom>
          <a:solidFill>
            <a:srgbClr val="99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bg2">
                  <a:lumMod val="10000"/>
                </a:schemeClr>
              </a:solidFill>
            </a:endParaRPr>
          </a:p>
        </p:txBody>
      </p:sp>
      <p:cxnSp>
        <p:nvCxnSpPr>
          <p:cNvPr id="23" name="直線コネクタ 22">
            <a:extLst>
              <a:ext uri="{FF2B5EF4-FFF2-40B4-BE49-F238E27FC236}">
                <a16:creationId xmlns:a16="http://schemas.microsoft.com/office/drawing/2014/main" id="{4E7BBFA5-1C6D-496D-898B-DD94294904F5}"/>
              </a:ext>
            </a:extLst>
          </p:cNvPr>
          <p:cNvCxnSpPr/>
          <p:nvPr/>
        </p:nvCxnSpPr>
        <p:spPr>
          <a:xfrm rot="5400000">
            <a:off x="4349647" y="4608623"/>
            <a:ext cx="2448272"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A8DE574-9193-447E-885F-04B9CE5D5F6F}"/>
              </a:ext>
            </a:extLst>
          </p:cNvPr>
          <p:cNvCxnSpPr/>
          <p:nvPr/>
        </p:nvCxnSpPr>
        <p:spPr>
          <a:xfrm rot="5400000">
            <a:off x="4061615" y="5544727"/>
            <a:ext cx="5760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左右矢印 40">
            <a:extLst>
              <a:ext uri="{FF2B5EF4-FFF2-40B4-BE49-F238E27FC236}">
                <a16:creationId xmlns:a16="http://schemas.microsoft.com/office/drawing/2014/main" id="{E33DC95F-6DD2-44C1-9E5B-FC95F50700C2}"/>
              </a:ext>
            </a:extLst>
          </p:cNvPr>
          <p:cNvSpPr/>
          <p:nvPr/>
        </p:nvSpPr>
        <p:spPr>
          <a:xfrm>
            <a:off x="4349647" y="5256695"/>
            <a:ext cx="1224136" cy="216024"/>
          </a:xfrm>
          <a:prstGeom prst="leftRightArrow">
            <a:avLst/>
          </a:prstGeom>
          <a:solidFill>
            <a:srgbClr val="99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bg2">
                  <a:lumMod val="10000"/>
                </a:schemeClr>
              </a:solidFill>
            </a:endParaRPr>
          </a:p>
        </p:txBody>
      </p:sp>
      <p:sp>
        <p:nvSpPr>
          <p:cNvPr id="26" name="線吹き出し 2 41">
            <a:extLst>
              <a:ext uri="{FF2B5EF4-FFF2-40B4-BE49-F238E27FC236}">
                <a16:creationId xmlns:a16="http://schemas.microsoft.com/office/drawing/2014/main" id="{2162C01A-1B2B-4016-A41C-5D799C042067}"/>
              </a:ext>
            </a:extLst>
          </p:cNvPr>
          <p:cNvSpPr/>
          <p:nvPr/>
        </p:nvSpPr>
        <p:spPr>
          <a:xfrm>
            <a:off x="6005831" y="2952439"/>
            <a:ext cx="864096" cy="360040"/>
          </a:xfrm>
          <a:prstGeom prst="callout2">
            <a:avLst>
              <a:gd name="adj1" fmla="val 48380"/>
              <a:gd name="adj2" fmla="val 7540"/>
              <a:gd name="adj3" fmla="val 48380"/>
              <a:gd name="adj4" fmla="val -15785"/>
              <a:gd name="adj5" fmla="val 112500"/>
              <a:gd name="adj6" fmla="val -4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300" dirty="0">
                <a:solidFill>
                  <a:schemeClr val="bg2">
                    <a:lumMod val="10000"/>
                  </a:schemeClr>
                </a:solidFill>
              </a:rPr>
              <a:t>5</a:t>
            </a:r>
            <a:r>
              <a:rPr kumimoji="1" lang="ja-JP" altLang="en-US" sz="1300" dirty="0">
                <a:solidFill>
                  <a:schemeClr val="bg2">
                    <a:lumMod val="10000"/>
                  </a:schemeClr>
                </a:solidFill>
              </a:rPr>
              <a:t>営業日</a:t>
            </a:r>
          </a:p>
        </p:txBody>
      </p:sp>
      <p:sp>
        <p:nvSpPr>
          <p:cNvPr id="27" name="線吹き出し 2 42">
            <a:extLst>
              <a:ext uri="{FF2B5EF4-FFF2-40B4-BE49-F238E27FC236}">
                <a16:creationId xmlns:a16="http://schemas.microsoft.com/office/drawing/2014/main" id="{6F560A37-98D5-4777-998E-6F3B8382D1DF}"/>
              </a:ext>
            </a:extLst>
          </p:cNvPr>
          <p:cNvSpPr/>
          <p:nvPr/>
        </p:nvSpPr>
        <p:spPr>
          <a:xfrm>
            <a:off x="3125511" y="5904767"/>
            <a:ext cx="864096" cy="360040"/>
          </a:xfrm>
          <a:prstGeom prst="callout2">
            <a:avLst>
              <a:gd name="adj1" fmla="val 50496"/>
              <a:gd name="adj2" fmla="val 98370"/>
              <a:gd name="adj3" fmla="val 50496"/>
              <a:gd name="adj4" fmla="val 120901"/>
              <a:gd name="adj5" fmla="val -16602"/>
              <a:gd name="adj6" fmla="val 14028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a:solidFill>
                  <a:srgbClr val="FF0000"/>
                </a:solidFill>
              </a:rPr>
              <a:t>月末</a:t>
            </a:r>
          </a:p>
        </p:txBody>
      </p:sp>
      <p:pic>
        <p:nvPicPr>
          <p:cNvPr id="28" name="Picture 5" descr="C:\Documents and Settings\r.agemura\Local Settings\Temporary Internet Files\Content.IE5\3KUJU6S9\MC900229825[1].wmf">
            <a:extLst>
              <a:ext uri="{FF2B5EF4-FFF2-40B4-BE49-F238E27FC236}">
                <a16:creationId xmlns:a16="http://schemas.microsoft.com/office/drawing/2014/main" id="{D2CC8F69-6710-4620-83FE-9271B0E8BC71}"/>
              </a:ext>
            </a:extLst>
          </p:cNvPr>
          <p:cNvPicPr>
            <a:picLocks noChangeAspect="1" noChangeArrowheads="1"/>
          </p:cNvPicPr>
          <p:nvPr/>
        </p:nvPicPr>
        <p:blipFill>
          <a:blip r:embed="rId5" cstate="print"/>
          <a:srcRect/>
          <a:stretch>
            <a:fillRect/>
          </a:stretch>
        </p:blipFill>
        <p:spPr bwMode="auto">
          <a:xfrm>
            <a:off x="6869927" y="3384487"/>
            <a:ext cx="720080" cy="661495"/>
          </a:xfrm>
          <a:prstGeom prst="rect">
            <a:avLst/>
          </a:prstGeom>
          <a:noFill/>
        </p:spPr>
      </p:pic>
      <p:sp>
        <p:nvSpPr>
          <p:cNvPr id="29" name="角丸四角形 46">
            <a:extLst>
              <a:ext uri="{FF2B5EF4-FFF2-40B4-BE49-F238E27FC236}">
                <a16:creationId xmlns:a16="http://schemas.microsoft.com/office/drawing/2014/main" id="{C2564401-0CAA-40BE-ABEB-05FBCA724365}"/>
              </a:ext>
            </a:extLst>
          </p:cNvPr>
          <p:cNvSpPr/>
          <p:nvPr/>
        </p:nvSpPr>
        <p:spPr>
          <a:xfrm>
            <a:off x="6797919" y="3960551"/>
            <a:ext cx="936104" cy="21602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bg2">
                    <a:lumMod val="10000"/>
                  </a:schemeClr>
                </a:solidFill>
              </a:rPr>
              <a:t>請求書</a:t>
            </a:r>
          </a:p>
        </p:txBody>
      </p:sp>
      <p:pic>
        <p:nvPicPr>
          <p:cNvPr id="30" name="Picture 4">
            <a:extLst>
              <a:ext uri="{FF2B5EF4-FFF2-40B4-BE49-F238E27FC236}">
                <a16:creationId xmlns:a16="http://schemas.microsoft.com/office/drawing/2014/main" id="{C9BE5F9C-7746-45CD-9A74-42165D9EBE3C}"/>
              </a:ext>
            </a:extLst>
          </p:cNvPr>
          <p:cNvPicPr>
            <a:picLocks noChangeAspect="1" noChangeArrowheads="1"/>
          </p:cNvPicPr>
          <p:nvPr/>
        </p:nvPicPr>
        <p:blipFill>
          <a:blip r:embed="rId6" cstate="print"/>
          <a:srcRect/>
          <a:stretch>
            <a:fillRect/>
          </a:stretch>
        </p:blipFill>
        <p:spPr bwMode="auto">
          <a:xfrm>
            <a:off x="6869927" y="4682564"/>
            <a:ext cx="576064" cy="568333"/>
          </a:xfrm>
          <a:prstGeom prst="rect">
            <a:avLst/>
          </a:prstGeom>
          <a:noFill/>
        </p:spPr>
      </p:pic>
      <p:sp>
        <p:nvSpPr>
          <p:cNvPr id="31" name="下矢印 48">
            <a:extLst>
              <a:ext uri="{FF2B5EF4-FFF2-40B4-BE49-F238E27FC236}">
                <a16:creationId xmlns:a16="http://schemas.microsoft.com/office/drawing/2014/main" id="{33DFAC46-671D-4CCF-B73D-5DF644208D9D}"/>
              </a:ext>
            </a:extLst>
          </p:cNvPr>
          <p:cNvSpPr/>
          <p:nvPr/>
        </p:nvSpPr>
        <p:spPr>
          <a:xfrm>
            <a:off x="7085951" y="4248583"/>
            <a:ext cx="360040" cy="504056"/>
          </a:xfrm>
          <a:prstGeom prst="downArrow">
            <a:avLst/>
          </a:prstGeom>
          <a:solidFill>
            <a:srgbClr val="FFFF00"/>
          </a:solidFill>
          <a:ln>
            <a:solidFill>
              <a:srgbClr val="00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bg2">
                  <a:lumMod val="10000"/>
                </a:schemeClr>
              </a:solidFill>
            </a:endParaRPr>
          </a:p>
        </p:txBody>
      </p:sp>
      <p:sp>
        <p:nvSpPr>
          <p:cNvPr id="32" name="曲折矢印 49">
            <a:extLst>
              <a:ext uri="{FF2B5EF4-FFF2-40B4-BE49-F238E27FC236}">
                <a16:creationId xmlns:a16="http://schemas.microsoft.com/office/drawing/2014/main" id="{0D8C7674-2454-487F-ACB7-E496ECE8AA73}"/>
              </a:ext>
            </a:extLst>
          </p:cNvPr>
          <p:cNvSpPr/>
          <p:nvPr/>
        </p:nvSpPr>
        <p:spPr>
          <a:xfrm rot="5400000">
            <a:off x="5897819" y="1980331"/>
            <a:ext cx="1080120" cy="1872208"/>
          </a:xfrm>
          <a:prstGeom prst="bentArrow">
            <a:avLst>
              <a:gd name="adj1" fmla="val 13841"/>
              <a:gd name="adj2" fmla="val 13103"/>
              <a:gd name="adj3" fmla="val 21344"/>
              <a:gd name="adj4" fmla="val 53370"/>
            </a:avLst>
          </a:prstGeom>
          <a:solidFill>
            <a:srgbClr val="FFFF00"/>
          </a:solidFill>
          <a:ln>
            <a:solidFill>
              <a:srgbClr val="00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bg2">
                  <a:lumMod val="10000"/>
                </a:schemeClr>
              </a:solidFill>
            </a:endParaRPr>
          </a:p>
        </p:txBody>
      </p:sp>
      <p:sp>
        <p:nvSpPr>
          <p:cNvPr id="33" name="角丸四角形 50">
            <a:extLst>
              <a:ext uri="{FF2B5EF4-FFF2-40B4-BE49-F238E27FC236}">
                <a16:creationId xmlns:a16="http://schemas.microsoft.com/office/drawing/2014/main" id="{70CE9313-3A80-4E96-9D64-6478423902ED}"/>
              </a:ext>
            </a:extLst>
          </p:cNvPr>
          <p:cNvSpPr/>
          <p:nvPr/>
        </p:nvSpPr>
        <p:spPr>
          <a:xfrm>
            <a:off x="7516984" y="1858896"/>
            <a:ext cx="4108959" cy="1309567"/>
          </a:xfrm>
          <a:prstGeom prst="roundRect">
            <a:avLst/>
          </a:prstGeom>
          <a:solidFill>
            <a:srgbClr val="FFFF00"/>
          </a:solidFill>
          <a:ln>
            <a:solidFill>
              <a:srgbClr val="00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当月の締め日に請求書が届かない場合でも</a:t>
            </a:r>
            <a:endParaRPr kumimoji="1" lang="en-US" altLang="ja-JP" sz="1200" b="1" dirty="0">
              <a:solidFill>
                <a:schemeClr val="tx1"/>
              </a:solidFill>
            </a:endParaRPr>
          </a:p>
          <a:p>
            <a:r>
              <a:rPr kumimoji="1" lang="ja-JP" altLang="en-US" sz="1200" b="1" dirty="0">
                <a:solidFill>
                  <a:schemeClr val="tx1"/>
                </a:solidFill>
              </a:rPr>
              <a:t>委託計上だけは締め日までに実施することが出来ます。</a:t>
            </a:r>
            <a:endParaRPr kumimoji="1" lang="en-US" altLang="ja-JP" sz="1200" b="1" dirty="0">
              <a:solidFill>
                <a:schemeClr val="tx1"/>
              </a:solidFill>
            </a:endParaRPr>
          </a:p>
          <a:p>
            <a:r>
              <a:rPr kumimoji="1" lang="ja-JP" altLang="en-US" sz="1200" b="1" dirty="0">
                <a:solidFill>
                  <a:schemeClr val="tx1"/>
                </a:solidFill>
              </a:rPr>
              <a:t>その場合でも、計上金額の確認は必須です。</a:t>
            </a:r>
            <a:endParaRPr kumimoji="1" lang="en-US" altLang="ja-JP" sz="1200" b="1" dirty="0">
              <a:solidFill>
                <a:schemeClr val="tx1"/>
              </a:solidFill>
            </a:endParaRPr>
          </a:p>
        </p:txBody>
      </p:sp>
      <p:sp>
        <p:nvSpPr>
          <p:cNvPr id="34" name="角丸四角形 51">
            <a:extLst>
              <a:ext uri="{FF2B5EF4-FFF2-40B4-BE49-F238E27FC236}">
                <a16:creationId xmlns:a16="http://schemas.microsoft.com/office/drawing/2014/main" id="{A00D583B-5EE2-4ED6-98D8-F403E3B876A3}"/>
              </a:ext>
            </a:extLst>
          </p:cNvPr>
          <p:cNvSpPr/>
          <p:nvPr/>
        </p:nvSpPr>
        <p:spPr>
          <a:xfrm>
            <a:off x="4493663" y="5040671"/>
            <a:ext cx="936104" cy="21602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bg2">
                    <a:lumMod val="10000"/>
                  </a:schemeClr>
                </a:solidFill>
              </a:rPr>
              <a:t>委託計上</a:t>
            </a:r>
          </a:p>
        </p:txBody>
      </p:sp>
      <p:cxnSp>
        <p:nvCxnSpPr>
          <p:cNvPr id="35" name="直線矢印コネクタ 34">
            <a:extLst>
              <a:ext uri="{FF2B5EF4-FFF2-40B4-BE49-F238E27FC236}">
                <a16:creationId xmlns:a16="http://schemas.microsoft.com/office/drawing/2014/main" id="{D3789A3B-17BD-4B46-946C-EAEE48FA3303}"/>
              </a:ext>
            </a:extLst>
          </p:cNvPr>
          <p:cNvCxnSpPr>
            <a:stCxn id="30" idx="1"/>
            <a:endCxn id="34" idx="3"/>
          </p:cNvCxnSpPr>
          <p:nvPr/>
        </p:nvCxnSpPr>
        <p:spPr>
          <a:xfrm rot="10800000" flipV="1">
            <a:off x="5429767" y="4966731"/>
            <a:ext cx="1440160" cy="181952"/>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乗算記号 35">
            <a:extLst>
              <a:ext uri="{FF2B5EF4-FFF2-40B4-BE49-F238E27FC236}">
                <a16:creationId xmlns:a16="http://schemas.microsoft.com/office/drawing/2014/main" id="{20999C1D-BCAB-4D29-A7D2-7903B847A6FC}"/>
              </a:ext>
            </a:extLst>
          </p:cNvPr>
          <p:cNvSpPr/>
          <p:nvPr/>
        </p:nvSpPr>
        <p:spPr>
          <a:xfrm>
            <a:off x="6293863" y="4824647"/>
            <a:ext cx="360040" cy="360040"/>
          </a:xfrm>
          <a:prstGeom prst="mathMultiply">
            <a:avLst/>
          </a:prstGeom>
          <a:solidFill>
            <a:srgbClr val="FFFF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bg2">
                  <a:lumMod val="10000"/>
                </a:schemeClr>
              </a:solidFill>
            </a:endParaRPr>
          </a:p>
        </p:txBody>
      </p:sp>
      <p:sp>
        <p:nvSpPr>
          <p:cNvPr id="37" name="線吹き出し 2 56">
            <a:extLst>
              <a:ext uri="{FF2B5EF4-FFF2-40B4-BE49-F238E27FC236}">
                <a16:creationId xmlns:a16="http://schemas.microsoft.com/office/drawing/2014/main" id="{4A47F034-A225-4FA7-9056-98A22C0EAC3D}"/>
              </a:ext>
            </a:extLst>
          </p:cNvPr>
          <p:cNvSpPr/>
          <p:nvPr/>
        </p:nvSpPr>
        <p:spPr>
          <a:xfrm>
            <a:off x="8491063" y="5112679"/>
            <a:ext cx="1831877" cy="360040"/>
          </a:xfrm>
          <a:prstGeom prst="callout2">
            <a:avLst>
              <a:gd name="adj1" fmla="val 48380"/>
              <a:gd name="adj2" fmla="val 409"/>
              <a:gd name="adj3" fmla="val 104062"/>
              <a:gd name="adj4" fmla="val -47907"/>
              <a:gd name="adj5" fmla="val 6335"/>
              <a:gd name="adj6" fmla="val -1041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FF0000"/>
                </a:solidFill>
              </a:rPr>
              <a:t>修正できない！</a:t>
            </a:r>
          </a:p>
        </p:txBody>
      </p:sp>
      <p:sp>
        <p:nvSpPr>
          <p:cNvPr id="38" name="角丸四角形吹き出し 15">
            <a:extLst>
              <a:ext uri="{FF2B5EF4-FFF2-40B4-BE49-F238E27FC236}">
                <a16:creationId xmlns:a16="http://schemas.microsoft.com/office/drawing/2014/main" id="{E02B842C-6FE9-4C02-8F19-184C62E93929}"/>
              </a:ext>
            </a:extLst>
          </p:cNvPr>
          <p:cNvSpPr/>
          <p:nvPr/>
        </p:nvSpPr>
        <p:spPr>
          <a:xfrm>
            <a:off x="4400942" y="6080001"/>
            <a:ext cx="5730057" cy="502031"/>
          </a:xfrm>
          <a:prstGeom prst="wedgeRoundRectCallout">
            <a:avLst>
              <a:gd name="adj1" fmla="val -31634"/>
              <a:gd name="adj2" fmla="val 35095"/>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0000"/>
                </a:solidFill>
              </a:rPr>
              <a:t>当月の請求書は、</a:t>
            </a:r>
            <a:r>
              <a:rPr lang="en-US" altLang="ja-JP" sz="1200" b="1" dirty="0">
                <a:solidFill>
                  <a:srgbClr val="FF0000"/>
                </a:solidFill>
              </a:rPr>
              <a:t>5</a:t>
            </a:r>
            <a:r>
              <a:rPr lang="ja-JP" altLang="en-US" sz="1200" b="1" dirty="0">
                <a:solidFill>
                  <a:srgbClr val="FF0000"/>
                </a:solidFill>
              </a:rPr>
              <a:t>営業日（例）以内に委託会社から届くことが前提です。</a:t>
            </a:r>
            <a:endParaRPr lang="en-US" altLang="ja-JP" sz="1200" b="1" dirty="0">
              <a:solidFill>
                <a:srgbClr val="FF0000"/>
              </a:solidFill>
            </a:endParaRPr>
          </a:p>
          <a:p>
            <a:r>
              <a:rPr lang="ja-JP" altLang="en-US" sz="1200" b="1" dirty="0">
                <a:solidFill>
                  <a:srgbClr val="FF0000"/>
                </a:solidFill>
              </a:rPr>
              <a:t>請求書の金額を元に、委託計上処理を行います。</a:t>
            </a:r>
          </a:p>
        </p:txBody>
      </p:sp>
    </p:spTree>
    <p:extLst>
      <p:ext uri="{BB962C8B-B14F-4D97-AF65-F5344CB8AC3E}">
        <p14:creationId xmlns:p14="http://schemas.microsoft.com/office/powerpoint/2010/main" val="4225777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377F1D23-259D-54EF-4650-DD00B682BC43}"/>
              </a:ext>
            </a:extLst>
          </p:cNvPr>
          <p:cNvPicPr>
            <a:picLocks noChangeAspect="1"/>
          </p:cNvPicPr>
          <p:nvPr/>
        </p:nvPicPr>
        <p:blipFill>
          <a:blip r:embed="rId2"/>
          <a:stretch>
            <a:fillRect/>
          </a:stretch>
        </p:blipFill>
        <p:spPr>
          <a:xfrm>
            <a:off x="472845" y="2139292"/>
            <a:ext cx="7852649" cy="4137285"/>
          </a:xfrm>
          <a:prstGeom prst="rect">
            <a:avLst/>
          </a:prstGeom>
          <a:ln>
            <a:solidFill>
              <a:schemeClr val="bg1">
                <a:lumMod val="50000"/>
              </a:schemeClr>
            </a:solidFill>
          </a:ln>
        </p:spPr>
      </p:pic>
      <p:pic>
        <p:nvPicPr>
          <p:cNvPr id="10" name="図 9" descr="テーブル&#10;&#10;AI 生成コンテンツは誤りを含む可能性があります。">
            <a:extLst>
              <a:ext uri="{FF2B5EF4-FFF2-40B4-BE49-F238E27FC236}">
                <a16:creationId xmlns:a16="http://schemas.microsoft.com/office/drawing/2014/main" id="{A815732A-9986-4D28-6A94-1E4EABB45A8E}"/>
              </a:ext>
            </a:extLst>
          </p:cNvPr>
          <p:cNvPicPr>
            <a:picLocks noChangeAspect="1"/>
          </p:cNvPicPr>
          <p:nvPr/>
        </p:nvPicPr>
        <p:blipFill>
          <a:blip r:embed="rId3"/>
          <a:stretch>
            <a:fillRect/>
          </a:stretch>
        </p:blipFill>
        <p:spPr>
          <a:xfrm>
            <a:off x="5061498" y="4630172"/>
            <a:ext cx="6683673" cy="937391"/>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２－１１．プロジェクト検収（</a:t>
            </a:r>
            <a:r>
              <a:rPr lang="en-US" altLang="ja-JP" dirty="0"/>
              <a:t>PM</a:t>
            </a:r>
            <a:r>
              <a:rPr lang="ja-JP" altLang="en-US" dirty="0"/>
              <a:t>・</a:t>
            </a:r>
            <a:r>
              <a:rPr lang="en-US" altLang="ja-JP" dirty="0"/>
              <a:t>PL</a:t>
            </a:r>
            <a:r>
              <a:rPr lang="ja-JP" altLang="en-US" dirty="0"/>
              <a:t>の作業）</a:t>
            </a:r>
          </a:p>
        </p:txBody>
      </p:sp>
      <p:sp>
        <p:nvSpPr>
          <p:cNvPr id="7" name="正方形/長方形 6">
            <a:extLst>
              <a:ext uri="{FF2B5EF4-FFF2-40B4-BE49-F238E27FC236}">
                <a16:creationId xmlns:a16="http://schemas.microsoft.com/office/drawing/2014/main" id="{CDDCC01E-C423-4C6D-A2CB-0282457749C2}"/>
              </a:ext>
            </a:extLst>
          </p:cNvPr>
          <p:cNvSpPr/>
          <p:nvPr/>
        </p:nvSpPr>
        <p:spPr>
          <a:xfrm>
            <a:off x="1679903" y="5640537"/>
            <a:ext cx="2594917" cy="3716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29554107-9DA4-4B22-B48D-E5D2C0112985}"/>
              </a:ext>
            </a:extLst>
          </p:cNvPr>
          <p:cNvSpPr txBox="1"/>
          <p:nvPr/>
        </p:nvSpPr>
        <p:spPr>
          <a:xfrm>
            <a:off x="467543" y="1363464"/>
            <a:ext cx="10986284"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プロジェクトの検収を行います。当月検収予定のプロジェクトに対して、検収日を入力します。</a:t>
            </a:r>
            <a:endParaRPr lang="en-US" altLang="ja-JP" sz="1200" dirty="0">
              <a:latin typeface="+mn-ea"/>
              <a:ea typeface="+mn-ea"/>
            </a:endParaRPr>
          </a:p>
          <a:p>
            <a:r>
              <a:rPr lang="ja-JP" altLang="en-US" sz="1200" dirty="0">
                <a:latin typeface="+mn-ea"/>
                <a:ea typeface="+mn-ea"/>
              </a:rPr>
              <a:t>締処理を行うと、検収予定金額がそのまま検収金額として計上されますので、金額の最終確認も行います。</a:t>
            </a:r>
            <a:endParaRPr lang="en-US" altLang="ja-JP" sz="1200" dirty="0">
              <a:latin typeface="+mn-ea"/>
              <a:ea typeface="+mn-ea"/>
            </a:endParaRPr>
          </a:p>
          <a:p>
            <a:r>
              <a:rPr lang="ja-JP" altLang="en-US" sz="1200" dirty="0">
                <a:latin typeface="+mn-ea"/>
                <a:ea typeface="+mn-ea"/>
              </a:rPr>
              <a:t>仮に、検収が出来ないとなった場合には、必ず検収予定日を翌月以降に変更します。</a:t>
            </a:r>
            <a:endParaRPr lang="en-US" altLang="ja-JP" sz="1200" dirty="0">
              <a:latin typeface="+mn-ea"/>
              <a:ea typeface="+mn-ea"/>
            </a:endParaRPr>
          </a:p>
        </p:txBody>
      </p:sp>
      <p:sp>
        <p:nvSpPr>
          <p:cNvPr id="13" name="正方形/長方形 12">
            <a:extLst>
              <a:ext uri="{FF2B5EF4-FFF2-40B4-BE49-F238E27FC236}">
                <a16:creationId xmlns:a16="http://schemas.microsoft.com/office/drawing/2014/main" id="{94E4F72C-ACEA-4F07-A82E-80C7CBEB44E7}"/>
              </a:ext>
            </a:extLst>
          </p:cNvPr>
          <p:cNvSpPr/>
          <p:nvPr/>
        </p:nvSpPr>
        <p:spPr>
          <a:xfrm>
            <a:off x="9444675" y="4630172"/>
            <a:ext cx="2274480" cy="938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角丸四角形吹き出し 15">
            <a:extLst>
              <a:ext uri="{FF2B5EF4-FFF2-40B4-BE49-F238E27FC236}">
                <a16:creationId xmlns:a16="http://schemas.microsoft.com/office/drawing/2014/main" id="{BE0B4907-8716-4227-AB97-BD7D3DB84067}"/>
              </a:ext>
            </a:extLst>
          </p:cNvPr>
          <p:cNvSpPr/>
          <p:nvPr/>
        </p:nvSpPr>
        <p:spPr>
          <a:xfrm>
            <a:off x="5010539" y="5641817"/>
            <a:ext cx="6460131" cy="919505"/>
          </a:xfrm>
          <a:prstGeom prst="wedgeRoundRectCallout">
            <a:avLst>
              <a:gd name="adj1" fmla="val 31366"/>
              <a:gd name="adj2" fmla="val -59749"/>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u="sng" dirty="0">
                <a:solidFill>
                  <a:schemeClr val="tx1"/>
                </a:solidFill>
              </a:rPr>
              <a:t>「工数請負」</a:t>
            </a:r>
            <a:r>
              <a:rPr lang="ja-JP" altLang="en-US" sz="1000" dirty="0">
                <a:solidFill>
                  <a:schemeClr val="tx1"/>
                </a:solidFill>
              </a:rPr>
              <a:t>プロジェクトの場合の例</a:t>
            </a:r>
            <a:endParaRPr lang="en-US" altLang="ja-JP" sz="1000" dirty="0">
              <a:solidFill>
                <a:schemeClr val="tx1"/>
              </a:solidFill>
            </a:endParaRPr>
          </a:p>
          <a:p>
            <a:r>
              <a:rPr lang="ja-JP" altLang="en-US" sz="1000" dirty="0">
                <a:solidFill>
                  <a:schemeClr val="tx1"/>
                </a:solidFill>
              </a:rPr>
              <a:t>工数請負の場合は、</a:t>
            </a:r>
            <a:r>
              <a:rPr lang="en-US" altLang="ja-JP" sz="1000" dirty="0">
                <a:solidFill>
                  <a:schemeClr val="tx1"/>
                </a:solidFill>
              </a:rPr>
              <a:t>PJ</a:t>
            </a:r>
            <a:r>
              <a:rPr lang="ja-JP" altLang="en-US" sz="1000" dirty="0">
                <a:solidFill>
                  <a:schemeClr val="tx1"/>
                </a:solidFill>
              </a:rPr>
              <a:t>別工数入力の実績から検収予定金額が自動計算される仕組みになっています。</a:t>
            </a:r>
            <a:endParaRPr lang="en-US" altLang="ja-JP" sz="1000" dirty="0">
              <a:solidFill>
                <a:schemeClr val="tx1"/>
              </a:solidFill>
            </a:endParaRPr>
          </a:p>
          <a:p>
            <a:r>
              <a:rPr lang="ja-JP" altLang="en-US" sz="1000" dirty="0">
                <a:solidFill>
                  <a:schemeClr val="tx1"/>
                </a:solidFill>
              </a:rPr>
              <a:t>（月次仮締め処理を実施すると自動計算・検収金額に反映されます）</a:t>
            </a:r>
            <a:endParaRPr lang="en-US" altLang="ja-JP" sz="1000" dirty="0">
              <a:solidFill>
                <a:schemeClr val="tx1"/>
              </a:solidFill>
            </a:endParaRPr>
          </a:p>
          <a:p>
            <a:r>
              <a:rPr lang="ja-JP" altLang="en-US" sz="1000" dirty="0">
                <a:solidFill>
                  <a:schemeClr val="tx1"/>
                </a:solidFill>
              </a:rPr>
              <a:t>「手動検収」にチェックを入れると、検収予定金額で検収することができます。</a:t>
            </a:r>
            <a:endParaRPr lang="en-US" altLang="ja-JP" sz="1000" dirty="0">
              <a:solidFill>
                <a:schemeClr val="tx1"/>
              </a:solidFill>
            </a:endParaRPr>
          </a:p>
        </p:txBody>
      </p:sp>
    </p:spTree>
    <p:extLst>
      <p:ext uri="{BB962C8B-B14F-4D97-AF65-F5344CB8AC3E}">
        <p14:creationId xmlns:p14="http://schemas.microsoft.com/office/powerpoint/2010/main" val="256372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351294-F583-4264-A24C-8AD4C3FA55E2}"/>
              </a:ext>
            </a:extLst>
          </p:cNvPr>
          <p:cNvSpPr>
            <a:spLocks noGrp="1"/>
          </p:cNvSpPr>
          <p:nvPr>
            <p:ph type="title"/>
          </p:nvPr>
        </p:nvSpPr>
        <p:spPr/>
        <p:txBody>
          <a:bodyPr/>
          <a:lstStyle/>
          <a:p>
            <a:r>
              <a:rPr kumimoji="1" lang="ja-JP" altLang="en-US" dirty="0"/>
              <a:t>更新履歴</a:t>
            </a:r>
          </a:p>
        </p:txBody>
      </p:sp>
      <p:graphicFrame>
        <p:nvGraphicFramePr>
          <p:cNvPr id="4" name="表 4">
            <a:extLst>
              <a:ext uri="{FF2B5EF4-FFF2-40B4-BE49-F238E27FC236}">
                <a16:creationId xmlns:a16="http://schemas.microsoft.com/office/drawing/2014/main" id="{E2444BB9-3F7C-44B4-A31F-969A5F5007A5}"/>
              </a:ext>
            </a:extLst>
          </p:cNvPr>
          <p:cNvGraphicFramePr>
            <a:graphicFrameLocks noGrp="1"/>
          </p:cNvGraphicFramePr>
          <p:nvPr>
            <p:ph idx="1"/>
            <p:extLst>
              <p:ext uri="{D42A27DB-BD31-4B8C-83A1-F6EECF244321}">
                <p14:modId xmlns:p14="http://schemas.microsoft.com/office/powerpoint/2010/main" val="1635331228"/>
              </p:ext>
            </p:extLst>
          </p:nvPr>
        </p:nvGraphicFramePr>
        <p:xfrm>
          <a:off x="155574" y="765175"/>
          <a:ext cx="11879999" cy="5491480"/>
        </p:xfrm>
        <a:graphic>
          <a:graphicData uri="http://schemas.openxmlformats.org/drawingml/2006/table">
            <a:tbl>
              <a:tblPr firstRow="1" bandRow="1">
                <a:tableStyleId>{5C22544A-7EE6-4342-B048-85BDC9FD1C3A}</a:tableStyleId>
              </a:tblPr>
              <a:tblGrid>
                <a:gridCol w="1502495">
                  <a:extLst>
                    <a:ext uri="{9D8B030D-6E8A-4147-A177-3AD203B41FA5}">
                      <a16:colId xmlns:a16="http://schemas.microsoft.com/office/drawing/2014/main" val="2805118042"/>
                    </a:ext>
                  </a:extLst>
                </a:gridCol>
                <a:gridCol w="2103423">
                  <a:extLst>
                    <a:ext uri="{9D8B030D-6E8A-4147-A177-3AD203B41FA5}">
                      <a16:colId xmlns:a16="http://schemas.microsoft.com/office/drawing/2014/main" val="1675900899"/>
                    </a:ext>
                  </a:extLst>
                </a:gridCol>
                <a:gridCol w="1423998">
                  <a:extLst>
                    <a:ext uri="{9D8B030D-6E8A-4147-A177-3AD203B41FA5}">
                      <a16:colId xmlns:a16="http://schemas.microsoft.com/office/drawing/2014/main" val="864013975"/>
                    </a:ext>
                  </a:extLst>
                </a:gridCol>
                <a:gridCol w="6850083">
                  <a:extLst>
                    <a:ext uri="{9D8B030D-6E8A-4147-A177-3AD203B41FA5}">
                      <a16:colId xmlns:a16="http://schemas.microsoft.com/office/drawing/2014/main" val="102382850"/>
                    </a:ext>
                  </a:extLst>
                </a:gridCol>
              </a:tblGrid>
              <a:tr h="370840">
                <a:tc>
                  <a:txBody>
                    <a:bodyPr/>
                    <a:lstStyle/>
                    <a:p>
                      <a:r>
                        <a:rPr kumimoji="1" lang="ja-JP" altLang="en-US" dirty="0"/>
                        <a:t>版</a:t>
                      </a:r>
                    </a:p>
                  </a:txBody>
                  <a:tcPr/>
                </a:tc>
                <a:tc>
                  <a:txBody>
                    <a:bodyPr/>
                    <a:lstStyle/>
                    <a:p>
                      <a:r>
                        <a:rPr kumimoji="1" lang="ja-JP" altLang="en-US" dirty="0"/>
                        <a:t>更新日</a:t>
                      </a:r>
                    </a:p>
                  </a:txBody>
                  <a:tcPr/>
                </a:tc>
                <a:tc>
                  <a:txBody>
                    <a:bodyPr/>
                    <a:lstStyle/>
                    <a:p>
                      <a:r>
                        <a:rPr kumimoji="1" lang="ja-JP" altLang="en-US" dirty="0"/>
                        <a:t>更新者</a:t>
                      </a:r>
                    </a:p>
                  </a:txBody>
                  <a:tcPr/>
                </a:tc>
                <a:tc>
                  <a:txBody>
                    <a:bodyPr/>
                    <a:lstStyle/>
                    <a:p>
                      <a:r>
                        <a:rPr kumimoji="1" lang="ja-JP" altLang="en-US" dirty="0"/>
                        <a:t>内容</a:t>
                      </a:r>
                    </a:p>
                  </a:txBody>
                  <a:tcPr/>
                </a:tc>
                <a:extLst>
                  <a:ext uri="{0D108BD9-81ED-4DB2-BD59-A6C34878D82A}">
                    <a16:rowId xmlns:a16="http://schemas.microsoft.com/office/drawing/2014/main" val="4182525854"/>
                  </a:ext>
                </a:extLst>
              </a:tr>
              <a:tr h="123613">
                <a:tc>
                  <a:txBody>
                    <a:bodyPr/>
                    <a:lstStyle/>
                    <a:p>
                      <a:r>
                        <a:rPr kumimoji="1" lang="en-US" altLang="ja-JP" dirty="0"/>
                        <a:t>1.0.0</a:t>
                      </a:r>
                      <a:endParaRPr kumimoji="1" lang="ja-JP" altLang="en-US" dirty="0"/>
                    </a:p>
                  </a:txBody>
                  <a:tcPr/>
                </a:tc>
                <a:tc>
                  <a:txBody>
                    <a:bodyPr/>
                    <a:lstStyle/>
                    <a:p>
                      <a:r>
                        <a:rPr kumimoji="1" lang="en-US" altLang="ja-JP" dirty="0"/>
                        <a:t>2021/02/16</a:t>
                      </a:r>
                      <a:endParaRPr kumimoji="1" lang="ja-JP" altLang="en-US" dirty="0"/>
                    </a:p>
                  </a:txBody>
                  <a:tcPr/>
                </a:tc>
                <a:tc>
                  <a:txBody>
                    <a:bodyPr/>
                    <a:lstStyle/>
                    <a:p>
                      <a:r>
                        <a:rPr kumimoji="1" lang="ja-JP" altLang="en-US" dirty="0"/>
                        <a:t>飯野</a:t>
                      </a:r>
                    </a:p>
                  </a:txBody>
                  <a:tcPr/>
                </a:tc>
                <a:tc>
                  <a:txBody>
                    <a:bodyPr/>
                    <a:lstStyle/>
                    <a:p>
                      <a:r>
                        <a:rPr kumimoji="1" lang="ja-JP" altLang="en-US" dirty="0"/>
                        <a:t>新規作成</a:t>
                      </a:r>
                      <a:r>
                        <a:rPr kumimoji="1" lang="en-US" altLang="ja-JP" dirty="0"/>
                        <a:t>(OBPM Neo</a:t>
                      </a:r>
                      <a:r>
                        <a:rPr kumimoji="1" lang="ja-JP" altLang="en-US" dirty="0"/>
                        <a:t>リリース</a:t>
                      </a:r>
                      <a:r>
                        <a:rPr kumimoji="1" lang="en-US" altLang="ja-JP" dirty="0"/>
                        <a:t>)</a:t>
                      </a:r>
                      <a:endParaRPr kumimoji="1" lang="ja-JP" altLang="en-US" dirty="0"/>
                    </a:p>
                  </a:txBody>
                  <a:tcPr/>
                </a:tc>
                <a:extLst>
                  <a:ext uri="{0D108BD9-81ED-4DB2-BD59-A6C34878D82A}">
                    <a16:rowId xmlns:a16="http://schemas.microsoft.com/office/drawing/2014/main" val="3331963033"/>
                  </a:ext>
                </a:extLst>
              </a:tr>
              <a:tr h="242147">
                <a:tc>
                  <a:txBody>
                    <a:bodyPr/>
                    <a:lstStyle/>
                    <a:p>
                      <a:r>
                        <a:rPr kumimoji="1" lang="en-US" altLang="ja-JP"/>
                        <a:t>2.0.0</a:t>
                      </a:r>
                      <a:endParaRPr kumimoji="1" lang="ja-JP" altLang="en-US" dirty="0"/>
                    </a:p>
                  </a:txBody>
                  <a:tcPr/>
                </a:tc>
                <a:tc>
                  <a:txBody>
                    <a:bodyPr/>
                    <a:lstStyle/>
                    <a:p>
                      <a:r>
                        <a:rPr kumimoji="1" lang="en-US" altLang="ja-JP" dirty="0"/>
                        <a:t>2025/12/10</a:t>
                      </a:r>
                      <a:endParaRPr kumimoji="1" lang="ja-JP" altLang="en-US" dirty="0"/>
                    </a:p>
                  </a:txBody>
                  <a:tcPr/>
                </a:tc>
                <a:tc>
                  <a:txBody>
                    <a:bodyPr/>
                    <a:lstStyle/>
                    <a:p>
                      <a:r>
                        <a:rPr kumimoji="1" lang="ja-JP" altLang="en-US" dirty="0"/>
                        <a:t>河原</a:t>
                      </a:r>
                    </a:p>
                  </a:txBody>
                  <a:tcPr/>
                </a:tc>
                <a:tc>
                  <a:txBody>
                    <a:bodyPr/>
                    <a:lstStyle/>
                    <a:p>
                      <a:r>
                        <a:rPr kumimoji="1" lang="en-US" altLang="ja-JP" dirty="0"/>
                        <a:t>Ver7</a:t>
                      </a:r>
                      <a:r>
                        <a:rPr kumimoji="1" lang="ja-JP" altLang="en-US" dirty="0"/>
                        <a:t>の</a:t>
                      </a:r>
                      <a:r>
                        <a:rPr kumimoji="1" lang="en-US" altLang="ja-JP" dirty="0"/>
                        <a:t>UI</a:t>
                      </a:r>
                      <a:r>
                        <a:rPr kumimoji="1" lang="ja-JP" altLang="en-US" dirty="0"/>
                        <a:t>に変更</a:t>
                      </a:r>
                    </a:p>
                  </a:txBody>
                  <a:tcPr/>
                </a:tc>
                <a:extLst>
                  <a:ext uri="{0D108BD9-81ED-4DB2-BD59-A6C34878D82A}">
                    <a16:rowId xmlns:a16="http://schemas.microsoft.com/office/drawing/2014/main" val="2338658524"/>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450437834"/>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12999005"/>
                  </a:ext>
                </a:extLst>
              </a:tr>
              <a:tr h="2421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4240963861"/>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250910457"/>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965633055"/>
                  </a:ext>
                </a:extLst>
              </a:tr>
              <a:tr h="2421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512373327"/>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566373635"/>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874532586"/>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968759052"/>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613042317"/>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321277845"/>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4089350925"/>
                  </a:ext>
                </a:extLst>
              </a:tr>
            </a:tbl>
          </a:graphicData>
        </a:graphic>
      </p:graphicFrame>
    </p:spTree>
    <p:extLst>
      <p:ext uri="{BB962C8B-B14F-4D97-AF65-F5344CB8AC3E}">
        <p14:creationId xmlns:p14="http://schemas.microsoft.com/office/powerpoint/2010/main" val="2186648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15E08F2D-8D17-BBDC-F229-05881CEE6320}"/>
              </a:ext>
            </a:extLst>
          </p:cNvPr>
          <p:cNvPicPr>
            <a:picLocks noChangeAspect="1"/>
          </p:cNvPicPr>
          <p:nvPr/>
        </p:nvPicPr>
        <p:blipFill>
          <a:blip r:embed="rId2"/>
          <a:stretch>
            <a:fillRect/>
          </a:stretch>
        </p:blipFill>
        <p:spPr>
          <a:xfrm>
            <a:off x="331999" y="1930962"/>
            <a:ext cx="7860841" cy="4161863"/>
          </a:xfrm>
          <a:prstGeom prst="rect">
            <a:avLst/>
          </a:prstGeom>
          <a:ln>
            <a:solidFill>
              <a:schemeClr val="bg1">
                <a:lumMod val="50000"/>
              </a:schemeClr>
            </a:solidFill>
          </a:ln>
        </p:spPr>
      </p:pic>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BF1E6BC8-C50F-250D-B411-278CD7C22D04}"/>
              </a:ext>
            </a:extLst>
          </p:cNvPr>
          <p:cNvPicPr>
            <a:picLocks noChangeAspect="1"/>
          </p:cNvPicPr>
          <p:nvPr/>
        </p:nvPicPr>
        <p:blipFill>
          <a:blip r:embed="rId3"/>
          <a:stretch>
            <a:fillRect/>
          </a:stretch>
        </p:blipFill>
        <p:spPr>
          <a:xfrm>
            <a:off x="4262419" y="5485839"/>
            <a:ext cx="6607367" cy="1097814"/>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２－１２．プロジェクトの完了（</a:t>
            </a:r>
            <a:r>
              <a:rPr lang="en-US" altLang="ja-JP" dirty="0"/>
              <a:t>PM</a:t>
            </a:r>
            <a:r>
              <a:rPr lang="ja-JP" altLang="ja-JP" dirty="0"/>
              <a:t>・</a:t>
            </a:r>
            <a:r>
              <a:rPr lang="en-US" altLang="ja-JP" dirty="0"/>
              <a:t>PL</a:t>
            </a:r>
            <a:r>
              <a:rPr lang="ja-JP" altLang="ja-JP" dirty="0"/>
              <a:t>の作業</a:t>
            </a:r>
            <a:r>
              <a:rPr lang="ja-JP" altLang="en-US" dirty="0"/>
              <a:t>）</a:t>
            </a:r>
          </a:p>
        </p:txBody>
      </p:sp>
      <p:sp>
        <p:nvSpPr>
          <p:cNvPr id="9" name="テキスト ボックス 8">
            <a:extLst>
              <a:ext uri="{FF2B5EF4-FFF2-40B4-BE49-F238E27FC236}">
                <a16:creationId xmlns:a16="http://schemas.microsoft.com/office/drawing/2014/main" id="{ACDCAB42-D3E8-4263-9948-49B9F79CC258}"/>
              </a:ext>
            </a:extLst>
          </p:cNvPr>
          <p:cNvSpPr txBox="1"/>
          <p:nvPr/>
        </p:nvSpPr>
        <p:spPr>
          <a:xfrm>
            <a:off x="395537" y="1199211"/>
            <a:ext cx="11205308" cy="369332"/>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最終検収を迎えたプロジェクトを完了とします。プロジェクトは完了しても、保証期間（瑕疵）を設定することで、後工数を付けることができます</a:t>
            </a:r>
            <a:r>
              <a:rPr lang="ja-JP" altLang="en-US" dirty="0">
                <a:latin typeface="+mn-ea"/>
                <a:ea typeface="+mn-ea"/>
              </a:rPr>
              <a:t>。</a:t>
            </a:r>
            <a:endParaRPr lang="en-US" altLang="ja-JP" dirty="0">
              <a:latin typeface="+mn-ea"/>
              <a:ea typeface="+mn-ea"/>
            </a:endParaRPr>
          </a:p>
        </p:txBody>
      </p:sp>
      <p:sp>
        <p:nvSpPr>
          <p:cNvPr id="10" name="正方形/長方形 9">
            <a:extLst>
              <a:ext uri="{FF2B5EF4-FFF2-40B4-BE49-F238E27FC236}">
                <a16:creationId xmlns:a16="http://schemas.microsoft.com/office/drawing/2014/main" id="{21EAE723-5B69-475C-BAAF-56994462F5C1}"/>
              </a:ext>
            </a:extLst>
          </p:cNvPr>
          <p:cNvSpPr/>
          <p:nvPr/>
        </p:nvSpPr>
        <p:spPr>
          <a:xfrm>
            <a:off x="1512817" y="3674833"/>
            <a:ext cx="936000" cy="3055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F995EAA2-014F-48AD-87F2-209F04FF2429}"/>
              </a:ext>
            </a:extLst>
          </p:cNvPr>
          <p:cNvSpPr/>
          <p:nvPr/>
        </p:nvSpPr>
        <p:spPr>
          <a:xfrm>
            <a:off x="6515121" y="5919010"/>
            <a:ext cx="1116000" cy="28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CB690926-36D2-4D48-BF47-B1CC43B3C464}"/>
              </a:ext>
            </a:extLst>
          </p:cNvPr>
          <p:cNvSpPr/>
          <p:nvPr/>
        </p:nvSpPr>
        <p:spPr>
          <a:xfrm>
            <a:off x="1512817" y="4346395"/>
            <a:ext cx="3276000" cy="2975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角丸四角形吹き出し 15">
            <a:extLst>
              <a:ext uri="{FF2B5EF4-FFF2-40B4-BE49-F238E27FC236}">
                <a16:creationId xmlns:a16="http://schemas.microsoft.com/office/drawing/2014/main" id="{42F69AD9-6BBA-4398-9DA9-3B7F22B882FF}"/>
              </a:ext>
            </a:extLst>
          </p:cNvPr>
          <p:cNvSpPr/>
          <p:nvPr/>
        </p:nvSpPr>
        <p:spPr>
          <a:xfrm>
            <a:off x="1125966" y="3217043"/>
            <a:ext cx="1322851" cy="336160"/>
          </a:xfrm>
          <a:prstGeom prst="wedgeRoundRectCallout">
            <a:avLst>
              <a:gd name="adj1" fmla="val 34890"/>
              <a:gd name="adj2" fmla="val 80538"/>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「完了」とする</a:t>
            </a:r>
          </a:p>
        </p:txBody>
      </p:sp>
      <p:sp>
        <p:nvSpPr>
          <p:cNvPr id="19" name="角丸四角形吹き出し 15">
            <a:extLst>
              <a:ext uri="{FF2B5EF4-FFF2-40B4-BE49-F238E27FC236}">
                <a16:creationId xmlns:a16="http://schemas.microsoft.com/office/drawing/2014/main" id="{9FFBEDE6-8192-4F72-AA7A-17A42595ED8C}"/>
              </a:ext>
            </a:extLst>
          </p:cNvPr>
          <p:cNvSpPr/>
          <p:nvPr/>
        </p:nvSpPr>
        <p:spPr>
          <a:xfrm>
            <a:off x="6515121" y="5101174"/>
            <a:ext cx="1916319" cy="336160"/>
          </a:xfrm>
          <a:prstGeom prst="wedgeRoundRectCallout">
            <a:avLst>
              <a:gd name="adj1" fmla="val 5089"/>
              <a:gd name="adj2" fmla="val 197903"/>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保証期間（瑕疵）を指定</a:t>
            </a:r>
          </a:p>
        </p:txBody>
      </p:sp>
    </p:spTree>
    <p:extLst>
      <p:ext uri="{BB962C8B-B14F-4D97-AF65-F5344CB8AC3E}">
        <p14:creationId xmlns:p14="http://schemas.microsoft.com/office/powerpoint/2010/main" val="115066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596FD-8E8B-45DC-E3DE-2276A3DDA190}"/>
            </a:ext>
          </a:extLst>
        </p:cNvPr>
        <p:cNvGrpSpPr/>
        <p:nvPr/>
      </p:nvGrpSpPr>
      <p:grpSpPr>
        <a:xfrm>
          <a:off x="0" y="0"/>
          <a:ext cx="0" cy="0"/>
          <a:chOff x="0" y="0"/>
          <a:chExt cx="0" cy="0"/>
        </a:xfrm>
      </p:grpSpPr>
      <p:pic>
        <p:nvPicPr>
          <p:cNvPr id="5" name="図 4" descr="グラフィカル ユーザー インターフェイス, アプリケーション, メール&#10;&#10;AI 生成コンテンツは誤りを含む可能性があります。">
            <a:extLst>
              <a:ext uri="{FF2B5EF4-FFF2-40B4-BE49-F238E27FC236}">
                <a16:creationId xmlns:a16="http://schemas.microsoft.com/office/drawing/2014/main" id="{E3E5DEDB-3C9B-ABD0-C0B5-172FB4FEDDFE}"/>
              </a:ext>
            </a:extLst>
          </p:cNvPr>
          <p:cNvPicPr>
            <a:picLocks noChangeAspect="1"/>
          </p:cNvPicPr>
          <p:nvPr/>
        </p:nvPicPr>
        <p:blipFill>
          <a:blip r:embed="rId2"/>
          <a:stretch>
            <a:fillRect/>
          </a:stretch>
        </p:blipFill>
        <p:spPr>
          <a:xfrm>
            <a:off x="315613" y="1934638"/>
            <a:ext cx="7848552" cy="4145477"/>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E1B2DF18-12A6-597B-F21C-CDF827ADAC26}"/>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1FB75F3B-8608-753E-67D9-38596C268313}"/>
              </a:ext>
            </a:extLst>
          </p:cNvPr>
          <p:cNvSpPr>
            <a:spLocks noGrp="1"/>
          </p:cNvSpPr>
          <p:nvPr>
            <p:ph idx="1"/>
          </p:nvPr>
        </p:nvSpPr>
        <p:spPr/>
        <p:txBody>
          <a:bodyPr/>
          <a:lstStyle/>
          <a:p>
            <a:pPr marL="0" indent="0">
              <a:buNone/>
            </a:pPr>
            <a:r>
              <a:rPr lang="ja-JP" altLang="en-US" dirty="0"/>
              <a:t>２－１２．プロジェクトの完了（</a:t>
            </a:r>
            <a:r>
              <a:rPr lang="en-US" altLang="ja-JP" dirty="0"/>
              <a:t>PM</a:t>
            </a:r>
            <a:r>
              <a:rPr lang="ja-JP" altLang="ja-JP" dirty="0"/>
              <a:t>・</a:t>
            </a:r>
            <a:r>
              <a:rPr lang="en-US" altLang="ja-JP" dirty="0"/>
              <a:t>PL</a:t>
            </a:r>
            <a:r>
              <a:rPr lang="ja-JP" altLang="ja-JP" dirty="0"/>
              <a:t>の作業</a:t>
            </a:r>
            <a:r>
              <a:rPr lang="ja-JP" altLang="en-US" dirty="0"/>
              <a:t>）</a:t>
            </a:r>
          </a:p>
        </p:txBody>
      </p:sp>
      <p:sp>
        <p:nvSpPr>
          <p:cNvPr id="9" name="テキスト ボックス 8">
            <a:extLst>
              <a:ext uri="{FF2B5EF4-FFF2-40B4-BE49-F238E27FC236}">
                <a16:creationId xmlns:a16="http://schemas.microsoft.com/office/drawing/2014/main" id="{97F52085-406A-3AF8-CFDF-4A5051A68930}"/>
              </a:ext>
            </a:extLst>
          </p:cNvPr>
          <p:cNvSpPr txBox="1"/>
          <p:nvPr/>
        </p:nvSpPr>
        <p:spPr>
          <a:xfrm>
            <a:off x="395537" y="1199211"/>
            <a:ext cx="11205308" cy="369332"/>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最終検収を迎えたプロジェクトを完了とします。プロジェクトは完了しても、保証期間（瑕疵）を設定することで、後工数を付けることができます</a:t>
            </a:r>
            <a:r>
              <a:rPr lang="ja-JP" altLang="en-US" dirty="0">
                <a:latin typeface="+mn-ea"/>
                <a:ea typeface="+mn-ea"/>
              </a:rPr>
              <a:t>。</a:t>
            </a:r>
            <a:endParaRPr lang="en-US" altLang="ja-JP" dirty="0">
              <a:latin typeface="+mn-ea"/>
              <a:ea typeface="+mn-ea"/>
            </a:endParaRPr>
          </a:p>
        </p:txBody>
      </p:sp>
      <p:sp>
        <p:nvSpPr>
          <p:cNvPr id="12" name="正方形/長方形 11">
            <a:extLst>
              <a:ext uri="{FF2B5EF4-FFF2-40B4-BE49-F238E27FC236}">
                <a16:creationId xmlns:a16="http://schemas.microsoft.com/office/drawing/2014/main" id="{DFADDD32-831E-0DF2-E31E-E2683F37C7EF}"/>
              </a:ext>
            </a:extLst>
          </p:cNvPr>
          <p:cNvSpPr/>
          <p:nvPr/>
        </p:nvSpPr>
        <p:spPr>
          <a:xfrm>
            <a:off x="1464205" y="2493808"/>
            <a:ext cx="3184697" cy="455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D9B606DC-356E-879A-348E-A15BB389CC4B}"/>
              </a:ext>
            </a:extLst>
          </p:cNvPr>
          <p:cNvSpPr/>
          <p:nvPr/>
        </p:nvSpPr>
        <p:spPr>
          <a:xfrm>
            <a:off x="4797062" y="2493808"/>
            <a:ext cx="3184697" cy="3324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角丸四角形吹き出し 15">
            <a:extLst>
              <a:ext uri="{FF2B5EF4-FFF2-40B4-BE49-F238E27FC236}">
                <a16:creationId xmlns:a16="http://schemas.microsoft.com/office/drawing/2014/main" id="{EC8155C3-295D-25B4-D909-E90DC759369C}"/>
              </a:ext>
            </a:extLst>
          </p:cNvPr>
          <p:cNvSpPr/>
          <p:nvPr/>
        </p:nvSpPr>
        <p:spPr>
          <a:xfrm>
            <a:off x="7833395" y="2355224"/>
            <a:ext cx="2593911" cy="366150"/>
          </a:xfrm>
          <a:prstGeom prst="wedgeRoundRectCallout">
            <a:avLst>
              <a:gd name="adj1" fmla="val -34898"/>
              <a:gd name="adj2" fmla="val 82923"/>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プロジェクト完了レビューを登録</a:t>
            </a:r>
          </a:p>
        </p:txBody>
      </p:sp>
      <p:sp>
        <p:nvSpPr>
          <p:cNvPr id="21" name="角丸四角形吹き出し 15">
            <a:extLst>
              <a:ext uri="{FF2B5EF4-FFF2-40B4-BE49-F238E27FC236}">
                <a16:creationId xmlns:a16="http://schemas.microsoft.com/office/drawing/2014/main" id="{7FF1098F-1120-DBAC-818F-B83710930792}"/>
              </a:ext>
            </a:extLst>
          </p:cNvPr>
          <p:cNvSpPr/>
          <p:nvPr/>
        </p:nvSpPr>
        <p:spPr>
          <a:xfrm>
            <a:off x="454186" y="3909061"/>
            <a:ext cx="4139906" cy="2062721"/>
          </a:xfrm>
          <a:prstGeom prst="wedgeRoundRectCallout">
            <a:avLst>
              <a:gd name="adj1" fmla="val 49059"/>
              <a:gd name="adj2" fmla="val -22488"/>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b="1" u="sng" dirty="0">
                <a:solidFill>
                  <a:srgbClr val="FF0000"/>
                </a:solidFill>
              </a:rPr>
              <a:t>【</a:t>
            </a:r>
            <a:r>
              <a:rPr lang="ja-JP" altLang="en-US" sz="1100" b="1" u="sng" dirty="0">
                <a:solidFill>
                  <a:srgbClr val="FF0000"/>
                </a:solidFill>
              </a:rPr>
              <a:t>クローズフラグ</a:t>
            </a:r>
            <a:r>
              <a:rPr lang="en-US" altLang="ja-JP" sz="1100" b="1" u="sng" dirty="0">
                <a:solidFill>
                  <a:srgbClr val="FF0000"/>
                </a:solidFill>
              </a:rPr>
              <a:t>】</a:t>
            </a:r>
            <a:r>
              <a:rPr lang="ja-JP" altLang="en-US" sz="1100" dirty="0">
                <a:solidFill>
                  <a:srgbClr val="FF0000"/>
                </a:solidFill>
              </a:rPr>
              <a:t>・</a:t>
            </a:r>
            <a:r>
              <a:rPr lang="ja-JP" altLang="en-US" sz="1100" dirty="0">
                <a:solidFill>
                  <a:schemeClr val="tx1"/>
                </a:solidFill>
              </a:rPr>
              <a:t>・・システムで自動</a:t>
            </a:r>
            <a:r>
              <a:rPr lang="en-US" altLang="ja-JP" sz="1100" dirty="0">
                <a:solidFill>
                  <a:schemeClr val="tx1"/>
                </a:solidFill>
              </a:rPr>
              <a:t>ON</a:t>
            </a:r>
          </a:p>
          <a:p>
            <a:r>
              <a:rPr lang="ja-JP" altLang="en-US" sz="1100" dirty="0">
                <a:solidFill>
                  <a:schemeClr val="tx1"/>
                </a:solidFill>
              </a:rPr>
              <a:t>保証期間終了後、月次締処理（本締め）すると自動で</a:t>
            </a:r>
            <a:r>
              <a:rPr lang="en-US" altLang="ja-JP" sz="1100" dirty="0">
                <a:solidFill>
                  <a:schemeClr val="tx1"/>
                </a:solidFill>
              </a:rPr>
              <a:t>ON</a:t>
            </a:r>
            <a:r>
              <a:rPr lang="ja-JP" altLang="en-US" sz="1100" dirty="0">
                <a:solidFill>
                  <a:schemeClr val="tx1"/>
                </a:solidFill>
              </a:rPr>
              <a:t>になる項目です。任意に</a:t>
            </a:r>
            <a:r>
              <a:rPr lang="en-US" altLang="ja-JP" sz="1100" dirty="0">
                <a:solidFill>
                  <a:schemeClr val="tx1"/>
                </a:solidFill>
              </a:rPr>
              <a:t>ON/OFF</a:t>
            </a:r>
            <a:r>
              <a:rPr lang="ja-JP" altLang="en-US" sz="1100" dirty="0">
                <a:solidFill>
                  <a:schemeClr val="tx1"/>
                </a:solidFill>
              </a:rPr>
              <a:t>可能ですが、基本的にはシステムに任せるフラグです。</a:t>
            </a:r>
            <a:endParaRPr lang="en-US" altLang="ja-JP" sz="1100" dirty="0">
              <a:solidFill>
                <a:schemeClr val="tx1"/>
              </a:solidFill>
            </a:endParaRPr>
          </a:p>
          <a:p>
            <a:endParaRPr lang="en-US" altLang="ja-JP" sz="1100" dirty="0">
              <a:solidFill>
                <a:srgbClr val="FF0000"/>
              </a:solidFill>
            </a:endParaRPr>
          </a:p>
          <a:p>
            <a:r>
              <a:rPr lang="en-US" altLang="ja-JP" sz="1100" b="1" u="sng" dirty="0">
                <a:solidFill>
                  <a:srgbClr val="FF0000"/>
                </a:solidFill>
              </a:rPr>
              <a:t>【</a:t>
            </a:r>
            <a:r>
              <a:rPr lang="ja-JP" altLang="en-US" sz="1100" b="1" u="sng" dirty="0">
                <a:solidFill>
                  <a:srgbClr val="FF0000"/>
                </a:solidFill>
              </a:rPr>
              <a:t>工数入力禁止フラグ</a:t>
            </a:r>
            <a:r>
              <a:rPr lang="en-US" altLang="ja-JP" sz="1100" b="1" u="sng" dirty="0">
                <a:solidFill>
                  <a:srgbClr val="FF0000"/>
                </a:solidFill>
              </a:rPr>
              <a:t>】 【</a:t>
            </a:r>
            <a:r>
              <a:rPr lang="ja-JP" altLang="en-US" sz="1100" b="1" u="sng" dirty="0">
                <a:solidFill>
                  <a:srgbClr val="FF0000"/>
                </a:solidFill>
              </a:rPr>
              <a:t>経費入力禁止フラグ</a:t>
            </a:r>
            <a:r>
              <a:rPr lang="en-US" altLang="ja-JP" sz="1100" b="1" u="sng" dirty="0">
                <a:solidFill>
                  <a:srgbClr val="FF0000"/>
                </a:solidFill>
              </a:rPr>
              <a:t>】 </a:t>
            </a:r>
            <a:r>
              <a:rPr lang="ja-JP" altLang="en-US" sz="1100" dirty="0">
                <a:solidFill>
                  <a:schemeClr val="tx1"/>
                </a:solidFill>
              </a:rPr>
              <a:t>・・・システムで自動</a:t>
            </a:r>
            <a:r>
              <a:rPr lang="en-US" altLang="ja-JP" sz="1100" dirty="0">
                <a:solidFill>
                  <a:schemeClr val="tx1"/>
                </a:solidFill>
              </a:rPr>
              <a:t>ON</a:t>
            </a:r>
          </a:p>
          <a:p>
            <a:r>
              <a:rPr lang="ja-JP" altLang="en-US" sz="1100" dirty="0">
                <a:solidFill>
                  <a:schemeClr val="tx1"/>
                </a:solidFill>
              </a:rPr>
              <a:t>工数や経費の入力を禁止するためのフラグです。任意に</a:t>
            </a:r>
            <a:r>
              <a:rPr lang="en-US" altLang="ja-JP" sz="1100" dirty="0">
                <a:solidFill>
                  <a:schemeClr val="tx1"/>
                </a:solidFill>
              </a:rPr>
              <a:t>ON/OFF</a:t>
            </a:r>
            <a:r>
              <a:rPr lang="ja-JP" altLang="en-US" sz="1100" dirty="0">
                <a:solidFill>
                  <a:schemeClr val="tx1"/>
                </a:solidFill>
              </a:rPr>
              <a:t>可能です。クローズフラグが</a:t>
            </a:r>
            <a:r>
              <a:rPr lang="en-US" altLang="ja-JP" sz="1100" dirty="0">
                <a:solidFill>
                  <a:schemeClr val="tx1"/>
                </a:solidFill>
              </a:rPr>
              <a:t>ON</a:t>
            </a:r>
            <a:r>
              <a:rPr lang="ja-JP" altLang="en-US" sz="1100" dirty="0">
                <a:solidFill>
                  <a:schemeClr val="tx1"/>
                </a:solidFill>
              </a:rPr>
              <a:t>になるタイミングで自動で</a:t>
            </a:r>
            <a:r>
              <a:rPr lang="en-US" altLang="ja-JP" sz="1100" dirty="0">
                <a:solidFill>
                  <a:schemeClr val="tx1"/>
                </a:solidFill>
              </a:rPr>
              <a:t>ON</a:t>
            </a:r>
            <a:r>
              <a:rPr lang="ja-JP" altLang="en-US" sz="1100" dirty="0">
                <a:solidFill>
                  <a:schemeClr val="tx1"/>
                </a:solidFill>
              </a:rPr>
              <a:t>になります。</a:t>
            </a:r>
          </a:p>
        </p:txBody>
      </p:sp>
    </p:spTree>
    <p:extLst>
      <p:ext uri="{BB962C8B-B14F-4D97-AF65-F5344CB8AC3E}">
        <p14:creationId xmlns:p14="http://schemas.microsoft.com/office/powerpoint/2010/main" val="148569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AA197A8-2279-5C0B-716E-8DB965668780}"/>
              </a:ext>
            </a:extLst>
          </p:cNvPr>
          <p:cNvPicPr>
            <a:picLocks noChangeAspect="1"/>
          </p:cNvPicPr>
          <p:nvPr/>
        </p:nvPicPr>
        <p:blipFill>
          <a:blip r:embed="rId2"/>
          <a:stretch>
            <a:fillRect/>
          </a:stretch>
        </p:blipFill>
        <p:spPr>
          <a:xfrm>
            <a:off x="251519" y="2134140"/>
            <a:ext cx="8608298" cy="4578493"/>
          </a:xfrm>
          <a:prstGeom prst="rect">
            <a:avLst/>
          </a:prstGeom>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２－１３．月次締処理指示（仮締め）</a:t>
            </a:r>
            <a:endParaRPr lang="en-US" altLang="ja-JP" dirty="0"/>
          </a:p>
          <a:p>
            <a:pPr marL="0" indent="0">
              <a:buNone/>
            </a:pPr>
            <a:r>
              <a:rPr lang="ja-JP" altLang="en-US" dirty="0"/>
              <a:t>システム管理者の作業</a:t>
            </a:r>
          </a:p>
        </p:txBody>
      </p:sp>
      <p:sp>
        <p:nvSpPr>
          <p:cNvPr id="8" name="テキスト ボックス 7">
            <a:extLst>
              <a:ext uri="{FF2B5EF4-FFF2-40B4-BE49-F238E27FC236}">
                <a16:creationId xmlns:a16="http://schemas.microsoft.com/office/drawing/2014/main" id="{A51D4E06-74D1-45E1-A9D8-66359EE49B0F}"/>
              </a:ext>
            </a:extLst>
          </p:cNvPr>
          <p:cNvSpPr txBox="1"/>
          <p:nvPr/>
        </p:nvSpPr>
        <p:spPr>
          <a:xfrm>
            <a:off x="251519" y="1614114"/>
            <a:ext cx="11361753" cy="46166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本締め処理を行うと、当月の実績が確定してしまうため、本締め処理のシミュレーションを行うのが仮締め処理です。</a:t>
            </a:r>
            <a:endParaRPr lang="en-US" altLang="ja-JP" sz="1200" dirty="0">
              <a:latin typeface="+mn-ea"/>
              <a:ea typeface="+mn-ea"/>
            </a:endParaRPr>
          </a:p>
          <a:p>
            <a:r>
              <a:rPr lang="ja-JP" altLang="en-US" sz="1200" dirty="0">
                <a:latin typeface="+mn-ea"/>
                <a:ea typeface="+mn-ea"/>
              </a:rPr>
              <a:t>仮締め処理を行い、確定する実績を確認してから本締め処理を行います。</a:t>
            </a:r>
            <a:endParaRPr lang="en-US" altLang="ja-JP" sz="1200" dirty="0">
              <a:latin typeface="+mn-ea"/>
              <a:ea typeface="+mn-ea"/>
            </a:endParaRPr>
          </a:p>
        </p:txBody>
      </p:sp>
      <p:sp>
        <p:nvSpPr>
          <p:cNvPr id="9" name="正方形/長方形 8">
            <a:extLst>
              <a:ext uri="{FF2B5EF4-FFF2-40B4-BE49-F238E27FC236}">
                <a16:creationId xmlns:a16="http://schemas.microsoft.com/office/drawing/2014/main" id="{5CEB4C40-4822-4B19-BFBB-AF7D405A3E85}"/>
              </a:ext>
            </a:extLst>
          </p:cNvPr>
          <p:cNvSpPr/>
          <p:nvPr/>
        </p:nvSpPr>
        <p:spPr>
          <a:xfrm>
            <a:off x="1955463" y="3429000"/>
            <a:ext cx="233265" cy="151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6A887548-EE59-4D8F-865F-ABAD750F70EB}"/>
              </a:ext>
            </a:extLst>
          </p:cNvPr>
          <p:cNvSpPr/>
          <p:nvPr/>
        </p:nvSpPr>
        <p:spPr>
          <a:xfrm>
            <a:off x="7268548" y="6349782"/>
            <a:ext cx="587828" cy="2715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吹き出し 3">
            <a:extLst>
              <a:ext uri="{FF2B5EF4-FFF2-40B4-BE49-F238E27FC236}">
                <a16:creationId xmlns:a16="http://schemas.microsoft.com/office/drawing/2014/main" id="{03635C58-90BB-465B-9C5F-191AF74407C3}"/>
              </a:ext>
            </a:extLst>
          </p:cNvPr>
          <p:cNvSpPr/>
          <p:nvPr/>
        </p:nvSpPr>
        <p:spPr>
          <a:xfrm>
            <a:off x="5100210" y="2554345"/>
            <a:ext cx="2840654" cy="556900"/>
          </a:xfrm>
          <a:prstGeom prst="borderCallout2">
            <a:avLst>
              <a:gd name="adj1" fmla="val 94199"/>
              <a:gd name="adj2" fmla="val 301"/>
              <a:gd name="adj3" fmla="val 94967"/>
              <a:gd name="adj4" fmla="val -96132"/>
              <a:gd name="adj5" fmla="val 142214"/>
              <a:gd name="adj6" fmla="val -106238"/>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solidFill>
                  <a:schemeClr val="tx1"/>
                </a:solidFill>
              </a:rPr>
              <a:t>実行チェックして即時実行をクリック</a:t>
            </a:r>
          </a:p>
        </p:txBody>
      </p:sp>
      <p:cxnSp>
        <p:nvCxnSpPr>
          <p:cNvPr id="12" name="直線コネクタ 11">
            <a:extLst>
              <a:ext uri="{FF2B5EF4-FFF2-40B4-BE49-F238E27FC236}">
                <a16:creationId xmlns:a16="http://schemas.microsoft.com/office/drawing/2014/main" id="{6E8D3C97-8BE1-4669-9AAE-35AC8A4400F5}"/>
              </a:ext>
            </a:extLst>
          </p:cNvPr>
          <p:cNvCxnSpPr>
            <a:cxnSpLocks/>
          </p:cNvCxnSpPr>
          <p:nvPr/>
        </p:nvCxnSpPr>
        <p:spPr>
          <a:xfrm>
            <a:off x="5857498" y="3111245"/>
            <a:ext cx="1578194" cy="3174701"/>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sp>
        <p:nvSpPr>
          <p:cNvPr id="13" name="角丸四角形吹き出し 15">
            <a:extLst>
              <a:ext uri="{FF2B5EF4-FFF2-40B4-BE49-F238E27FC236}">
                <a16:creationId xmlns:a16="http://schemas.microsoft.com/office/drawing/2014/main" id="{524990B2-24BC-406D-A5ED-9A5B874B9077}"/>
              </a:ext>
            </a:extLst>
          </p:cNvPr>
          <p:cNvSpPr/>
          <p:nvPr/>
        </p:nvSpPr>
        <p:spPr>
          <a:xfrm>
            <a:off x="8285586" y="2623795"/>
            <a:ext cx="3825038" cy="1242559"/>
          </a:xfrm>
          <a:prstGeom prst="wedgeRoundRectCallout">
            <a:avLst>
              <a:gd name="adj1" fmla="val -27676"/>
              <a:gd name="adj2" fmla="val 29479"/>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srgbClr val="000000"/>
                </a:solidFill>
                <a:latin typeface="ＭＳ Ｐゴシック"/>
              </a:rPr>
              <a:t>・締処理はオンライン中に実施可能です。</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特にログアウトなどの利用制限はありません。</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・仮締め処理は何度もやり直すことが出来ます。</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ただし、仮締め処理を解除することはできません。</a:t>
            </a:r>
            <a:endParaRPr lang="ja-JP" altLang="en-US" sz="1200" dirty="0">
              <a:solidFill>
                <a:schemeClr val="tx1"/>
              </a:solidFill>
            </a:endParaRPr>
          </a:p>
        </p:txBody>
      </p:sp>
      <p:sp>
        <p:nvSpPr>
          <p:cNvPr id="14" name="角丸四角形吹き出し 15">
            <a:extLst>
              <a:ext uri="{FF2B5EF4-FFF2-40B4-BE49-F238E27FC236}">
                <a16:creationId xmlns:a16="http://schemas.microsoft.com/office/drawing/2014/main" id="{672BAA53-B8DD-406F-8C47-A20B1ABDD393}"/>
              </a:ext>
            </a:extLst>
          </p:cNvPr>
          <p:cNvSpPr/>
          <p:nvPr/>
        </p:nvSpPr>
        <p:spPr>
          <a:xfrm>
            <a:off x="8873414" y="4121724"/>
            <a:ext cx="2530722" cy="792088"/>
          </a:xfrm>
          <a:prstGeom prst="wedgeRoundRectCallout">
            <a:avLst>
              <a:gd name="adj1" fmla="val -24695"/>
              <a:gd name="adj2" fmla="val 46241"/>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u="sng" dirty="0">
                <a:solidFill>
                  <a:srgbClr val="FF0000"/>
                </a:solidFill>
                <a:latin typeface="ＭＳ Ｐゴシック"/>
              </a:rPr>
              <a:t>月次締処理の詳細については、月次締処理指示画面のヘルプを参照ください。</a:t>
            </a:r>
            <a:endParaRPr lang="ja-JP" altLang="en-US" sz="1200" dirty="0">
              <a:solidFill>
                <a:schemeClr val="tx1"/>
              </a:solidFill>
            </a:endParaRPr>
          </a:p>
        </p:txBody>
      </p:sp>
      <p:sp>
        <p:nvSpPr>
          <p:cNvPr id="16" name="角丸四角形吹き出し 15">
            <a:extLst>
              <a:ext uri="{FF2B5EF4-FFF2-40B4-BE49-F238E27FC236}">
                <a16:creationId xmlns:a16="http://schemas.microsoft.com/office/drawing/2014/main" id="{AA79FD1D-1D7B-4AAB-BCCD-9B1E82A4A3AE}"/>
              </a:ext>
            </a:extLst>
          </p:cNvPr>
          <p:cNvSpPr/>
          <p:nvPr/>
        </p:nvSpPr>
        <p:spPr>
          <a:xfrm>
            <a:off x="1955463" y="5524680"/>
            <a:ext cx="3620278" cy="709177"/>
          </a:xfrm>
          <a:prstGeom prst="wedgeRoundRectCallout">
            <a:avLst>
              <a:gd name="adj1" fmla="val 53016"/>
              <a:gd name="adj2" fmla="val 69927"/>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当月の工数・経費入力を禁止することが出来ます。締処理検証時に使用します。</a:t>
            </a:r>
            <a:endParaRPr lang="en-US" altLang="ja-JP" sz="1200" dirty="0">
              <a:solidFill>
                <a:schemeClr val="tx1"/>
              </a:solidFill>
            </a:endParaRPr>
          </a:p>
        </p:txBody>
      </p:sp>
    </p:spTree>
    <p:extLst>
      <p:ext uri="{BB962C8B-B14F-4D97-AF65-F5344CB8AC3E}">
        <p14:creationId xmlns:p14="http://schemas.microsoft.com/office/powerpoint/2010/main" val="3639099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テーブル&#10;&#10;AI 生成コンテンツは誤りを含む可能性があります。">
            <a:extLst>
              <a:ext uri="{FF2B5EF4-FFF2-40B4-BE49-F238E27FC236}">
                <a16:creationId xmlns:a16="http://schemas.microsoft.com/office/drawing/2014/main" id="{C5D8DDE3-937A-E8AE-EE00-7337C4FC8844}"/>
              </a:ext>
            </a:extLst>
          </p:cNvPr>
          <p:cNvPicPr>
            <a:picLocks noChangeAspect="1"/>
          </p:cNvPicPr>
          <p:nvPr/>
        </p:nvPicPr>
        <p:blipFill>
          <a:blip r:embed="rId2"/>
          <a:stretch>
            <a:fillRect/>
          </a:stretch>
        </p:blipFill>
        <p:spPr>
          <a:xfrm>
            <a:off x="451264" y="1321357"/>
            <a:ext cx="8665149" cy="4133665"/>
          </a:xfrm>
          <a:prstGeom prst="rect">
            <a:avLst/>
          </a:prstGeom>
          <a:ln>
            <a:solidFill>
              <a:schemeClr val="bg1">
                <a:lumMod val="50000"/>
              </a:schemeClr>
            </a:solidFill>
          </a:ln>
        </p:spPr>
      </p:pic>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5488F2C4-8EDD-99A7-0197-763366450326}"/>
              </a:ext>
            </a:extLst>
          </p:cNvPr>
          <p:cNvPicPr>
            <a:picLocks noChangeAspect="1"/>
          </p:cNvPicPr>
          <p:nvPr/>
        </p:nvPicPr>
        <p:blipFill>
          <a:blip r:embed="rId3"/>
          <a:stretch>
            <a:fillRect/>
          </a:stretch>
        </p:blipFill>
        <p:spPr>
          <a:xfrm>
            <a:off x="519843" y="3862820"/>
            <a:ext cx="8582842" cy="2734438"/>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（参考）月次締め処理の事前エラーチェック</a:t>
            </a:r>
          </a:p>
        </p:txBody>
      </p:sp>
      <p:sp>
        <p:nvSpPr>
          <p:cNvPr id="22" name="テキスト ボックス 21">
            <a:extLst>
              <a:ext uri="{FF2B5EF4-FFF2-40B4-BE49-F238E27FC236}">
                <a16:creationId xmlns:a16="http://schemas.microsoft.com/office/drawing/2014/main" id="{B6D23AFF-A67C-4D61-859C-BDDD0F027CEB}"/>
              </a:ext>
            </a:extLst>
          </p:cNvPr>
          <p:cNvSpPr txBox="1"/>
          <p:nvPr/>
        </p:nvSpPr>
        <p:spPr>
          <a:xfrm>
            <a:off x="451264" y="780682"/>
            <a:ext cx="10942229" cy="46166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月末が近づいたら、月次締め処理エラーに関するチェックを事前に確認することができます。</a:t>
            </a:r>
            <a:endParaRPr lang="en-US" altLang="ja-JP" sz="1200" dirty="0">
              <a:latin typeface="+mn-ea"/>
              <a:ea typeface="+mn-ea"/>
            </a:endParaRPr>
          </a:p>
          <a:p>
            <a:r>
              <a:rPr lang="ja-JP" altLang="en-US" sz="1200" dirty="0">
                <a:latin typeface="+mn-ea"/>
                <a:ea typeface="+mn-ea"/>
              </a:rPr>
              <a:t>締め処理エラーに関するチェック項目は、自社マスタ設定の「締め処理時チェック」に従います。</a:t>
            </a:r>
            <a:endParaRPr lang="en-US" altLang="ja-JP" sz="1200" dirty="0">
              <a:latin typeface="+mn-ea"/>
              <a:ea typeface="+mn-ea"/>
            </a:endParaRPr>
          </a:p>
        </p:txBody>
      </p:sp>
      <p:sp>
        <p:nvSpPr>
          <p:cNvPr id="24" name="正方形/長方形 23">
            <a:extLst>
              <a:ext uri="{FF2B5EF4-FFF2-40B4-BE49-F238E27FC236}">
                <a16:creationId xmlns:a16="http://schemas.microsoft.com/office/drawing/2014/main" id="{767811D0-5034-405E-A3E0-43B2ED614D86}"/>
              </a:ext>
            </a:extLst>
          </p:cNvPr>
          <p:cNvSpPr/>
          <p:nvPr/>
        </p:nvSpPr>
        <p:spPr>
          <a:xfrm>
            <a:off x="3534191" y="3283205"/>
            <a:ext cx="1872000" cy="5501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C5B09C76-B12C-4FBE-8219-D13BB64773E8}"/>
              </a:ext>
            </a:extLst>
          </p:cNvPr>
          <p:cNvSpPr/>
          <p:nvPr/>
        </p:nvSpPr>
        <p:spPr>
          <a:xfrm>
            <a:off x="1225753" y="4230648"/>
            <a:ext cx="493755" cy="198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728E8CDD-7B99-4A50-962E-43E45412822D}"/>
              </a:ext>
            </a:extLst>
          </p:cNvPr>
          <p:cNvSpPr/>
          <p:nvPr/>
        </p:nvSpPr>
        <p:spPr>
          <a:xfrm>
            <a:off x="519845" y="4732544"/>
            <a:ext cx="8665147" cy="18927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下矢印 14">
            <a:extLst>
              <a:ext uri="{FF2B5EF4-FFF2-40B4-BE49-F238E27FC236}">
                <a16:creationId xmlns:a16="http://schemas.microsoft.com/office/drawing/2014/main" id="{728FC5D0-C964-4B6A-949D-D26A432B7D0A}"/>
              </a:ext>
            </a:extLst>
          </p:cNvPr>
          <p:cNvSpPr/>
          <p:nvPr/>
        </p:nvSpPr>
        <p:spPr>
          <a:xfrm>
            <a:off x="3680565" y="4015296"/>
            <a:ext cx="576064" cy="4137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28" name="角丸四角形吹き出し 15">
            <a:extLst>
              <a:ext uri="{FF2B5EF4-FFF2-40B4-BE49-F238E27FC236}">
                <a16:creationId xmlns:a16="http://schemas.microsoft.com/office/drawing/2014/main" id="{D3EDFE02-33E2-4E9E-B90B-60CFBAE540CE}"/>
              </a:ext>
            </a:extLst>
          </p:cNvPr>
          <p:cNvSpPr/>
          <p:nvPr/>
        </p:nvSpPr>
        <p:spPr>
          <a:xfrm>
            <a:off x="2136732" y="2104229"/>
            <a:ext cx="3663730" cy="1015084"/>
          </a:xfrm>
          <a:prstGeom prst="wedgeRoundRectCallout">
            <a:avLst>
              <a:gd name="adj1" fmla="val -14891"/>
              <a:gd name="adj2" fmla="val 67445"/>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「チェックのみ実施」を実行すると、月次締め処理時のエラーチェックのみが行われます。</a:t>
            </a:r>
            <a:endParaRPr lang="en-US" altLang="ja-JP" sz="1200" dirty="0">
              <a:solidFill>
                <a:schemeClr val="tx1"/>
              </a:solidFill>
            </a:endParaRPr>
          </a:p>
          <a:p>
            <a:r>
              <a:rPr lang="ja-JP" altLang="en-US" sz="1200" dirty="0">
                <a:solidFill>
                  <a:schemeClr val="tx1"/>
                </a:solidFill>
              </a:rPr>
              <a:t>エラーチェックの結果は、「エラー情報」タブに表示されます</a:t>
            </a:r>
            <a:endParaRPr lang="en-US" altLang="ja-JP" sz="1200" dirty="0">
              <a:solidFill>
                <a:schemeClr val="tx1"/>
              </a:solidFill>
            </a:endParaRPr>
          </a:p>
        </p:txBody>
      </p:sp>
      <p:sp>
        <p:nvSpPr>
          <p:cNvPr id="29" name="四角形吹き出し 3">
            <a:extLst>
              <a:ext uri="{FF2B5EF4-FFF2-40B4-BE49-F238E27FC236}">
                <a16:creationId xmlns:a16="http://schemas.microsoft.com/office/drawing/2014/main" id="{F14F345B-5DF1-46B9-8BAA-47F01855A102}"/>
              </a:ext>
            </a:extLst>
          </p:cNvPr>
          <p:cNvSpPr/>
          <p:nvPr/>
        </p:nvSpPr>
        <p:spPr>
          <a:xfrm>
            <a:off x="6545585" y="4364716"/>
            <a:ext cx="5490416" cy="2098602"/>
          </a:xfrm>
          <a:prstGeom prst="borderCallout2">
            <a:avLst>
              <a:gd name="adj1" fmla="val 17551"/>
              <a:gd name="adj2" fmla="val -957"/>
              <a:gd name="adj3" fmla="val 17393"/>
              <a:gd name="adj4" fmla="val -6729"/>
              <a:gd name="adj5" fmla="val 27824"/>
              <a:gd name="adj6" fmla="val -11175"/>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solidFill>
                  <a:schemeClr val="tx1"/>
                </a:solidFill>
              </a:rPr>
              <a:t>「</a:t>
            </a:r>
            <a:r>
              <a:rPr lang="en-US" altLang="ja-JP" sz="1200" dirty="0">
                <a:solidFill>
                  <a:schemeClr val="tx1"/>
                </a:solidFill>
              </a:rPr>
              <a:t>×</a:t>
            </a:r>
            <a:r>
              <a:rPr lang="ja-JP" altLang="en-US" sz="1200" dirty="0">
                <a:solidFill>
                  <a:schemeClr val="tx1"/>
                </a:solidFill>
              </a:rPr>
              <a:t>」は、月次仮締め処理が実行できないエラーです。</a:t>
            </a:r>
            <a:endParaRPr lang="en-US" altLang="ja-JP" sz="1200" dirty="0">
              <a:solidFill>
                <a:schemeClr val="tx1"/>
              </a:solidFill>
            </a:endParaRPr>
          </a:p>
          <a:p>
            <a:r>
              <a:rPr lang="ja-JP" altLang="en-US" sz="1200" dirty="0">
                <a:solidFill>
                  <a:schemeClr val="tx1"/>
                </a:solidFill>
              </a:rPr>
              <a:t>月次仮締め処理実行までに対処する必要があります。</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「！」は、月次仮締め処理は実行できますが、月次本締め処理にてエラー「</a:t>
            </a:r>
            <a:r>
              <a:rPr lang="en-US" altLang="ja-JP" sz="1200" dirty="0">
                <a:solidFill>
                  <a:schemeClr val="tx1"/>
                </a:solidFill>
              </a:rPr>
              <a:t>×</a:t>
            </a:r>
            <a:r>
              <a:rPr lang="ja-JP" altLang="en-US" sz="1200" dirty="0">
                <a:solidFill>
                  <a:schemeClr val="tx1"/>
                </a:solidFill>
              </a:rPr>
              <a:t>」、もしくは、常にワーニングとして出力される項目です。</a:t>
            </a:r>
            <a:endParaRPr lang="en-US" altLang="ja-JP" sz="1200" dirty="0">
              <a:solidFill>
                <a:schemeClr val="tx1"/>
              </a:solidFill>
            </a:endParaRPr>
          </a:p>
          <a:p>
            <a:r>
              <a:rPr lang="ja-JP" altLang="en-US" sz="1200" dirty="0">
                <a:solidFill>
                  <a:schemeClr val="tx1"/>
                </a:solidFill>
              </a:rPr>
              <a:t>エラー内容（「</a:t>
            </a:r>
            <a:r>
              <a:rPr lang="en-US" altLang="ja-JP" sz="1200" dirty="0">
                <a:solidFill>
                  <a:schemeClr val="tx1"/>
                </a:solidFill>
              </a:rPr>
              <a:t>×</a:t>
            </a:r>
            <a:r>
              <a:rPr lang="ja-JP" altLang="en-US" sz="1200" dirty="0">
                <a:solidFill>
                  <a:schemeClr val="tx1"/>
                </a:solidFill>
              </a:rPr>
              <a:t>」対象の項目ではないか）と業務への影響を確認して、</a:t>
            </a:r>
            <a:endParaRPr lang="en-US" altLang="ja-JP" sz="1200" dirty="0">
              <a:solidFill>
                <a:schemeClr val="tx1"/>
              </a:solidFill>
            </a:endParaRPr>
          </a:p>
          <a:p>
            <a:r>
              <a:rPr lang="ja-JP" altLang="en-US" sz="1200" dirty="0">
                <a:solidFill>
                  <a:schemeClr val="tx1"/>
                </a:solidFill>
              </a:rPr>
              <a:t>月次締め処理までに対応してください。</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これら設定は、自社マスタの「締め処理時チェック」に従います。</a:t>
            </a:r>
          </a:p>
        </p:txBody>
      </p:sp>
      <p:cxnSp>
        <p:nvCxnSpPr>
          <p:cNvPr id="30" name="直線コネクタ 29">
            <a:extLst>
              <a:ext uri="{FF2B5EF4-FFF2-40B4-BE49-F238E27FC236}">
                <a16:creationId xmlns:a16="http://schemas.microsoft.com/office/drawing/2014/main" id="{5797BC77-429F-4DEA-A16A-E7E2DF235AB9}"/>
              </a:ext>
            </a:extLst>
          </p:cNvPr>
          <p:cNvCxnSpPr>
            <a:cxnSpLocks/>
          </p:cNvCxnSpPr>
          <p:nvPr/>
        </p:nvCxnSpPr>
        <p:spPr>
          <a:xfrm>
            <a:off x="7000979" y="3890865"/>
            <a:ext cx="982678" cy="473851"/>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pic>
        <p:nvPicPr>
          <p:cNvPr id="12" name="図 11" descr="グラフィカル ユーザー インターフェイス&#10;&#10;AI 生成コンテンツは誤りを含む可能性があります。">
            <a:extLst>
              <a:ext uri="{FF2B5EF4-FFF2-40B4-BE49-F238E27FC236}">
                <a16:creationId xmlns:a16="http://schemas.microsoft.com/office/drawing/2014/main" id="{C70A1D1E-32B2-201C-4E0D-9F6D7263159E}"/>
              </a:ext>
            </a:extLst>
          </p:cNvPr>
          <p:cNvPicPr>
            <a:picLocks noChangeAspect="1"/>
          </p:cNvPicPr>
          <p:nvPr/>
        </p:nvPicPr>
        <p:blipFill>
          <a:blip r:embed="rId4"/>
          <a:srcRect t="30807"/>
          <a:stretch>
            <a:fillRect/>
          </a:stretch>
        </p:blipFill>
        <p:spPr>
          <a:xfrm>
            <a:off x="3627666" y="3307941"/>
            <a:ext cx="1562318" cy="494360"/>
          </a:xfrm>
          <a:prstGeom prst="rect">
            <a:avLst/>
          </a:prstGeom>
        </p:spPr>
      </p:pic>
    </p:spTree>
    <p:extLst>
      <p:ext uri="{BB962C8B-B14F-4D97-AF65-F5344CB8AC3E}">
        <p14:creationId xmlns:p14="http://schemas.microsoft.com/office/powerpoint/2010/main" val="1059370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ーブル&#10;&#10;AI 生成コンテンツは誤りを含む可能性があります。">
            <a:extLst>
              <a:ext uri="{FF2B5EF4-FFF2-40B4-BE49-F238E27FC236}">
                <a16:creationId xmlns:a16="http://schemas.microsoft.com/office/drawing/2014/main" id="{DA5847AC-7972-C11E-472F-76B4E408CABB}"/>
              </a:ext>
            </a:extLst>
          </p:cNvPr>
          <p:cNvPicPr>
            <a:picLocks noChangeAspect="1"/>
          </p:cNvPicPr>
          <p:nvPr/>
        </p:nvPicPr>
        <p:blipFill>
          <a:blip r:embed="rId2"/>
          <a:stretch>
            <a:fillRect/>
          </a:stretch>
        </p:blipFill>
        <p:spPr>
          <a:xfrm>
            <a:off x="467544" y="1964844"/>
            <a:ext cx="8774892" cy="4417168"/>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２－１４．実際原価による原価配賦（システム管理者の作業）</a:t>
            </a:r>
          </a:p>
        </p:txBody>
      </p:sp>
      <p:sp>
        <p:nvSpPr>
          <p:cNvPr id="7" name="テキスト ボックス 6">
            <a:extLst>
              <a:ext uri="{FF2B5EF4-FFF2-40B4-BE49-F238E27FC236}">
                <a16:creationId xmlns:a16="http://schemas.microsoft.com/office/drawing/2014/main" id="{FD09A6AA-57D3-42E2-AA9C-A3410155E312}"/>
              </a:ext>
            </a:extLst>
          </p:cNvPr>
          <p:cNvSpPr txBox="1"/>
          <p:nvPr/>
        </p:nvSpPr>
        <p:spPr>
          <a:xfrm>
            <a:off x="467544" y="1484784"/>
            <a:ext cx="11194706" cy="276999"/>
          </a:xfrm>
          <a:prstGeom prst="rect">
            <a:avLst/>
          </a:prstGeom>
          <a:solidFill>
            <a:srgbClr val="F7FAD2"/>
          </a:solidFill>
          <a:ln w="19050">
            <a:solidFill>
              <a:schemeClr val="accent6">
                <a:lumMod val="60000"/>
                <a:lumOff val="40000"/>
              </a:schemeClr>
            </a:solidFill>
          </a:ln>
        </p:spPr>
        <p:txBody>
          <a:bodyPr wrap="square" rtlCol="0">
            <a:spAutoFit/>
          </a:bodyPr>
          <a:lstStyle/>
          <a:p>
            <a:r>
              <a:rPr lang="en-US" altLang="ja-JP" sz="1200" dirty="0">
                <a:latin typeface="+mn-ea"/>
                <a:ea typeface="+mn-ea"/>
              </a:rPr>
              <a:t>OBPM</a:t>
            </a:r>
            <a:r>
              <a:rPr lang="ja-JP" altLang="en-US" sz="1200" dirty="0">
                <a:latin typeface="+mn-ea"/>
                <a:ea typeface="+mn-ea"/>
              </a:rPr>
              <a:t>では、社員ランク別標準原価設定で設定した標準原価ではなく、給与システムなどで計算された実際原価を取り込んで原価配賦を行うこともできます。</a:t>
            </a:r>
            <a:endParaRPr lang="en-US" altLang="ja-JP" sz="1200" dirty="0">
              <a:latin typeface="+mn-ea"/>
              <a:ea typeface="+mn-ea"/>
            </a:endParaRPr>
          </a:p>
        </p:txBody>
      </p:sp>
      <p:sp>
        <p:nvSpPr>
          <p:cNvPr id="8" name="正方形/長方形 7">
            <a:extLst>
              <a:ext uri="{FF2B5EF4-FFF2-40B4-BE49-F238E27FC236}">
                <a16:creationId xmlns:a16="http://schemas.microsoft.com/office/drawing/2014/main" id="{F667080F-84DC-48B1-8606-A6B4C1D314A5}"/>
              </a:ext>
            </a:extLst>
          </p:cNvPr>
          <p:cNvSpPr/>
          <p:nvPr/>
        </p:nvSpPr>
        <p:spPr>
          <a:xfrm>
            <a:off x="467544" y="4623354"/>
            <a:ext cx="3647256" cy="3944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吹き出し 15">
            <a:extLst>
              <a:ext uri="{FF2B5EF4-FFF2-40B4-BE49-F238E27FC236}">
                <a16:creationId xmlns:a16="http://schemas.microsoft.com/office/drawing/2014/main" id="{61CE5F24-4AE8-47D9-9BD0-40DDE08E1337}"/>
              </a:ext>
            </a:extLst>
          </p:cNvPr>
          <p:cNvSpPr/>
          <p:nvPr/>
        </p:nvSpPr>
        <p:spPr>
          <a:xfrm>
            <a:off x="2949564" y="3718748"/>
            <a:ext cx="5483155" cy="751665"/>
          </a:xfrm>
          <a:prstGeom prst="wedgeRoundRectCallout">
            <a:avLst>
              <a:gd name="adj1" fmla="val -37699"/>
              <a:gd name="adj2" fmla="val 77915"/>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締処理時に原価の計算方法が選択できます。</a:t>
            </a:r>
            <a:endParaRPr lang="en-US" altLang="ja-JP" sz="1200" dirty="0">
              <a:solidFill>
                <a:schemeClr val="tx1"/>
              </a:solidFill>
            </a:endParaRPr>
          </a:p>
          <a:p>
            <a:r>
              <a:rPr lang="ja-JP" altLang="en-US" sz="1200" dirty="0">
                <a:solidFill>
                  <a:schemeClr val="tx1"/>
                </a:solidFill>
              </a:rPr>
              <a:t>実際原価取込を使用する場合でも、実際原価が確定（取込）するまでの間に</a:t>
            </a:r>
            <a:endParaRPr lang="en-US" altLang="ja-JP" sz="1200" dirty="0">
              <a:solidFill>
                <a:schemeClr val="tx1"/>
              </a:solidFill>
            </a:endParaRPr>
          </a:p>
          <a:p>
            <a:r>
              <a:rPr lang="ja-JP" altLang="en-US" sz="1200" dirty="0">
                <a:solidFill>
                  <a:schemeClr val="tx1"/>
                </a:solidFill>
              </a:rPr>
              <a:t>仮締め処理ができるよう、標準原価で原価計算を行うことができます。</a:t>
            </a:r>
            <a:endParaRPr lang="en-US" altLang="ja-JP" sz="1200" dirty="0">
              <a:solidFill>
                <a:schemeClr val="tx1"/>
              </a:solidFill>
            </a:endParaRPr>
          </a:p>
        </p:txBody>
      </p:sp>
      <p:sp>
        <p:nvSpPr>
          <p:cNvPr id="10" name="角丸四角形吹き出し 15">
            <a:extLst>
              <a:ext uri="{FF2B5EF4-FFF2-40B4-BE49-F238E27FC236}">
                <a16:creationId xmlns:a16="http://schemas.microsoft.com/office/drawing/2014/main" id="{53B7D858-65A9-4A40-9DF1-907A567F4F18}"/>
              </a:ext>
            </a:extLst>
          </p:cNvPr>
          <p:cNvSpPr/>
          <p:nvPr/>
        </p:nvSpPr>
        <p:spPr>
          <a:xfrm>
            <a:off x="6711053" y="5091983"/>
            <a:ext cx="4065104" cy="668458"/>
          </a:xfrm>
          <a:prstGeom prst="wedgeRoundRectCallout">
            <a:avLst>
              <a:gd name="adj1" fmla="val -26408"/>
              <a:gd name="adj2" fmla="val 22314"/>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srgbClr val="000000"/>
                </a:solidFill>
                <a:latin typeface="ＭＳ Ｐゴシック"/>
              </a:rPr>
              <a:t>・実際原価取込については、</a:t>
            </a:r>
            <a:endParaRPr lang="en-US" altLang="ja-JP" sz="1200" dirty="0">
              <a:solidFill>
                <a:srgbClr val="000000"/>
              </a:solidFill>
              <a:latin typeface="ＭＳ Ｐゴシック"/>
            </a:endParaRPr>
          </a:p>
          <a:p>
            <a:pPr lvl="0"/>
            <a:r>
              <a:rPr lang="en-US" altLang="ja-JP" sz="1200" dirty="0">
                <a:solidFill>
                  <a:srgbClr val="000000"/>
                </a:solidFill>
                <a:latin typeface="ＭＳ Ｐゴシック"/>
              </a:rPr>
              <a:t>【</a:t>
            </a:r>
            <a:r>
              <a:rPr lang="ja-JP" altLang="en-US" sz="1200" dirty="0">
                <a:solidFill>
                  <a:srgbClr val="000000"/>
                </a:solidFill>
                <a:latin typeface="ＭＳ Ｐゴシック"/>
              </a:rPr>
              <a:t>３．実際原価取込について</a:t>
            </a:r>
            <a:r>
              <a:rPr lang="en-US" altLang="ja-JP" sz="1200" dirty="0">
                <a:solidFill>
                  <a:srgbClr val="000000"/>
                </a:solidFill>
                <a:latin typeface="ＭＳ Ｐゴシック"/>
              </a:rPr>
              <a:t>】</a:t>
            </a:r>
            <a:r>
              <a:rPr lang="ja-JP" altLang="en-US" sz="1200" dirty="0">
                <a:solidFill>
                  <a:srgbClr val="000000"/>
                </a:solidFill>
                <a:latin typeface="ＭＳ Ｐゴシック"/>
              </a:rPr>
              <a:t>の章をご参照ください。</a:t>
            </a:r>
            <a:endParaRPr lang="en-US" altLang="ja-JP" sz="1200" dirty="0">
              <a:solidFill>
                <a:srgbClr val="000000"/>
              </a:solidFill>
              <a:latin typeface="ＭＳ Ｐゴシック"/>
            </a:endParaRPr>
          </a:p>
        </p:txBody>
      </p:sp>
    </p:spTree>
    <p:extLst>
      <p:ext uri="{BB962C8B-B14F-4D97-AF65-F5344CB8AC3E}">
        <p14:creationId xmlns:p14="http://schemas.microsoft.com/office/powerpoint/2010/main" val="755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F25EFEC4-D0D4-EF32-5E96-21C5181880F5}"/>
              </a:ext>
            </a:extLst>
          </p:cNvPr>
          <p:cNvPicPr>
            <a:picLocks noChangeAspect="1"/>
          </p:cNvPicPr>
          <p:nvPr/>
        </p:nvPicPr>
        <p:blipFill>
          <a:blip r:embed="rId2"/>
          <a:stretch>
            <a:fillRect/>
          </a:stretch>
        </p:blipFill>
        <p:spPr>
          <a:xfrm>
            <a:off x="326572" y="2192688"/>
            <a:ext cx="10928605" cy="3863879"/>
          </a:xfrm>
          <a:prstGeom prst="rect">
            <a:avLst/>
          </a:prstGeom>
          <a:ln>
            <a:solidFill>
              <a:schemeClr val="bg1">
                <a:lumMod val="50000"/>
              </a:schemeClr>
            </a:solidFill>
          </a:ln>
        </p:spPr>
      </p:pic>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24BCB3E3-A84E-CBC3-5DF3-BB4FF47A57F7}"/>
              </a:ext>
            </a:extLst>
          </p:cNvPr>
          <p:cNvPicPr>
            <a:picLocks noChangeAspect="1"/>
          </p:cNvPicPr>
          <p:nvPr/>
        </p:nvPicPr>
        <p:blipFill>
          <a:blip r:embed="rId3"/>
          <a:srcRect r="21492"/>
          <a:stretch>
            <a:fillRect/>
          </a:stretch>
        </p:blipFill>
        <p:spPr>
          <a:xfrm>
            <a:off x="3754771" y="3961598"/>
            <a:ext cx="6738207" cy="2734438"/>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２－１５．月次締処理指示（仮締め）時のアラート</a:t>
            </a:r>
            <a:endParaRPr lang="en-US" altLang="ja-JP" dirty="0"/>
          </a:p>
          <a:p>
            <a:pPr marL="0" indent="0">
              <a:buNone/>
            </a:pPr>
            <a:r>
              <a:rPr lang="ja-JP" altLang="en-US" dirty="0"/>
              <a:t>システム管理者の作業</a:t>
            </a:r>
          </a:p>
          <a:p>
            <a:pPr marL="0" indent="0">
              <a:buNone/>
            </a:pPr>
            <a:endParaRPr lang="ja-JP" altLang="en-US" dirty="0"/>
          </a:p>
        </p:txBody>
      </p:sp>
      <p:sp>
        <p:nvSpPr>
          <p:cNvPr id="7" name="テキスト ボックス 6">
            <a:extLst>
              <a:ext uri="{FF2B5EF4-FFF2-40B4-BE49-F238E27FC236}">
                <a16:creationId xmlns:a16="http://schemas.microsoft.com/office/drawing/2014/main" id="{76BCA919-A0AE-432C-A101-C4B2A9C0ED80}"/>
              </a:ext>
            </a:extLst>
          </p:cNvPr>
          <p:cNvSpPr txBox="1"/>
          <p:nvPr/>
        </p:nvSpPr>
        <p:spPr>
          <a:xfrm>
            <a:off x="326572" y="1529183"/>
            <a:ext cx="11215395" cy="46166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仮締め処理を行う際、自社マスタ設定での設定により、必要な実績が入力されていない場合にエラー情報が表示されます。</a:t>
            </a:r>
            <a:endParaRPr lang="en-US" altLang="ja-JP" sz="1200" dirty="0">
              <a:latin typeface="+mn-ea"/>
              <a:ea typeface="+mn-ea"/>
            </a:endParaRPr>
          </a:p>
          <a:p>
            <a:r>
              <a:rPr lang="ja-JP" altLang="en-US" sz="1200" dirty="0">
                <a:latin typeface="+mn-ea"/>
                <a:ea typeface="+mn-ea"/>
              </a:rPr>
              <a:t>それぞれのアラートに従って、実績入力を行う必要があります。実績の入力は、システム管理者から現場へ入力指示をするようにしてください。</a:t>
            </a:r>
            <a:endParaRPr lang="en-US" altLang="ja-JP" sz="1200" dirty="0">
              <a:latin typeface="+mn-ea"/>
              <a:ea typeface="+mn-ea"/>
            </a:endParaRPr>
          </a:p>
        </p:txBody>
      </p:sp>
      <p:sp>
        <p:nvSpPr>
          <p:cNvPr id="10" name="テキスト ボックス 9">
            <a:extLst>
              <a:ext uri="{FF2B5EF4-FFF2-40B4-BE49-F238E27FC236}">
                <a16:creationId xmlns:a16="http://schemas.microsoft.com/office/drawing/2014/main" id="{E1F7147D-29B1-48EA-959B-9DD5D339CD9B}"/>
              </a:ext>
            </a:extLst>
          </p:cNvPr>
          <p:cNvSpPr txBox="1"/>
          <p:nvPr/>
        </p:nvSpPr>
        <p:spPr>
          <a:xfrm>
            <a:off x="5117314" y="2170963"/>
            <a:ext cx="6424653" cy="262379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100" b="1" dirty="0">
                <a:latin typeface="+mn-ea"/>
                <a:ea typeface="+mn-ea"/>
              </a:rPr>
              <a:t>検出時の処理実行可否の項目区分</a:t>
            </a:r>
            <a:endParaRPr lang="en-US" altLang="ja-JP" sz="1100" b="1" dirty="0">
              <a:latin typeface="+mn-ea"/>
              <a:ea typeface="+mn-ea"/>
            </a:endParaRPr>
          </a:p>
          <a:p>
            <a:endParaRPr lang="en-US" altLang="ja-JP" sz="1100" b="1" dirty="0">
              <a:latin typeface="+mn-ea"/>
              <a:ea typeface="+mn-ea"/>
            </a:endParaRPr>
          </a:p>
          <a:p>
            <a:r>
              <a:rPr lang="en-US" altLang="ja-JP" sz="1100" b="1" dirty="0">
                <a:latin typeface="+mn-ea"/>
                <a:ea typeface="+mn-ea"/>
              </a:rPr>
              <a:t>【</a:t>
            </a:r>
            <a:r>
              <a:rPr lang="ja-JP" altLang="en-US" sz="1100" b="1" dirty="0">
                <a:latin typeface="+mn-ea"/>
                <a:ea typeface="+mn-ea"/>
              </a:rPr>
              <a:t>不可</a:t>
            </a:r>
            <a:r>
              <a:rPr lang="en-US" altLang="ja-JP" sz="1100" b="1" dirty="0">
                <a:latin typeface="+mn-ea"/>
                <a:ea typeface="+mn-ea"/>
              </a:rPr>
              <a:t>】</a:t>
            </a:r>
          </a:p>
          <a:p>
            <a:r>
              <a:rPr lang="ja-JP" altLang="en-US" sz="1100" b="1" dirty="0">
                <a:latin typeface="+mn-ea"/>
                <a:ea typeface="+mn-ea"/>
              </a:rPr>
              <a:t>検出された入力不備のある項目がすべて解消されるまで、締処理を行うことはできません。</a:t>
            </a:r>
            <a:endParaRPr lang="en-US" altLang="ja-JP" sz="1100" b="1" dirty="0">
              <a:latin typeface="+mn-ea"/>
              <a:ea typeface="+mn-ea"/>
            </a:endParaRPr>
          </a:p>
          <a:p>
            <a:endParaRPr lang="en-US" altLang="ja-JP" sz="1100" b="1" dirty="0">
              <a:latin typeface="+mn-ea"/>
              <a:ea typeface="+mn-ea"/>
            </a:endParaRPr>
          </a:p>
          <a:p>
            <a:r>
              <a:rPr lang="en-US" altLang="ja-JP" sz="1100" b="1" dirty="0">
                <a:latin typeface="+mn-ea"/>
                <a:ea typeface="+mn-ea"/>
              </a:rPr>
              <a:t>【</a:t>
            </a:r>
            <a:r>
              <a:rPr lang="ja-JP" altLang="en-US" sz="1100" b="1" dirty="0">
                <a:latin typeface="+mn-ea"/>
                <a:ea typeface="+mn-ea"/>
              </a:rPr>
              <a:t>可</a:t>
            </a:r>
            <a:r>
              <a:rPr lang="en-US" altLang="ja-JP" sz="1100" b="1" dirty="0">
                <a:latin typeface="+mn-ea"/>
                <a:ea typeface="+mn-ea"/>
              </a:rPr>
              <a:t>】</a:t>
            </a:r>
          </a:p>
          <a:p>
            <a:r>
              <a:rPr lang="ja-JP" altLang="en-US" sz="1100" b="1" dirty="0">
                <a:latin typeface="+mn-ea"/>
                <a:ea typeface="+mn-ea"/>
              </a:rPr>
              <a:t>検出された入力不備のある項目を解消しなくても締処理を行うことができます。</a:t>
            </a:r>
            <a:endParaRPr lang="en-US" altLang="ja-JP" sz="1100" b="1" dirty="0">
              <a:latin typeface="+mn-ea"/>
              <a:ea typeface="+mn-ea"/>
            </a:endParaRPr>
          </a:p>
          <a:p>
            <a:r>
              <a:rPr lang="ja-JP" altLang="en-US" sz="1100" b="1" dirty="0">
                <a:latin typeface="+mn-ea"/>
                <a:ea typeface="+mn-ea"/>
              </a:rPr>
              <a:t>（チェックのみを実施し、その内容に特に問題がなければ締処理を行っても問題ありません）</a:t>
            </a:r>
            <a:endParaRPr lang="en-US" altLang="ja-JP" sz="1100" b="1" dirty="0">
              <a:latin typeface="+mn-ea"/>
              <a:ea typeface="+mn-ea"/>
            </a:endParaRPr>
          </a:p>
          <a:p>
            <a:endParaRPr lang="en-US" altLang="ja-JP" sz="1100" b="1" dirty="0">
              <a:latin typeface="+mn-ea"/>
              <a:ea typeface="+mn-ea"/>
            </a:endParaRPr>
          </a:p>
          <a:p>
            <a:r>
              <a:rPr lang="en-US" altLang="ja-JP" sz="1100" b="1" dirty="0">
                <a:latin typeface="+mn-ea"/>
                <a:ea typeface="+mn-ea"/>
              </a:rPr>
              <a:t>【</a:t>
            </a:r>
            <a:r>
              <a:rPr lang="ja-JP" altLang="en-US" sz="1100" b="1" dirty="0">
                <a:latin typeface="+mn-ea"/>
                <a:ea typeface="+mn-ea"/>
              </a:rPr>
              <a:t>対象外</a:t>
            </a:r>
            <a:r>
              <a:rPr lang="en-US" altLang="ja-JP" sz="1100" b="1" dirty="0">
                <a:latin typeface="+mn-ea"/>
                <a:ea typeface="+mn-ea"/>
              </a:rPr>
              <a:t>】</a:t>
            </a:r>
          </a:p>
          <a:p>
            <a:r>
              <a:rPr lang="ja-JP" altLang="en-US" sz="1100" b="1" dirty="0">
                <a:latin typeface="+mn-ea"/>
                <a:ea typeface="+mn-ea"/>
              </a:rPr>
              <a:t>入力内容の不備をチェックしません。</a:t>
            </a:r>
            <a:endParaRPr lang="en-US" altLang="ja-JP" sz="1100" b="1" dirty="0">
              <a:latin typeface="+mn-ea"/>
              <a:ea typeface="+mn-ea"/>
            </a:endParaRPr>
          </a:p>
          <a:p>
            <a:endParaRPr lang="en-US" altLang="ja-JP" sz="1100" b="1" dirty="0">
              <a:latin typeface="+mn-ea"/>
              <a:ea typeface="+mn-ea"/>
            </a:endParaRPr>
          </a:p>
          <a:p>
            <a:r>
              <a:rPr lang="en-US" altLang="ja-JP" sz="1100" b="1" dirty="0">
                <a:latin typeface="+mn-ea"/>
                <a:ea typeface="+mn-ea"/>
              </a:rPr>
              <a:t>※</a:t>
            </a:r>
            <a:r>
              <a:rPr lang="ja-JP" altLang="en-US" sz="1100" b="1" dirty="0">
                <a:latin typeface="+mn-ea"/>
                <a:ea typeface="+mn-ea"/>
              </a:rPr>
              <a:t>検収情報に関しては、</a:t>
            </a:r>
            <a:r>
              <a:rPr lang="en-US" altLang="ja-JP" sz="1100" b="1" dirty="0">
                <a:latin typeface="+mn-ea"/>
                <a:ea typeface="+mn-ea"/>
              </a:rPr>
              <a:t>OBPM</a:t>
            </a:r>
            <a:r>
              <a:rPr lang="ja-JP" altLang="en-US" sz="1100" b="1" dirty="0">
                <a:latin typeface="+mn-ea"/>
                <a:ea typeface="+mn-ea"/>
              </a:rPr>
              <a:t>のシステム上、必ず入力不備をなくした上で締処理をする必要があるので、</a:t>
            </a:r>
            <a:r>
              <a:rPr lang="en-US" altLang="ja-JP" sz="1100" b="1" dirty="0">
                <a:latin typeface="+mn-ea"/>
                <a:ea typeface="+mn-ea"/>
              </a:rPr>
              <a:t>【</a:t>
            </a:r>
            <a:r>
              <a:rPr lang="ja-JP" altLang="en-US" sz="1100" b="1" dirty="0">
                <a:latin typeface="+mn-ea"/>
                <a:ea typeface="+mn-ea"/>
              </a:rPr>
              <a:t>不可</a:t>
            </a:r>
            <a:r>
              <a:rPr lang="en-US" altLang="ja-JP" sz="1100" b="1" dirty="0">
                <a:latin typeface="+mn-ea"/>
                <a:ea typeface="+mn-ea"/>
              </a:rPr>
              <a:t>】</a:t>
            </a:r>
            <a:r>
              <a:rPr lang="ja-JP" altLang="en-US" sz="1100" b="1" dirty="0">
                <a:latin typeface="+mn-ea"/>
                <a:ea typeface="+mn-ea"/>
              </a:rPr>
              <a:t>以外は選択できません。</a:t>
            </a:r>
            <a:endParaRPr lang="en-US" altLang="ja-JP" sz="1100" b="1" dirty="0">
              <a:latin typeface="+mn-ea"/>
              <a:ea typeface="+mn-ea"/>
            </a:endParaRPr>
          </a:p>
          <a:p>
            <a:endParaRPr lang="en-US" altLang="ja-JP" sz="1050" b="1" dirty="0">
              <a:latin typeface="+mn-ea"/>
              <a:ea typeface="+mn-ea"/>
            </a:endParaRPr>
          </a:p>
        </p:txBody>
      </p:sp>
      <p:sp>
        <p:nvSpPr>
          <p:cNvPr id="11" name="角丸四角形吹き出し 15">
            <a:extLst>
              <a:ext uri="{FF2B5EF4-FFF2-40B4-BE49-F238E27FC236}">
                <a16:creationId xmlns:a16="http://schemas.microsoft.com/office/drawing/2014/main" id="{98A02EA4-CE58-4BE8-BBA4-19C6D7261121}"/>
              </a:ext>
            </a:extLst>
          </p:cNvPr>
          <p:cNvSpPr/>
          <p:nvPr/>
        </p:nvSpPr>
        <p:spPr>
          <a:xfrm>
            <a:off x="752693" y="6076345"/>
            <a:ext cx="3002078" cy="502223"/>
          </a:xfrm>
          <a:prstGeom prst="wedgeRoundRectCallout">
            <a:avLst>
              <a:gd name="adj1" fmla="val 44125"/>
              <a:gd name="adj2" fmla="val -98167"/>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発生したエラーの内容に対処してから</a:t>
            </a:r>
            <a:endParaRPr lang="en-US" altLang="ja-JP" sz="1200" dirty="0">
              <a:solidFill>
                <a:schemeClr val="tx1"/>
              </a:solidFill>
            </a:endParaRPr>
          </a:p>
          <a:p>
            <a:r>
              <a:rPr lang="ja-JP" altLang="en-US" sz="1200" dirty="0">
                <a:solidFill>
                  <a:schemeClr val="tx1"/>
                </a:solidFill>
              </a:rPr>
              <a:t>仮締め処理を行う</a:t>
            </a:r>
            <a:endParaRPr lang="en-US" altLang="ja-JP" sz="1200" dirty="0">
              <a:solidFill>
                <a:schemeClr val="tx1"/>
              </a:solidFill>
            </a:endParaRPr>
          </a:p>
        </p:txBody>
      </p:sp>
    </p:spTree>
    <p:extLst>
      <p:ext uri="{BB962C8B-B14F-4D97-AF65-F5344CB8AC3E}">
        <p14:creationId xmlns:p14="http://schemas.microsoft.com/office/powerpoint/2010/main" val="2896902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4B397-8196-4748-83DF-155F72F7C285}"/>
              </a:ext>
            </a:extLst>
          </p:cNvPr>
          <p:cNvSpPr>
            <a:spLocks noGrp="1"/>
          </p:cNvSpPr>
          <p:nvPr>
            <p:ph type="title"/>
          </p:nvPr>
        </p:nvSpPr>
        <p:spPr/>
        <p:txBody>
          <a:bodyPr/>
          <a:lstStyle/>
          <a:p>
            <a:r>
              <a:rPr lang="en-US" altLang="ja-JP" dirty="0"/>
              <a:t>【</a:t>
            </a:r>
            <a:r>
              <a:rPr lang="ja-JP" altLang="en-US" dirty="0"/>
              <a:t>３．実際原価取込について</a:t>
            </a:r>
            <a:r>
              <a:rPr lang="en-US" altLang="ja-JP" dirty="0"/>
              <a:t>】</a:t>
            </a:r>
            <a:endParaRPr kumimoji="1" lang="ja-JP" altLang="en-US" dirty="0"/>
          </a:p>
        </p:txBody>
      </p:sp>
    </p:spTree>
    <p:extLst>
      <p:ext uri="{BB962C8B-B14F-4D97-AF65-F5344CB8AC3E}">
        <p14:creationId xmlns:p14="http://schemas.microsoft.com/office/powerpoint/2010/main" val="2297414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5927D33-D4FC-42D9-8AC8-1D3B931E27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7544" y="2128747"/>
            <a:ext cx="4104457" cy="268903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図 6" descr="テーブル&#10;&#10;AI 生成コンテンツは誤りを含む可能性があります。">
            <a:extLst>
              <a:ext uri="{FF2B5EF4-FFF2-40B4-BE49-F238E27FC236}">
                <a16:creationId xmlns:a16="http://schemas.microsoft.com/office/drawing/2014/main" id="{C5DEBFFF-AE15-56BA-BCFD-0E96DDC6333F}"/>
              </a:ext>
            </a:extLst>
          </p:cNvPr>
          <p:cNvPicPr>
            <a:picLocks noChangeAspect="1"/>
          </p:cNvPicPr>
          <p:nvPr/>
        </p:nvPicPr>
        <p:blipFill>
          <a:blip r:embed="rId3"/>
          <a:stretch>
            <a:fillRect/>
          </a:stretch>
        </p:blipFill>
        <p:spPr>
          <a:xfrm>
            <a:off x="2512085" y="1885564"/>
            <a:ext cx="8774892" cy="4417168"/>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３．実際原価取込について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３－１．実際原価の取込（経費の作業）</a:t>
            </a:r>
          </a:p>
        </p:txBody>
      </p:sp>
      <p:sp>
        <p:nvSpPr>
          <p:cNvPr id="8" name="テキスト ボックス 7">
            <a:extLst>
              <a:ext uri="{FF2B5EF4-FFF2-40B4-BE49-F238E27FC236}">
                <a16:creationId xmlns:a16="http://schemas.microsoft.com/office/drawing/2014/main" id="{4F62A62C-3BE9-40A7-AC3E-EC9E7E87076A}"/>
              </a:ext>
            </a:extLst>
          </p:cNvPr>
          <p:cNvSpPr txBox="1"/>
          <p:nvPr/>
        </p:nvSpPr>
        <p:spPr>
          <a:xfrm>
            <a:off x="377471" y="1484313"/>
            <a:ext cx="11200890" cy="276999"/>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給与システムなどで計算された実際原価を取り込みます。実際原価は、アカウントごとか部門ごとに取り込むことができます。</a:t>
            </a:r>
            <a:endParaRPr lang="en-US" altLang="ja-JP" sz="1200" dirty="0">
              <a:latin typeface="+mn-ea"/>
              <a:ea typeface="+mn-ea"/>
            </a:endParaRPr>
          </a:p>
        </p:txBody>
      </p:sp>
      <p:sp>
        <p:nvSpPr>
          <p:cNvPr id="10" name="角丸四角形 24">
            <a:extLst>
              <a:ext uri="{FF2B5EF4-FFF2-40B4-BE49-F238E27FC236}">
                <a16:creationId xmlns:a16="http://schemas.microsoft.com/office/drawing/2014/main" id="{0BDA9532-A683-4A91-8626-FD9FB02F3AFE}"/>
              </a:ext>
            </a:extLst>
          </p:cNvPr>
          <p:cNvSpPr/>
          <p:nvPr/>
        </p:nvSpPr>
        <p:spPr>
          <a:xfrm>
            <a:off x="558254" y="2656083"/>
            <a:ext cx="1186570" cy="28803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bg1"/>
                </a:solidFill>
              </a:rPr>
              <a:t>CSV</a:t>
            </a:r>
            <a:r>
              <a:rPr kumimoji="1" lang="ja-JP" altLang="en-US" sz="1200" b="1" dirty="0">
                <a:solidFill>
                  <a:schemeClr val="bg1"/>
                </a:solidFill>
              </a:rPr>
              <a:t>ファイル</a:t>
            </a:r>
          </a:p>
        </p:txBody>
      </p:sp>
      <p:sp>
        <p:nvSpPr>
          <p:cNvPr id="12" name="正方形/長方形 11">
            <a:extLst>
              <a:ext uri="{FF2B5EF4-FFF2-40B4-BE49-F238E27FC236}">
                <a16:creationId xmlns:a16="http://schemas.microsoft.com/office/drawing/2014/main" id="{7F4A4386-BDED-47E9-88B4-45938217D322}"/>
              </a:ext>
            </a:extLst>
          </p:cNvPr>
          <p:cNvSpPr/>
          <p:nvPr/>
        </p:nvSpPr>
        <p:spPr>
          <a:xfrm>
            <a:off x="6979877" y="4601542"/>
            <a:ext cx="852558" cy="3674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角丸四角形吹き出し 15">
            <a:extLst>
              <a:ext uri="{FF2B5EF4-FFF2-40B4-BE49-F238E27FC236}">
                <a16:creationId xmlns:a16="http://schemas.microsoft.com/office/drawing/2014/main" id="{02F2D75E-A216-4938-A460-ACDF8EE857BA}"/>
              </a:ext>
            </a:extLst>
          </p:cNvPr>
          <p:cNvSpPr/>
          <p:nvPr/>
        </p:nvSpPr>
        <p:spPr>
          <a:xfrm>
            <a:off x="7267894" y="3591701"/>
            <a:ext cx="3615605" cy="728418"/>
          </a:xfrm>
          <a:prstGeom prst="wedgeRoundRectCallout">
            <a:avLst>
              <a:gd name="adj1" fmla="val -35693"/>
              <a:gd name="adj2" fmla="val 76538"/>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実際原価データの取込有無は、</a:t>
            </a:r>
            <a:endParaRPr lang="en-US" altLang="ja-JP" sz="1200" dirty="0">
              <a:solidFill>
                <a:schemeClr val="tx1"/>
              </a:solidFill>
            </a:endParaRPr>
          </a:p>
          <a:p>
            <a:r>
              <a:rPr lang="ja-JP" altLang="en-US" sz="1200" dirty="0">
                <a:solidFill>
                  <a:schemeClr val="tx1"/>
                </a:solidFill>
              </a:rPr>
              <a:t>月次締処理指示の画面で確認することができます。</a:t>
            </a:r>
          </a:p>
        </p:txBody>
      </p:sp>
      <p:sp>
        <p:nvSpPr>
          <p:cNvPr id="15" name="下矢印 14">
            <a:extLst>
              <a:ext uri="{FF2B5EF4-FFF2-40B4-BE49-F238E27FC236}">
                <a16:creationId xmlns:a16="http://schemas.microsoft.com/office/drawing/2014/main" id="{4A581C55-5F12-4209-9E30-35466E27D780}"/>
              </a:ext>
            </a:extLst>
          </p:cNvPr>
          <p:cNvSpPr/>
          <p:nvPr/>
        </p:nvSpPr>
        <p:spPr>
          <a:xfrm rot="16200000">
            <a:off x="5813675" y="3948874"/>
            <a:ext cx="521358" cy="85255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pic>
        <p:nvPicPr>
          <p:cNvPr id="17" name="図 1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0F9BE870-65FC-F63C-54C4-71080F4828E0}"/>
              </a:ext>
            </a:extLst>
          </p:cNvPr>
          <p:cNvPicPr>
            <a:picLocks noChangeAspect="1"/>
          </p:cNvPicPr>
          <p:nvPr/>
        </p:nvPicPr>
        <p:blipFill>
          <a:blip r:embed="rId4"/>
          <a:stretch>
            <a:fillRect/>
          </a:stretch>
        </p:blipFill>
        <p:spPr>
          <a:xfrm>
            <a:off x="377471" y="5005648"/>
            <a:ext cx="8365451" cy="1586324"/>
          </a:xfrm>
          <a:prstGeom prst="rect">
            <a:avLst/>
          </a:prstGeom>
          <a:ln>
            <a:solidFill>
              <a:schemeClr val="bg1">
                <a:lumMod val="50000"/>
              </a:schemeClr>
            </a:solidFill>
          </a:ln>
        </p:spPr>
      </p:pic>
      <p:sp>
        <p:nvSpPr>
          <p:cNvPr id="11" name="正方形/長方形 10">
            <a:extLst>
              <a:ext uri="{FF2B5EF4-FFF2-40B4-BE49-F238E27FC236}">
                <a16:creationId xmlns:a16="http://schemas.microsoft.com/office/drawing/2014/main" id="{CD03860B-7AEF-4143-89D3-FECE027C9E31}"/>
              </a:ext>
            </a:extLst>
          </p:cNvPr>
          <p:cNvSpPr/>
          <p:nvPr/>
        </p:nvSpPr>
        <p:spPr>
          <a:xfrm>
            <a:off x="467544" y="5542656"/>
            <a:ext cx="6551279" cy="3674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下矢印 14">
            <a:extLst>
              <a:ext uri="{FF2B5EF4-FFF2-40B4-BE49-F238E27FC236}">
                <a16:creationId xmlns:a16="http://schemas.microsoft.com/office/drawing/2014/main" id="{04BE743D-E800-49E4-A42D-5AF2C0197CD0}"/>
              </a:ext>
            </a:extLst>
          </p:cNvPr>
          <p:cNvSpPr/>
          <p:nvPr/>
        </p:nvSpPr>
        <p:spPr>
          <a:xfrm>
            <a:off x="843703" y="4391503"/>
            <a:ext cx="521358" cy="85255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782322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ーブル&#10;&#10;AI 生成コンテンツは誤りを含む可能性があります。">
            <a:extLst>
              <a:ext uri="{FF2B5EF4-FFF2-40B4-BE49-F238E27FC236}">
                <a16:creationId xmlns:a16="http://schemas.microsoft.com/office/drawing/2014/main" id="{99CED890-394D-AE60-77BB-8E2E07A0B5CC}"/>
              </a:ext>
            </a:extLst>
          </p:cNvPr>
          <p:cNvPicPr>
            <a:picLocks noChangeAspect="1"/>
          </p:cNvPicPr>
          <p:nvPr/>
        </p:nvPicPr>
        <p:blipFill>
          <a:blip r:embed="rId2"/>
          <a:stretch>
            <a:fillRect/>
          </a:stretch>
        </p:blipFill>
        <p:spPr>
          <a:xfrm>
            <a:off x="467544" y="1964844"/>
            <a:ext cx="8774892" cy="4417168"/>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３．実際原価取込について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３－２．月次締処理指示（仮締め）</a:t>
            </a:r>
          </a:p>
          <a:p>
            <a:pPr marL="0" indent="0">
              <a:buNone/>
            </a:pPr>
            <a:r>
              <a:rPr lang="ja-JP" altLang="en-US" dirty="0"/>
              <a:t>システム管理者の作業</a:t>
            </a:r>
          </a:p>
        </p:txBody>
      </p:sp>
      <p:sp>
        <p:nvSpPr>
          <p:cNvPr id="7" name="テキスト ボックス 6">
            <a:extLst>
              <a:ext uri="{FF2B5EF4-FFF2-40B4-BE49-F238E27FC236}">
                <a16:creationId xmlns:a16="http://schemas.microsoft.com/office/drawing/2014/main" id="{190D0868-5F1D-4E55-8BE0-8299E31550CD}"/>
              </a:ext>
            </a:extLst>
          </p:cNvPr>
          <p:cNvSpPr txBox="1"/>
          <p:nvPr/>
        </p:nvSpPr>
        <p:spPr>
          <a:xfrm>
            <a:off x="455178" y="1578295"/>
            <a:ext cx="9898389" cy="276999"/>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取り込んだ実際原価により、原価配賦処理を行います。</a:t>
            </a:r>
            <a:endParaRPr lang="en-US" altLang="ja-JP" sz="1200" dirty="0">
              <a:latin typeface="+mn-ea"/>
              <a:ea typeface="+mn-ea"/>
            </a:endParaRPr>
          </a:p>
        </p:txBody>
      </p:sp>
      <p:sp>
        <p:nvSpPr>
          <p:cNvPr id="8" name="正方形/長方形 7">
            <a:extLst>
              <a:ext uri="{FF2B5EF4-FFF2-40B4-BE49-F238E27FC236}">
                <a16:creationId xmlns:a16="http://schemas.microsoft.com/office/drawing/2014/main" id="{CF4FDF09-EB29-4F4C-A51F-7CD785B97449}"/>
              </a:ext>
            </a:extLst>
          </p:cNvPr>
          <p:cNvSpPr/>
          <p:nvPr/>
        </p:nvSpPr>
        <p:spPr>
          <a:xfrm>
            <a:off x="4980551" y="4759481"/>
            <a:ext cx="745024" cy="287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0EB2AC34-2525-4FE4-9B5C-3678BA93962C}"/>
              </a:ext>
            </a:extLst>
          </p:cNvPr>
          <p:cNvSpPr/>
          <p:nvPr/>
        </p:nvSpPr>
        <p:spPr>
          <a:xfrm>
            <a:off x="585806" y="4759481"/>
            <a:ext cx="916422" cy="287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吹き出し 15">
            <a:extLst>
              <a:ext uri="{FF2B5EF4-FFF2-40B4-BE49-F238E27FC236}">
                <a16:creationId xmlns:a16="http://schemas.microsoft.com/office/drawing/2014/main" id="{D4918F1F-55E2-483E-83A2-B93E5012AF38}"/>
              </a:ext>
            </a:extLst>
          </p:cNvPr>
          <p:cNvSpPr/>
          <p:nvPr/>
        </p:nvSpPr>
        <p:spPr>
          <a:xfrm>
            <a:off x="156000" y="3623437"/>
            <a:ext cx="3678882" cy="837591"/>
          </a:xfrm>
          <a:prstGeom prst="wedgeRoundRectCallout">
            <a:avLst>
              <a:gd name="adj1" fmla="val -21166"/>
              <a:gd name="adj2" fmla="val 68198"/>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「実際原価で計算する」に設定されていることを</a:t>
            </a:r>
            <a:endParaRPr lang="en-US" altLang="ja-JP" sz="1200" dirty="0">
              <a:solidFill>
                <a:schemeClr val="tx1"/>
              </a:solidFill>
            </a:endParaRPr>
          </a:p>
          <a:p>
            <a:r>
              <a:rPr lang="ja-JP" altLang="en-US" sz="1200" dirty="0">
                <a:solidFill>
                  <a:schemeClr val="tx1"/>
                </a:solidFill>
              </a:rPr>
              <a:t>確認してください。</a:t>
            </a:r>
            <a:endParaRPr lang="en-US" altLang="ja-JP" sz="1200" dirty="0">
              <a:solidFill>
                <a:schemeClr val="tx1"/>
              </a:solidFill>
            </a:endParaRPr>
          </a:p>
        </p:txBody>
      </p:sp>
      <p:sp>
        <p:nvSpPr>
          <p:cNvPr id="11" name="角丸四角形吹き出し 15">
            <a:extLst>
              <a:ext uri="{FF2B5EF4-FFF2-40B4-BE49-F238E27FC236}">
                <a16:creationId xmlns:a16="http://schemas.microsoft.com/office/drawing/2014/main" id="{9E1B4DC5-6C36-42B1-9E4A-D068D7652C05}"/>
              </a:ext>
            </a:extLst>
          </p:cNvPr>
          <p:cNvSpPr/>
          <p:nvPr/>
        </p:nvSpPr>
        <p:spPr>
          <a:xfrm>
            <a:off x="4782753" y="3900611"/>
            <a:ext cx="2992998" cy="502223"/>
          </a:xfrm>
          <a:prstGeom prst="wedgeRoundRectCallout">
            <a:avLst>
              <a:gd name="adj1" fmla="val -25210"/>
              <a:gd name="adj2" fmla="val 92814"/>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「取込データあり」が表示されていることを確認してください。</a:t>
            </a:r>
            <a:endParaRPr lang="en-US" altLang="ja-JP" sz="1200" dirty="0">
              <a:solidFill>
                <a:schemeClr val="tx1"/>
              </a:solidFill>
            </a:endParaRPr>
          </a:p>
        </p:txBody>
      </p:sp>
      <p:sp>
        <p:nvSpPr>
          <p:cNvPr id="12" name="角丸四角形吹き出し 15">
            <a:extLst>
              <a:ext uri="{FF2B5EF4-FFF2-40B4-BE49-F238E27FC236}">
                <a16:creationId xmlns:a16="http://schemas.microsoft.com/office/drawing/2014/main" id="{6CF935AB-1907-42BD-8356-4843CEEE6E4F}"/>
              </a:ext>
            </a:extLst>
          </p:cNvPr>
          <p:cNvSpPr/>
          <p:nvPr/>
        </p:nvSpPr>
        <p:spPr>
          <a:xfrm>
            <a:off x="6172525" y="2103686"/>
            <a:ext cx="4568533" cy="922062"/>
          </a:xfrm>
          <a:prstGeom prst="wedgeRoundRectCallout">
            <a:avLst>
              <a:gd name="adj1" fmla="val -4449"/>
              <a:gd name="adj2" fmla="val 43626"/>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srgbClr val="000000"/>
                </a:solidFill>
                <a:latin typeface="ＭＳ Ｐゴシック"/>
              </a:rPr>
              <a:t>・締処理はオンライン中に実施可能です。</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　特にログアウトなどの利用制限はありません。</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・仮締め処理は何度もやり直すことが出来ます。　</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　ただし、仮締め処理を解除することはできません。</a:t>
            </a:r>
            <a:endParaRPr lang="en-US" altLang="ja-JP" sz="1200" dirty="0">
              <a:solidFill>
                <a:srgbClr val="000000"/>
              </a:solidFill>
              <a:latin typeface="ＭＳ Ｐゴシック"/>
            </a:endParaRPr>
          </a:p>
        </p:txBody>
      </p:sp>
      <p:sp>
        <p:nvSpPr>
          <p:cNvPr id="13" name="角丸四角形吹き出し 15">
            <a:extLst>
              <a:ext uri="{FF2B5EF4-FFF2-40B4-BE49-F238E27FC236}">
                <a16:creationId xmlns:a16="http://schemas.microsoft.com/office/drawing/2014/main" id="{C37E5B2F-5EA3-40FC-A5EF-09FD1FD7DF74}"/>
              </a:ext>
            </a:extLst>
          </p:cNvPr>
          <p:cNvSpPr/>
          <p:nvPr/>
        </p:nvSpPr>
        <p:spPr>
          <a:xfrm>
            <a:off x="6681159" y="3208788"/>
            <a:ext cx="4568533" cy="598561"/>
          </a:xfrm>
          <a:prstGeom prst="wedgeRoundRectCallout">
            <a:avLst>
              <a:gd name="adj1" fmla="val -4449"/>
              <a:gd name="adj2" fmla="val 43626"/>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b="1" u="sng" dirty="0">
                <a:solidFill>
                  <a:srgbClr val="FF0000"/>
                </a:solidFill>
                <a:latin typeface="ＭＳ Ｐゴシック"/>
              </a:rPr>
              <a:t>月次締処理の詳細については、</a:t>
            </a:r>
            <a:endParaRPr lang="en-US" altLang="ja-JP" sz="1200" b="1" u="sng" dirty="0">
              <a:solidFill>
                <a:srgbClr val="FF0000"/>
              </a:solidFill>
              <a:latin typeface="ＭＳ Ｐゴシック"/>
            </a:endParaRPr>
          </a:p>
          <a:p>
            <a:pPr lvl="0"/>
            <a:r>
              <a:rPr lang="ja-JP" altLang="en-US" sz="1200" b="1" u="sng" dirty="0">
                <a:solidFill>
                  <a:srgbClr val="FF0000"/>
                </a:solidFill>
                <a:latin typeface="ＭＳ Ｐゴシック"/>
              </a:rPr>
              <a:t>月次締処理指示画面のヘルプを参照ください。</a:t>
            </a:r>
            <a:endParaRPr lang="en-US" altLang="ja-JP" sz="1200" b="1" u="sng" dirty="0">
              <a:solidFill>
                <a:srgbClr val="FF0000"/>
              </a:solidFill>
              <a:latin typeface="ＭＳ Ｐゴシック"/>
            </a:endParaRPr>
          </a:p>
        </p:txBody>
      </p:sp>
    </p:spTree>
    <p:extLst>
      <p:ext uri="{BB962C8B-B14F-4D97-AF65-F5344CB8AC3E}">
        <p14:creationId xmlns:p14="http://schemas.microsoft.com/office/powerpoint/2010/main" val="2631940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F47EFF-BF83-4E88-8B98-F0AB12A9EC3F}"/>
              </a:ext>
            </a:extLst>
          </p:cNvPr>
          <p:cNvSpPr>
            <a:spLocks noGrp="1"/>
          </p:cNvSpPr>
          <p:nvPr>
            <p:ph type="title"/>
          </p:nvPr>
        </p:nvSpPr>
        <p:spPr/>
        <p:txBody>
          <a:bodyPr/>
          <a:lstStyle/>
          <a:p>
            <a:r>
              <a:rPr lang="en-US" altLang="ja-JP" dirty="0"/>
              <a:t>【</a:t>
            </a:r>
            <a:r>
              <a:rPr lang="ja-JP" altLang="en-US" dirty="0"/>
              <a:t>４．本締め処理に向けて</a:t>
            </a:r>
            <a:r>
              <a:rPr lang="en-US" altLang="ja-JP" dirty="0"/>
              <a:t>】</a:t>
            </a:r>
            <a:endParaRPr kumimoji="1" lang="ja-JP" altLang="en-US" dirty="0"/>
          </a:p>
        </p:txBody>
      </p:sp>
    </p:spTree>
    <p:extLst>
      <p:ext uri="{BB962C8B-B14F-4D97-AF65-F5344CB8AC3E}">
        <p14:creationId xmlns:p14="http://schemas.microsoft.com/office/powerpoint/2010/main" val="218047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3AB760C-C072-419E-9EF9-503D0392F06F}"/>
              </a:ext>
            </a:extLst>
          </p:cNvPr>
          <p:cNvSpPr>
            <a:spLocks noGrp="1"/>
          </p:cNvSpPr>
          <p:nvPr>
            <p:ph type="title"/>
          </p:nvPr>
        </p:nvSpPr>
        <p:spPr/>
        <p:txBody>
          <a:bodyPr/>
          <a:lstStyle/>
          <a:p>
            <a:r>
              <a:rPr lang="en-US" altLang="ja-JP" dirty="0"/>
              <a:t>【</a:t>
            </a:r>
            <a:r>
              <a:rPr lang="ja-JP" altLang="en-US" dirty="0"/>
              <a:t>１．月次締処理全体の流れ</a:t>
            </a:r>
            <a:r>
              <a:rPr lang="en-US" altLang="ja-JP" dirty="0"/>
              <a:t>】</a:t>
            </a:r>
            <a:endParaRPr kumimoji="1" lang="ja-JP" altLang="en-US" dirty="0"/>
          </a:p>
        </p:txBody>
      </p:sp>
    </p:spTree>
    <p:extLst>
      <p:ext uri="{BB962C8B-B14F-4D97-AF65-F5344CB8AC3E}">
        <p14:creationId xmlns:p14="http://schemas.microsoft.com/office/powerpoint/2010/main" val="1399534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アプリケーション, テーブル&#10;&#10;AI 生成コンテンツは誤りを含む可能性があります。">
            <a:extLst>
              <a:ext uri="{FF2B5EF4-FFF2-40B4-BE49-F238E27FC236}">
                <a16:creationId xmlns:a16="http://schemas.microsoft.com/office/drawing/2014/main" id="{B2A605AD-38E1-005D-FF2A-23DCF81D0841}"/>
              </a:ext>
            </a:extLst>
          </p:cNvPr>
          <p:cNvPicPr>
            <a:picLocks noChangeAspect="1"/>
          </p:cNvPicPr>
          <p:nvPr/>
        </p:nvPicPr>
        <p:blipFill>
          <a:blip r:embed="rId2"/>
          <a:stretch>
            <a:fillRect/>
          </a:stretch>
        </p:blipFill>
        <p:spPr>
          <a:xfrm>
            <a:off x="450126" y="2400331"/>
            <a:ext cx="7883920" cy="4150083"/>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４．本締め処理に向けて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４－１．プロジェクト別採算登録の確認（</a:t>
            </a:r>
            <a:r>
              <a:rPr lang="en-US" altLang="ja-JP" dirty="0"/>
              <a:t>PM</a:t>
            </a:r>
            <a:r>
              <a:rPr lang="ja-JP" altLang="en-US" dirty="0"/>
              <a:t>・</a:t>
            </a:r>
            <a:r>
              <a:rPr lang="en-US" altLang="ja-JP" dirty="0"/>
              <a:t>PL</a:t>
            </a:r>
            <a:r>
              <a:rPr lang="ja-JP" altLang="en-US" dirty="0"/>
              <a:t>の作業）</a:t>
            </a:r>
          </a:p>
          <a:p>
            <a:endParaRPr kumimoji="1" lang="ja-JP" altLang="en-US" dirty="0"/>
          </a:p>
        </p:txBody>
      </p:sp>
      <p:sp>
        <p:nvSpPr>
          <p:cNvPr id="6" name="テキスト ボックス 5">
            <a:extLst>
              <a:ext uri="{FF2B5EF4-FFF2-40B4-BE49-F238E27FC236}">
                <a16:creationId xmlns:a16="http://schemas.microsoft.com/office/drawing/2014/main" id="{6DA15C20-26C2-455E-A1C8-CDBEEBFF37C7}"/>
              </a:ext>
            </a:extLst>
          </p:cNvPr>
          <p:cNvSpPr txBox="1"/>
          <p:nvPr/>
        </p:nvSpPr>
        <p:spPr>
          <a:xfrm>
            <a:off x="467543" y="1484784"/>
            <a:ext cx="11152761" cy="830997"/>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仮締め処理が行われると、当月の原価が仮確定してプロジェクト別採算登録へ表示されるようになります。</a:t>
            </a:r>
            <a:endParaRPr lang="en-US" altLang="ja-JP" sz="1200" dirty="0">
              <a:latin typeface="+mn-ea"/>
              <a:ea typeface="+mn-ea"/>
            </a:endParaRPr>
          </a:p>
          <a:p>
            <a:r>
              <a:rPr lang="ja-JP" altLang="en-US" sz="1200" dirty="0">
                <a:latin typeface="+mn-ea"/>
                <a:ea typeface="+mn-ea"/>
              </a:rPr>
              <a:t>共通費の配賦処理が行われることによって、予想していた原価との差異が大きくなる場合もありますので、</a:t>
            </a:r>
            <a:r>
              <a:rPr lang="en-US" altLang="ja-JP" sz="1200" dirty="0">
                <a:latin typeface="+mn-ea"/>
                <a:ea typeface="+mn-ea"/>
              </a:rPr>
              <a:t>PM/PL</a:t>
            </a:r>
            <a:r>
              <a:rPr lang="ja-JP" altLang="en-US" sz="1200" dirty="0">
                <a:latin typeface="+mn-ea"/>
                <a:ea typeface="+mn-ea"/>
              </a:rPr>
              <a:t>は配賦後の採算状況を確認します。</a:t>
            </a:r>
            <a:endParaRPr lang="en-US" altLang="ja-JP" sz="1200" dirty="0">
              <a:latin typeface="+mn-ea"/>
              <a:ea typeface="+mn-ea"/>
            </a:endParaRPr>
          </a:p>
          <a:p>
            <a:r>
              <a:rPr lang="ja-JP" altLang="en-US" sz="1200" dirty="0">
                <a:latin typeface="+mn-ea"/>
                <a:ea typeface="+mn-ea"/>
              </a:rPr>
              <a:t>工数・経費・委託費の計上などで申告漏れ等がある場合には、仮締め時点で修正が可能ですので、システム管理者へ連絡し修正を行います。</a:t>
            </a:r>
            <a:endParaRPr lang="en-US" altLang="ja-JP" sz="1200" dirty="0">
              <a:latin typeface="+mn-ea"/>
              <a:ea typeface="+mn-ea"/>
            </a:endParaRPr>
          </a:p>
          <a:p>
            <a:r>
              <a:rPr lang="ja-JP" altLang="en-US" sz="1200" dirty="0">
                <a:latin typeface="+mn-ea"/>
                <a:ea typeface="+mn-ea"/>
              </a:rPr>
              <a:t>また、仮確定した実績を元に、将来の採算を計画し直すことも可能です。</a:t>
            </a:r>
            <a:endParaRPr lang="en-US" altLang="ja-JP" sz="1200" dirty="0">
              <a:latin typeface="+mn-ea"/>
              <a:ea typeface="+mn-ea"/>
            </a:endParaRPr>
          </a:p>
        </p:txBody>
      </p:sp>
      <p:sp>
        <p:nvSpPr>
          <p:cNvPr id="8" name="正方形/長方形 7">
            <a:extLst>
              <a:ext uri="{FF2B5EF4-FFF2-40B4-BE49-F238E27FC236}">
                <a16:creationId xmlns:a16="http://schemas.microsoft.com/office/drawing/2014/main" id="{AB13A908-DE5F-4917-8FEE-0CA5020B537F}"/>
              </a:ext>
            </a:extLst>
          </p:cNvPr>
          <p:cNvSpPr/>
          <p:nvPr/>
        </p:nvSpPr>
        <p:spPr>
          <a:xfrm>
            <a:off x="5717758" y="3599063"/>
            <a:ext cx="356436" cy="266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4C8E2478-C50C-495B-AE1A-1E6F4BF53606}"/>
              </a:ext>
            </a:extLst>
          </p:cNvPr>
          <p:cNvSpPr/>
          <p:nvPr/>
        </p:nvSpPr>
        <p:spPr>
          <a:xfrm>
            <a:off x="7815859" y="3413167"/>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吹き出し 15">
            <a:extLst>
              <a:ext uri="{FF2B5EF4-FFF2-40B4-BE49-F238E27FC236}">
                <a16:creationId xmlns:a16="http://schemas.microsoft.com/office/drawing/2014/main" id="{8648F38C-4CB2-4A9A-9362-4896B1ACFCDC}"/>
              </a:ext>
            </a:extLst>
          </p:cNvPr>
          <p:cNvSpPr/>
          <p:nvPr/>
        </p:nvSpPr>
        <p:spPr>
          <a:xfrm>
            <a:off x="6478494" y="5319833"/>
            <a:ext cx="5452769" cy="1195832"/>
          </a:xfrm>
          <a:prstGeom prst="wedgeRoundRectCallout">
            <a:avLst>
              <a:gd name="adj1" fmla="val -20130"/>
              <a:gd name="adj2" fmla="val -77426"/>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srgbClr val="000000"/>
                </a:solidFill>
                <a:latin typeface="ＭＳ Ｐゴシック"/>
              </a:rPr>
              <a:t>仮締め処理が行われたことによって、当月の実績原価が確定します。</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予想よりも大幅に乖離がある場合には、申告漏れや二重計上が疑われます。</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月中参考原価を参照して、計上の情報を確認します。</a:t>
            </a:r>
            <a:endParaRPr lang="en-US" altLang="ja-JP" sz="1200" dirty="0">
              <a:solidFill>
                <a:srgbClr val="000000"/>
              </a:solidFill>
              <a:latin typeface="ＭＳ Ｐゴシック"/>
            </a:endParaRPr>
          </a:p>
        </p:txBody>
      </p:sp>
      <p:sp>
        <p:nvSpPr>
          <p:cNvPr id="13" name="四角形吹き出し 3">
            <a:extLst>
              <a:ext uri="{FF2B5EF4-FFF2-40B4-BE49-F238E27FC236}">
                <a16:creationId xmlns:a16="http://schemas.microsoft.com/office/drawing/2014/main" id="{AEC24EBA-0BAF-45F5-980B-D6D40371029A}"/>
              </a:ext>
            </a:extLst>
          </p:cNvPr>
          <p:cNvSpPr/>
          <p:nvPr/>
        </p:nvSpPr>
        <p:spPr>
          <a:xfrm>
            <a:off x="762666" y="2363417"/>
            <a:ext cx="5133310" cy="636280"/>
          </a:xfrm>
          <a:prstGeom prst="borderCallout2">
            <a:avLst>
              <a:gd name="adj1" fmla="val 24883"/>
              <a:gd name="adj2" fmla="val 100558"/>
              <a:gd name="adj3" fmla="val 30502"/>
              <a:gd name="adj4" fmla="val 103251"/>
              <a:gd name="adj5" fmla="val 188445"/>
              <a:gd name="adj6" fmla="val 103193"/>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solidFill>
                  <a:schemeClr val="tx1"/>
                </a:solidFill>
              </a:rPr>
              <a:t>仮締め処理が行われると、ヘッダの年月の背景色が薄グレーになります。</a:t>
            </a:r>
          </a:p>
        </p:txBody>
      </p:sp>
      <p:sp>
        <p:nvSpPr>
          <p:cNvPr id="14" name="下矢印 14">
            <a:extLst>
              <a:ext uri="{FF2B5EF4-FFF2-40B4-BE49-F238E27FC236}">
                <a16:creationId xmlns:a16="http://schemas.microsoft.com/office/drawing/2014/main" id="{09B43BED-D10E-42A5-B99C-4FAE52295415}"/>
              </a:ext>
            </a:extLst>
          </p:cNvPr>
          <p:cNvSpPr/>
          <p:nvPr/>
        </p:nvSpPr>
        <p:spPr>
          <a:xfrm>
            <a:off x="7972756" y="3727504"/>
            <a:ext cx="393459" cy="25081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pic>
        <p:nvPicPr>
          <p:cNvPr id="17" name="図 16" descr="テーブル&#10;&#10;AI 生成コンテンツは誤りを含む可能性があります。">
            <a:extLst>
              <a:ext uri="{FF2B5EF4-FFF2-40B4-BE49-F238E27FC236}">
                <a16:creationId xmlns:a16="http://schemas.microsoft.com/office/drawing/2014/main" id="{402FD62F-6317-7F51-83B2-1C7444C8A63B}"/>
              </a:ext>
            </a:extLst>
          </p:cNvPr>
          <p:cNvPicPr>
            <a:picLocks noChangeAspect="1"/>
          </p:cNvPicPr>
          <p:nvPr/>
        </p:nvPicPr>
        <p:blipFill>
          <a:blip r:embed="rId3"/>
          <a:stretch>
            <a:fillRect/>
          </a:stretch>
        </p:blipFill>
        <p:spPr>
          <a:xfrm>
            <a:off x="6910242" y="4021658"/>
            <a:ext cx="4746171" cy="976833"/>
          </a:xfrm>
          <a:prstGeom prst="rect">
            <a:avLst/>
          </a:prstGeom>
          <a:noFill/>
          <a:ln>
            <a:solidFill>
              <a:schemeClr val="bg1">
                <a:lumMod val="50000"/>
              </a:schemeClr>
            </a:solidFill>
          </a:ln>
        </p:spPr>
      </p:pic>
    </p:spTree>
    <p:extLst>
      <p:ext uri="{BB962C8B-B14F-4D97-AF65-F5344CB8AC3E}">
        <p14:creationId xmlns:p14="http://schemas.microsoft.com/office/powerpoint/2010/main" val="2967033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 テーブル&#10;&#10;AI 生成コンテンツは誤りを含む可能性があります。">
            <a:extLst>
              <a:ext uri="{FF2B5EF4-FFF2-40B4-BE49-F238E27FC236}">
                <a16:creationId xmlns:a16="http://schemas.microsoft.com/office/drawing/2014/main" id="{AE5E361B-0DD9-CDE5-8592-29978A633DCD}"/>
              </a:ext>
            </a:extLst>
          </p:cNvPr>
          <p:cNvPicPr>
            <a:picLocks noChangeAspect="1"/>
          </p:cNvPicPr>
          <p:nvPr/>
        </p:nvPicPr>
        <p:blipFill>
          <a:blip r:embed="rId2"/>
          <a:stretch>
            <a:fillRect/>
          </a:stretch>
        </p:blipFill>
        <p:spPr>
          <a:xfrm>
            <a:off x="467544" y="2561469"/>
            <a:ext cx="11099589" cy="3358993"/>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４．本締め処理に向けて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４－２．プロジェクト一覧の確認</a:t>
            </a:r>
            <a:r>
              <a:rPr kumimoji="1" lang="ja-JP" altLang="en-US" dirty="0"/>
              <a:t>（</a:t>
            </a:r>
            <a:r>
              <a:rPr lang="en-US" altLang="ja-JP" dirty="0"/>
              <a:t>PM</a:t>
            </a:r>
            <a:r>
              <a:rPr lang="ja-JP" altLang="en-US" dirty="0"/>
              <a:t>・</a:t>
            </a:r>
            <a:r>
              <a:rPr lang="en-US" altLang="ja-JP" dirty="0"/>
              <a:t>PL</a:t>
            </a:r>
            <a:r>
              <a:rPr lang="ja-JP" altLang="en-US" dirty="0"/>
              <a:t>の作業</a:t>
            </a:r>
            <a:r>
              <a:rPr kumimoji="1" lang="ja-JP" altLang="en-US" dirty="0"/>
              <a:t>）</a:t>
            </a:r>
          </a:p>
        </p:txBody>
      </p:sp>
      <p:sp>
        <p:nvSpPr>
          <p:cNvPr id="7" name="テキスト ボックス 6">
            <a:extLst>
              <a:ext uri="{FF2B5EF4-FFF2-40B4-BE49-F238E27FC236}">
                <a16:creationId xmlns:a16="http://schemas.microsoft.com/office/drawing/2014/main" id="{C1C15988-7A1A-4669-A1D4-9C7CBA80B059}"/>
              </a:ext>
            </a:extLst>
          </p:cNvPr>
          <p:cNvSpPr txBox="1"/>
          <p:nvPr/>
        </p:nvSpPr>
        <p:spPr>
          <a:xfrm>
            <a:off x="467544" y="1484784"/>
            <a:ext cx="11177928"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仮締め処理が行われると、当月の最終進捗率が確定します。（月次進捗報告未作成のプロジェクトは自動作成）</a:t>
            </a:r>
            <a:endParaRPr lang="en-US" altLang="ja-JP" sz="1200" dirty="0">
              <a:latin typeface="+mn-ea"/>
              <a:ea typeface="+mn-ea"/>
            </a:endParaRPr>
          </a:p>
          <a:p>
            <a:r>
              <a:rPr lang="ja-JP" altLang="en-US" sz="1200" dirty="0">
                <a:latin typeface="+mn-ea"/>
                <a:ea typeface="+mn-ea"/>
              </a:rPr>
              <a:t>プロジェクト一覧で「！」アラートが出現した場合、進捗報告の実績の見直しを行います。</a:t>
            </a:r>
            <a:endParaRPr lang="en-US" altLang="ja-JP" sz="1200" dirty="0">
              <a:latin typeface="+mn-ea"/>
              <a:ea typeface="+mn-ea"/>
            </a:endParaRPr>
          </a:p>
          <a:p>
            <a:r>
              <a:rPr lang="ja-JP" altLang="en-US" sz="1200" dirty="0">
                <a:latin typeface="+mn-ea"/>
                <a:ea typeface="+mn-ea"/>
              </a:rPr>
              <a:t>入力漏れによるアラートである場合には、最新の進捗率で進捗報告登録を更新します。</a:t>
            </a:r>
            <a:endParaRPr lang="en-US" altLang="ja-JP" sz="1200" dirty="0">
              <a:latin typeface="+mn-ea"/>
              <a:ea typeface="+mn-ea"/>
            </a:endParaRPr>
          </a:p>
        </p:txBody>
      </p:sp>
      <p:sp>
        <p:nvSpPr>
          <p:cNvPr id="8" name="正方形/長方形 7">
            <a:extLst>
              <a:ext uri="{FF2B5EF4-FFF2-40B4-BE49-F238E27FC236}">
                <a16:creationId xmlns:a16="http://schemas.microsoft.com/office/drawing/2014/main" id="{B44E32E8-2290-4971-8165-0F6B5E349643}"/>
              </a:ext>
            </a:extLst>
          </p:cNvPr>
          <p:cNvSpPr/>
          <p:nvPr/>
        </p:nvSpPr>
        <p:spPr>
          <a:xfrm>
            <a:off x="988960" y="4422212"/>
            <a:ext cx="295830" cy="1498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7F35373D-CCF3-4471-82DC-98959F57F372}"/>
              </a:ext>
            </a:extLst>
          </p:cNvPr>
          <p:cNvSpPr/>
          <p:nvPr/>
        </p:nvSpPr>
        <p:spPr>
          <a:xfrm>
            <a:off x="4744556" y="4243868"/>
            <a:ext cx="6725955" cy="1676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吹き出し 15">
            <a:extLst>
              <a:ext uri="{FF2B5EF4-FFF2-40B4-BE49-F238E27FC236}">
                <a16:creationId xmlns:a16="http://schemas.microsoft.com/office/drawing/2014/main" id="{64746692-3FA4-4022-8FBD-E3079556E055}"/>
              </a:ext>
            </a:extLst>
          </p:cNvPr>
          <p:cNvSpPr/>
          <p:nvPr/>
        </p:nvSpPr>
        <p:spPr>
          <a:xfrm>
            <a:off x="722742" y="6079103"/>
            <a:ext cx="1903851" cy="271713"/>
          </a:xfrm>
          <a:prstGeom prst="wedgeRoundRectCallout">
            <a:avLst>
              <a:gd name="adj1" fmla="val -25573"/>
              <a:gd name="adj2" fmla="val -101664"/>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「！」アラートを確認</a:t>
            </a:r>
          </a:p>
        </p:txBody>
      </p:sp>
      <p:sp>
        <p:nvSpPr>
          <p:cNvPr id="11" name="角丸四角形吹き出し 15">
            <a:extLst>
              <a:ext uri="{FF2B5EF4-FFF2-40B4-BE49-F238E27FC236}">
                <a16:creationId xmlns:a16="http://schemas.microsoft.com/office/drawing/2014/main" id="{4321E8B3-B661-452B-BD60-0D5C249D1A57}"/>
              </a:ext>
            </a:extLst>
          </p:cNvPr>
          <p:cNvSpPr/>
          <p:nvPr/>
        </p:nvSpPr>
        <p:spPr>
          <a:xfrm>
            <a:off x="7973064" y="2293192"/>
            <a:ext cx="3672408" cy="1135808"/>
          </a:xfrm>
          <a:prstGeom prst="wedgeRoundRectCallout">
            <a:avLst>
              <a:gd name="adj1" fmla="val -18277"/>
              <a:gd name="adj2" fmla="val 34451"/>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200" b="1" u="sng" dirty="0">
                <a:solidFill>
                  <a:srgbClr val="000000"/>
                </a:solidFill>
                <a:latin typeface="ＭＳ Ｐゴシック"/>
              </a:rPr>
              <a:t>【</a:t>
            </a:r>
            <a:r>
              <a:rPr lang="ja-JP" altLang="en-US" sz="1200" b="1" u="sng" dirty="0">
                <a:solidFill>
                  <a:srgbClr val="000000"/>
                </a:solidFill>
                <a:latin typeface="ＭＳ Ｐゴシック"/>
              </a:rPr>
              <a:t>「！」アラートが消えない</a:t>
            </a:r>
            <a:r>
              <a:rPr lang="en-US" altLang="ja-JP" sz="1200" b="1" u="sng" dirty="0">
                <a:solidFill>
                  <a:srgbClr val="000000"/>
                </a:solidFill>
                <a:latin typeface="ＭＳ Ｐゴシック"/>
              </a:rPr>
              <a:t>】</a:t>
            </a:r>
          </a:p>
          <a:p>
            <a:pPr lvl="0"/>
            <a:r>
              <a:rPr lang="ja-JP" altLang="en-US" sz="1200" dirty="0">
                <a:solidFill>
                  <a:srgbClr val="000000"/>
                </a:solidFill>
                <a:latin typeface="ＭＳ Ｐゴシック"/>
              </a:rPr>
              <a:t>入力漏れの確認、進捗の見直しを実施しても</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「！」アラートが消えない場合には、</a:t>
            </a:r>
            <a:endParaRPr lang="en-US" altLang="ja-JP" sz="1200" dirty="0">
              <a:solidFill>
                <a:srgbClr val="000000"/>
              </a:solidFill>
              <a:latin typeface="ＭＳ Ｐゴシック"/>
            </a:endParaRPr>
          </a:p>
          <a:p>
            <a:pPr lvl="0"/>
            <a:r>
              <a:rPr lang="ja-JP" altLang="en-US" sz="1200" b="1" u="sng" dirty="0">
                <a:solidFill>
                  <a:srgbClr val="FF0000"/>
                </a:solidFill>
                <a:latin typeface="ＭＳ Ｐゴシック"/>
              </a:rPr>
              <a:t>実行予算の見直しや、スケジュール・採算の修正</a:t>
            </a:r>
            <a:r>
              <a:rPr lang="ja-JP" altLang="en-US" sz="1200" dirty="0">
                <a:solidFill>
                  <a:srgbClr val="000000"/>
                </a:solidFill>
                <a:latin typeface="ＭＳ Ｐゴシック"/>
              </a:rPr>
              <a:t>が必要になります。</a:t>
            </a:r>
            <a:endParaRPr lang="en-US" altLang="ja-JP" sz="1200" dirty="0">
              <a:solidFill>
                <a:srgbClr val="000000"/>
              </a:solidFill>
              <a:latin typeface="ＭＳ Ｐゴシック"/>
            </a:endParaRPr>
          </a:p>
        </p:txBody>
      </p:sp>
      <p:sp>
        <p:nvSpPr>
          <p:cNvPr id="12" name="四角形吹き出し 3">
            <a:extLst>
              <a:ext uri="{FF2B5EF4-FFF2-40B4-BE49-F238E27FC236}">
                <a16:creationId xmlns:a16="http://schemas.microsoft.com/office/drawing/2014/main" id="{52170F6F-2EFD-49B0-A9C8-D58574919299}"/>
              </a:ext>
            </a:extLst>
          </p:cNvPr>
          <p:cNvSpPr/>
          <p:nvPr/>
        </p:nvSpPr>
        <p:spPr>
          <a:xfrm>
            <a:off x="6017338" y="5719970"/>
            <a:ext cx="5451920" cy="937538"/>
          </a:xfrm>
          <a:prstGeom prst="borderCallout2">
            <a:avLst>
              <a:gd name="adj1" fmla="val 17551"/>
              <a:gd name="adj2" fmla="val -2350"/>
              <a:gd name="adj3" fmla="val 16599"/>
              <a:gd name="adj4" fmla="val -7634"/>
              <a:gd name="adj5" fmla="val -15536"/>
              <a:gd name="adj6" fmla="val -8258"/>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200" b="1" u="sng" dirty="0">
                <a:solidFill>
                  <a:schemeClr val="tx1"/>
                </a:solidFill>
              </a:rPr>
              <a:t>【</a:t>
            </a:r>
            <a:r>
              <a:rPr lang="ja-JP" altLang="en-US" sz="1200" b="1" u="sng" dirty="0">
                <a:solidFill>
                  <a:schemeClr val="tx1"/>
                </a:solidFill>
              </a:rPr>
              <a:t>アラート原因の除去</a:t>
            </a:r>
            <a:r>
              <a:rPr lang="en-US" altLang="ja-JP" sz="1200" b="1" u="sng" dirty="0">
                <a:solidFill>
                  <a:schemeClr val="tx1"/>
                </a:solidFill>
              </a:rPr>
              <a:t>】</a:t>
            </a:r>
          </a:p>
          <a:p>
            <a:r>
              <a:rPr lang="ja-JP" altLang="en-US" sz="1200" dirty="0">
                <a:solidFill>
                  <a:schemeClr val="tx1"/>
                </a:solidFill>
              </a:rPr>
              <a:t>「！」アラートの原因が、入力漏れである場合には、</a:t>
            </a:r>
            <a:endParaRPr lang="en-US" altLang="ja-JP" sz="1200" dirty="0">
              <a:solidFill>
                <a:schemeClr val="tx1"/>
              </a:solidFill>
            </a:endParaRPr>
          </a:p>
          <a:p>
            <a:r>
              <a:rPr lang="ja-JP" altLang="en-US" sz="1200" dirty="0">
                <a:solidFill>
                  <a:schemeClr val="tx1"/>
                </a:solidFill>
              </a:rPr>
              <a:t>それぞれの画面で修正し、最新の情報で進捗報告登録を更新することで「！」アラートを消すことが出来ます。</a:t>
            </a:r>
            <a:endParaRPr lang="en-US" altLang="ja-JP" sz="1200" dirty="0">
              <a:solidFill>
                <a:schemeClr val="tx1"/>
              </a:solidFill>
            </a:endParaRPr>
          </a:p>
          <a:p>
            <a:r>
              <a:rPr lang="ja-JP" altLang="en-US" sz="1200" b="1" u="sng" dirty="0">
                <a:solidFill>
                  <a:srgbClr val="FF0000"/>
                </a:solidFill>
              </a:rPr>
              <a:t>２．仮締め処理に向けて</a:t>
            </a:r>
            <a:r>
              <a:rPr lang="ja-JP" altLang="en-US" sz="1200" b="1" u="sng" dirty="0" err="1">
                <a:solidFill>
                  <a:srgbClr val="FF0000"/>
                </a:solidFill>
              </a:rPr>
              <a:t>を</a:t>
            </a:r>
            <a:r>
              <a:rPr lang="ja-JP" altLang="en-US" sz="1200" b="1" u="sng" dirty="0">
                <a:solidFill>
                  <a:srgbClr val="FF0000"/>
                </a:solidFill>
              </a:rPr>
              <a:t>再確認します。</a:t>
            </a:r>
            <a:endParaRPr lang="en-US" altLang="ja-JP" sz="1200" b="1" u="sng" dirty="0">
              <a:solidFill>
                <a:srgbClr val="FF0000"/>
              </a:solidFill>
            </a:endParaRPr>
          </a:p>
        </p:txBody>
      </p:sp>
    </p:spTree>
    <p:extLst>
      <p:ext uri="{BB962C8B-B14F-4D97-AF65-F5344CB8AC3E}">
        <p14:creationId xmlns:p14="http://schemas.microsoft.com/office/powerpoint/2010/main" val="1537612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250D998-CC04-B56D-2B72-CCEE1765A85C}"/>
              </a:ext>
            </a:extLst>
          </p:cNvPr>
          <p:cNvPicPr>
            <a:picLocks noChangeAspect="1"/>
          </p:cNvPicPr>
          <p:nvPr/>
        </p:nvPicPr>
        <p:blipFill>
          <a:blip r:embed="rId2"/>
          <a:stretch>
            <a:fillRect/>
          </a:stretch>
        </p:blipFill>
        <p:spPr>
          <a:xfrm>
            <a:off x="470674" y="2089059"/>
            <a:ext cx="8614395" cy="4566300"/>
          </a:xfrm>
          <a:prstGeom prst="rect">
            <a:avLst/>
          </a:prstGeom>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４．本締め処理に向けて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４－３．勤務実績、工数入力の完了確認（システム管理者の作業）</a:t>
            </a:r>
          </a:p>
        </p:txBody>
      </p:sp>
      <p:sp>
        <p:nvSpPr>
          <p:cNvPr id="7" name="テキスト ボックス 6">
            <a:extLst>
              <a:ext uri="{FF2B5EF4-FFF2-40B4-BE49-F238E27FC236}">
                <a16:creationId xmlns:a16="http://schemas.microsoft.com/office/drawing/2014/main" id="{B50CACE0-0661-431F-997D-A9FFC0FB1B2D}"/>
              </a:ext>
            </a:extLst>
          </p:cNvPr>
          <p:cNvSpPr txBox="1"/>
          <p:nvPr/>
        </p:nvSpPr>
        <p:spPr>
          <a:xfrm>
            <a:off x="467543" y="1225499"/>
            <a:ext cx="11335681"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勤務実績表入力、工数入力が未完了であるアカウントを検索し、入力完了を促します。</a:t>
            </a:r>
            <a:endParaRPr lang="en-US" altLang="ja-JP" sz="1200" dirty="0">
              <a:latin typeface="+mn-ea"/>
              <a:ea typeface="+mn-ea"/>
            </a:endParaRPr>
          </a:p>
          <a:p>
            <a:r>
              <a:rPr lang="ja-JP" altLang="en-US" sz="1200" dirty="0">
                <a:latin typeface="+mn-ea"/>
                <a:ea typeface="+mn-ea"/>
              </a:rPr>
              <a:t>締処理時点で入力が完了していないアカウントがいる場合、正しい原価実績が計算されません。</a:t>
            </a:r>
            <a:endParaRPr lang="en-US" altLang="ja-JP" sz="1200" dirty="0">
              <a:latin typeface="+mn-ea"/>
              <a:ea typeface="+mn-ea"/>
            </a:endParaRPr>
          </a:p>
          <a:p>
            <a:r>
              <a:rPr lang="ja-JP" altLang="en-US" sz="1200" dirty="0">
                <a:latin typeface="+mn-ea"/>
                <a:ea typeface="+mn-ea"/>
              </a:rPr>
              <a:t>入力を必須としているアカウントには必ず入力を完了するよう指示します。</a:t>
            </a:r>
            <a:endParaRPr lang="en-US" altLang="ja-JP" sz="1200" dirty="0">
              <a:latin typeface="+mn-ea"/>
              <a:ea typeface="+mn-ea"/>
            </a:endParaRPr>
          </a:p>
        </p:txBody>
      </p:sp>
      <p:sp>
        <p:nvSpPr>
          <p:cNvPr id="9" name="正方形/長方形 8">
            <a:extLst>
              <a:ext uri="{FF2B5EF4-FFF2-40B4-BE49-F238E27FC236}">
                <a16:creationId xmlns:a16="http://schemas.microsoft.com/office/drawing/2014/main" id="{ACADBBEA-4226-434B-9AC4-65DB9E98CB78}"/>
              </a:ext>
            </a:extLst>
          </p:cNvPr>
          <p:cNvSpPr/>
          <p:nvPr/>
        </p:nvSpPr>
        <p:spPr>
          <a:xfrm>
            <a:off x="7915434" y="4358119"/>
            <a:ext cx="216024" cy="180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吹き出し 15">
            <a:extLst>
              <a:ext uri="{FF2B5EF4-FFF2-40B4-BE49-F238E27FC236}">
                <a16:creationId xmlns:a16="http://schemas.microsoft.com/office/drawing/2014/main" id="{BF9C4E69-C3D9-42B4-BECA-835BC4885BF1}"/>
              </a:ext>
            </a:extLst>
          </p:cNvPr>
          <p:cNvSpPr/>
          <p:nvPr/>
        </p:nvSpPr>
        <p:spPr>
          <a:xfrm>
            <a:off x="8985869" y="3787306"/>
            <a:ext cx="2817355" cy="2882175"/>
          </a:xfrm>
          <a:prstGeom prst="wedgeRoundRectCallout">
            <a:avLst>
              <a:gd name="adj1" fmla="val -55122"/>
              <a:gd name="adj2" fmla="val -26161"/>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u="sng" dirty="0">
                <a:solidFill>
                  <a:schemeClr val="tx1"/>
                </a:solidFill>
              </a:rPr>
              <a:t>【</a:t>
            </a:r>
            <a:r>
              <a:rPr lang="ja-JP" altLang="en-US" sz="1200" b="1" u="sng" dirty="0">
                <a:solidFill>
                  <a:schemeClr val="tx1"/>
                </a:solidFill>
              </a:rPr>
              <a:t>別工数入力の未完了確認</a:t>
            </a:r>
            <a:r>
              <a:rPr lang="en-US" altLang="ja-JP" sz="1200" b="1" u="sng" dirty="0">
                <a:solidFill>
                  <a:schemeClr val="tx1"/>
                </a:solidFill>
              </a:rPr>
              <a:t>】</a:t>
            </a:r>
          </a:p>
          <a:p>
            <a:r>
              <a:rPr lang="ja-JP" altLang="en-US" sz="1200" dirty="0">
                <a:solidFill>
                  <a:schemeClr val="tx1"/>
                </a:solidFill>
              </a:rPr>
              <a:t>完了列に「✓」印が入っていないアカウントは、工数入力の入力完了チェックが未入力です。必ず入力完了チェックを実施するよう指示します。</a:t>
            </a:r>
            <a:endParaRPr lang="en-US" altLang="ja-JP" sz="1200" dirty="0">
              <a:solidFill>
                <a:schemeClr val="tx1"/>
              </a:solidFill>
            </a:endParaRPr>
          </a:p>
          <a:p>
            <a:r>
              <a:rPr lang="en-US" altLang="ja-JP" sz="1200" dirty="0">
                <a:solidFill>
                  <a:schemeClr val="tx1"/>
                </a:solidFill>
              </a:rPr>
              <a:t>※</a:t>
            </a:r>
            <a:r>
              <a:rPr lang="ja-JP" altLang="en-US" sz="1200" dirty="0">
                <a:solidFill>
                  <a:schemeClr val="tx1"/>
                </a:solidFill>
              </a:rPr>
              <a:t>自社マスタ設定で、工数の承認を行う設定にしている場合は、承認者の名前が未設定のアカウントがないか確認します。</a:t>
            </a:r>
            <a:endParaRPr lang="en-US" altLang="ja-JP" sz="1200" dirty="0">
              <a:solidFill>
                <a:schemeClr val="tx1"/>
              </a:solidFill>
            </a:endParaRPr>
          </a:p>
          <a:p>
            <a:r>
              <a:rPr lang="ja-JP" altLang="en-US" sz="1200" b="1" u="sng" dirty="0">
                <a:solidFill>
                  <a:srgbClr val="FF0000"/>
                </a:solidFill>
              </a:rPr>
              <a:t>２－２．工数実績の確定</a:t>
            </a:r>
            <a:endParaRPr lang="en-US" altLang="ja-JP" sz="1200" dirty="0">
              <a:solidFill>
                <a:schemeClr val="tx1"/>
              </a:solidFill>
            </a:endParaRPr>
          </a:p>
        </p:txBody>
      </p:sp>
      <p:sp>
        <p:nvSpPr>
          <p:cNvPr id="11" name="角丸四角形吹き出し 15">
            <a:extLst>
              <a:ext uri="{FF2B5EF4-FFF2-40B4-BE49-F238E27FC236}">
                <a16:creationId xmlns:a16="http://schemas.microsoft.com/office/drawing/2014/main" id="{1747371D-7C70-44CD-852B-39CF04AB53F4}"/>
              </a:ext>
            </a:extLst>
          </p:cNvPr>
          <p:cNvSpPr/>
          <p:nvPr/>
        </p:nvSpPr>
        <p:spPr>
          <a:xfrm>
            <a:off x="8216345" y="2134413"/>
            <a:ext cx="3586879" cy="1437399"/>
          </a:xfrm>
          <a:prstGeom prst="borderCallout2">
            <a:avLst>
              <a:gd name="adj1" fmla="val 26945"/>
              <a:gd name="adj2" fmla="val -3118"/>
              <a:gd name="adj3" fmla="val 25774"/>
              <a:gd name="adj4" fmla="val -15719"/>
              <a:gd name="adj5" fmla="val 136112"/>
              <a:gd name="adj6" fmla="val -32688"/>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u="sng" dirty="0">
                <a:solidFill>
                  <a:schemeClr val="tx1"/>
                </a:solidFill>
              </a:rPr>
              <a:t>【</a:t>
            </a:r>
            <a:r>
              <a:rPr lang="ja-JP" altLang="en-US" sz="1200" b="1" u="sng" dirty="0">
                <a:solidFill>
                  <a:schemeClr val="tx1"/>
                </a:solidFill>
              </a:rPr>
              <a:t>勤務実績表入力の未完了確認</a:t>
            </a:r>
            <a:r>
              <a:rPr lang="en-US" altLang="ja-JP" sz="1200" b="1" u="sng" dirty="0">
                <a:solidFill>
                  <a:schemeClr val="tx1"/>
                </a:solidFill>
              </a:rPr>
              <a:t>】</a:t>
            </a:r>
          </a:p>
          <a:p>
            <a:r>
              <a:rPr lang="ja-JP" altLang="en-US" sz="1200" dirty="0">
                <a:solidFill>
                  <a:schemeClr val="tx1"/>
                </a:solidFill>
              </a:rPr>
              <a:t>完了列に「✓」印が入っていないアカウントは、勤務実績表入力の入力完了チェックが未入力です。必ず入力完了チェックを実施するよう指示します。</a:t>
            </a:r>
            <a:endParaRPr lang="en-US" altLang="ja-JP" sz="1200" dirty="0">
              <a:solidFill>
                <a:schemeClr val="tx1"/>
              </a:solidFill>
            </a:endParaRPr>
          </a:p>
          <a:p>
            <a:r>
              <a:rPr lang="ja-JP" altLang="en-US" sz="1200" b="1" u="sng" dirty="0">
                <a:solidFill>
                  <a:srgbClr val="FF0000"/>
                </a:solidFill>
              </a:rPr>
              <a:t>２－１．勤務実績の確定</a:t>
            </a:r>
            <a:endParaRPr lang="en-US" altLang="ja-JP" sz="1200" b="1" u="sng" dirty="0">
              <a:solidFill>
                <a:srgbClr val="FF0000"/>
              </a:solidFill>
            </a:endParaRPr>
          </a:p>
        </p:txBody>
      </p:sp>
      <p:sp>
        <p:nvSpPr>
          <p:cNvPr id="12" name="正方形/長方形 11">
            <a:extLst>
              <a:ext uri="{FF2B5EF4-FFF2-40B4-BE49-F238E27FC236}">
                <a16:creationId xmlns:a16="http://schemas.microsoft.com/office/drawing/2014/main" id="{6E5DB797-6F00-4F30-B850-442A3A5CFE16}"/>
              </a:ext>
            </a:extLst>
          </p:cNvPr>
          <p:cNvSpPr/>
          <p:nvPr/>
        </p:nvSpPr>
        <p:spPr>
          <a:xfrm>
            <a:off x="3688045" y="4378440"/>
            <a:ext cx="216024" cy="180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187691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テーブル&#10;&#10;AI 生成コンテンツは誤りを含む可能性があります。">
            <a:extLst>
              <a:ext uri="{FF2B5EF4-FFF2-40B4-BE49-F238E27FC236}">
                <a16:creationId xmlns:a16="http://schemas.microsoft.com/office/drawing/2014/main" id="{969A6C12-B848-4827-8614-9DBF9808E1FB}"/>
              </a:ext>
            </a:extLst>
          </p:cNvPr>
          <p:cNvPicPr>
            <a:picLocks noChangeAspect="1"/>
          </p:cNvPicPr>
          <p:nvPr/>
        </p:nvPicPr>
        <p:blipFill>
          <a:blip r:embed="rId2"/>
          <a:stretch>
            <a:fillRect/>
          </a:stretch>
        </p:blipFill>
        <p:spPr>
          <a:xfrm>
            <a:off x="435875" y="2060847"/>
            <a:ext cx="8592082" cy="4522149"/>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４．本締め処理に向けて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４－４．工数委託者・派遣契約者の委託費計上確認</a:t>
            </a:r>
            <a:endParaRPr lang="en-US" altLang="ja-JP" dirty="0"/>
          </a:p>
          <a:p>
            <a:pPr marL="0" indent="0">
              <a:buNone/>
            </a:pPr>
            <a:r>
              <a:rPr lang="ja-JP" altLang="en-US" dirty="0"/>
              <a:t>システム管理者・経理の作業</a:t>
            </a:r>
          </a:p>
          <a:p>
            <a:pPr marL="0" indent="0">
              <a:buNone/>
            </a:pPr>
            <a:endParaRPr lang="ja-JP" altLang="en-US" dirty="0"/>
          </a:p>
        </p:txBody>
      </p:sp>
      <p:sp>
        <p:nvSpPr>
          <p:cNvPr id="7" name="テキスト ボックス 6">
            <a:extLst>
              <a:ext uri="{FF2B5EF4-FFF2-40B4-BE49-F238E27FC236}">
                <a16:creationId xmlns:a16="http://schemas.microsoft.com/office/drawing/2014/main" id="{D8B24C5B-012F-4C02-9DC8-4F25F9F6F8AB}"/>
              </a:ext>
            </a:extLst>
          </p:cNvPr>
          <p:cNvSpPr txBox="1"/>
          <p:nvPr/>
        </p:nvSpPr>
        <p:spPr>
          <a:xfrm>
            <a:off x="435875" y="1484338"/>
            <a:ext cx="11298358" cy="46166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当月実績工数が発生している工数委託者・派遣契約者の委託費計上が行われていることを確認します。</a:t>
            </a:r>
            <a:endParaRPr lang="en-US" altLang="ja-JP" sz="1200" dirty="0">
              <a:latin typeface="+mn-ea"/>
              <a:ea typeface="+mn-ea"/>
            </a:endParaRPr>
          </a:p>
          <a:p>
            <a:r>
              <a:rPr lang="ja-JP" altLang="en-US" sz="1200" dirty="0">
                <a:latin typeface="+mn-ea"/>
                <a:ea typeface="+mn-ea"/>
              </a:rPr>
              <a:t>委託費計上が未実施である場合や、委託契約が期限切れとなっている場合には対処します。</a:t>
            </a:r>
            <a:endParaRPr lang="en-US" altLang="ja-JP" sz="1200" dirty="0">
              <a:latin typeface="+mn-ea"/>
              <a:ea typeface="+mn-ea"/>
            </a:endParaRPr>
          </a:p>
        </p:txBody>
      </p:sp>
      <p:sp>
        <p:nvSpPr>
          <p:cNvPr id="8" name="正方形/長方形 7">
            <a:extLst>
              <a:ext uri="{FF2B5EF4-FFF2-40B4-BE49-F238E27FC236}">
                <a16:creationId xmlns:a16="http://schemas.microsoft.com/office/drawing/2014/main" id="{4D876F45-D2CB-40B9-9007-8415BAAA6593}"/>
              </a:ext>
            </a:extLst>
          </p:cNvPr>
          <p:cNvSpPr/>
          <p:nvPr/>
        </p:nvSpPr>
        <p:spPr>
          <a:xfrm>
            <a:off x="2846666" y="4249783"/>
            <a:ext cx="326572" cy="15210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FCB613CA-F704-40B9-AFB1-DAFA84754D54}"/>
              </a:ext>
            </a:extLst>
          </p:cNvPr>
          <p:cNvSpPr/>
          <p:nvPr/>
        </p:nvSpPr>
        <p:spPr>
          <a:xfrm>
            <a:off x="6348851" y="4321921"/>
            <a:ext cx="226950" cy="10561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吹き出し 15">
            <a:extLst>
              <a:ext uri="{FF2B5EF4-FFF2-40B4-BE49-F238E27FC236}">
                <a16:creationId xmlns:a16="http://schemas.microsoft.com/office/drawing/2014/main" id="{80E47327-C9E6-4D23-A7D1-004F7A1D09F0}"/>
              </a:ext>
            </a:extLst>
          </p:cNvPr>
          <p:cNvSpPr/>
          <p:nvPr/>
        </p:nvSpPr>
        <p:spPr>
          <a:xfrm>
            <a:off x="3921696" y="5085726"/>
            <a:ext cx="7812537" cy="1601751"/>
          </a:xfrm>
          <a:prstGeom prst="wedgeRoundRectCallout">
            <a:avLst>
              <a:gd name="adj1" fmla="val -19134"/>
              <a:gd name="adj2" fmla="val -41562"/>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u="sng" dirty="0">
                <a:solidFill>
                  <a:schemeClr val="tx1"/>
                </a:solidFill>
              </a:rPr>
              <a:t>【</a:t>
            </a:r>
            <a:r>
              <a:rPr lang="ja-JP" altLang="en-US" sz="1200" b="1" u="sng" dirty="0">
                <a:solidFill>
                  <a:schemeClr val="tx1"/>
                </a:solidFill>
              </a:rPr>
              <a:t>委託先契約の確認</a:t>
            </a:r>
            <a:r>
              <a:rPr lang="en-US" altLang="ja-JP" sz="1200" b="1" u="sng" dirty="0">
                <a:solidFill>
                  <a:schemeClr val="tx1"/>
                </a:solidFill>
              </a:rPr>
              <a:t>】</a:t>
            </a:r>
          </a:p>
          <a:p>
            <a:r>
              <a:rPr lang="ja-JP" altLang="en-US" sz="1200" dirty="0">
                <a:solidFill>
                  <a:schemeClr val="tx1"/>
                </a:solidFill>
              </a:rPr>
              <a:t>◎：契約中。該当月の委託計上が計上済み。 </a:t>
            </a:r>
          </a:p>
          <a:p>
            <a:r>
              <a:rPr lang="ja-JP" altLang="en-US" sz="1200" dirty="0">
                <a:solidFill>
                  <a:schemeClr val="tx1"/>
                </a:solidFill>
              </a:rPr>
              <a:t>○：契約中。該当月の委託計上が未計上。</a:t>
            </a:r>
          </a:p>
          <a:p>
            <a:r>
              <a:rPr lang="en-US" altLang="ja-JP" sz="1200" dirty="0">
                <a:solidFill>
                  <a:schemeClr val="tx1"/>
                </a:solidFill>
              </a:rPr>
              <a:t>×</a:t>
            </a:r>
            <a:r>
              <a:rPr lang="ja-JP" altLang="en-US" sz="1200" dirty="0">
                <a:solidFill>
                  <a:schemeClr val="tx1"/>
                </a:solidFill>
              </a:rPr>
              <a:t>：未契約、契約切れ。 該当月の勤務実績または工数が入力済み。 </a:t>
            </a:r>
          </a:p>
          <a:p>
            <a:r>
              <a:rPr lang="ja-JP" altLang="en-US" sz="1200" dirty="0">
                <a:solidFill>
                  <a:schemeClr val="tx1"/>
                </a:solidFill>
              </a:rPr>
              <a:t>－：未契約、契約切れ。該当月の勤務実績または工数は未入力。</a:t>
            </a:r>
            <a:endParaRPr lang="en-US" altLang="ja-JP" sz="1200" dirty="0">
              <a:solidFill>
                <a:schemeClr val="tx1"/>
              </a:solidFill>
            </a:endParaRPr>
          </a:p>
          <a:p>
            <a:endParaRPr lang="en-US" altLang="ja-JP" sz="1200" dirty="0">
              <a:solidFill>
                <a:schemeClr val="tx1"/>
              </a:solidFill>
            </a:endParaRPr>
          </a:p>
          <a:p>
            <a:r>
              <a:rPr lang="ja-JP" altLang="en-US" sz="1200" b="1" u="sng" dirty="0">
                <a:solidFill>
                  <a:srgbClr val="FF0000"/>
                </a:solidFill>
              </a:rPr>
              <a:t>特に、当月の工数入力がされているにもかかわらず、委託費計上を実施していないアカウントを確認します。</a:t>
            </a:r>
            <a:endParaRPr lang="en-US" altLang="ja-JP" sz="1200" b="1" u="sng" dirty="0">
              <a:solidFill>
                <a:srgbClr val="FF0000"/>
              </a:solidFill>
            </a:endParaRPr>
          </a:p>
          <a:p>
            <a:r>
              <a:rPr lang="ja-JP" altLang="en-US" sz="1200" b="1" u="sng" dirty="0">
                <a:solidFill>
                  <a:srgbClr val="FF0000"/>
                </a:solidFill>
              </a:rPr>
              <a:t>○・</a:t>
            </a:r>
            <a:r>
              <a:rPr lang="en-US" altLang="ja-JP" sz="1200" b="1" u="sng" dirty="0">
                <a:solidFill>
                  <a:srgbClr val="FF0000"/>
                </a:solidFill>
              </a:rPr>
              <a:t>×</a:t>
            </a:r>
            <a:r>
              <a:rPr lang="ja-JP" altLang="en-US" sz="1200" b="1" u="sng" dirty="0">
                <a:solidFill>
                  <a:srgbClr val="FF0000"/>
                </a:solidFill>
              </a:rPr>
              <a:t>については、要チェック</a:t>
            </a:r>
            <a:endParaRPr lang="en-US" altLang="ja-JP" sz="1200" b="1" u="sng" dirty="0">
              <a:solidFill>
                <a:srgbClr val="FF0000"/>
              </a:solidFill>
            </a:endParaRPr>
          </a:p>
        </p:txBody>
      </p:sp>
    </p:spTree>
    <p:extLst>
      <p:ext uri="{BB962C8B-B14F-4D97-AF65-F5344CB8AC3E}">
        <p14:creationId xmlns:p14="http://schemas.microsoft.com/office/powerpoint/2010/main" val="479538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 テーブル&#10;&#10;AI 生成コンテンツは誤りを含む可能性があります。">
            <a:extLst>
              <a:ext uri="{FF2B5EF4-FFF2-40B4-BE49-F238E27FC236}">
                <a16:creationId xmlns:a16="http://schemas.microsoft.com/office/drawing/2014/main" id="{62D9D7E7-2570-FD43-20A5-B0E4D8604B8B}"/>
              </a:ext>
            </a:extLst>
          </p:cNvPr>
          <p:cNvPicPr>
            <a:picLocks noChangeAspect="1"/>
          </p:cNvPicPr>
          <p:nvPr/>
        </p:nvPicPr>
        <p:blipFill>
          <a:blip r:embed="rId2"/>
          <a:stretch>
            <a:fillRect/>
          </a:stretch>
        </p:blipFill>
        <p:spPr>
          <a:xfrm>
            <a:off x="435600" y="2062800"/>
            <a:ext cx="8592082" cy="4405737"/>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４．本締め処理に向けて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４－５．当月検収予定プロジェクトの確認（システム管理者・経理の作業）</a:t>
            </a:r>
          </a:p>
        </p:txBody>
      </p:sp>
      <p:sp>
        <p:nvSpPr>
          <p:cNvPr id="6" name="テキスト ボックス 5">
            <a:extLst>
              <a:ext uri="{FF2B5EF4-FFF2-40B4-BE49-F238E27FC236}">
                <a16:creationId xmlns:a16="http://schemas.microsoft.com/office/drawing/2014/main" id="{E01314A7-9183-4DE9-BA33-EADC0F1FC0B1}"/>
              </a:ext>
            </a:extLst>
          </p:cNvPr>
          <p:cNvSpPr txBox="1"/>
          <p:nvPr/>
        </p:nvSpPr>
        <p:spPr>
          <a:xfrm>
            <a:off x="467544" y="1269352"/>
            <a:ext cx="10411950" cy="46166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当月検収予定としているプロジェクトを一覧で検索し、検収日、検収予定金額が未入力のプロジェクトに対して入力するよう指示します。</a:t>
            </a:r>
            <a:endParaRPr lang="en-US" altLang="ja-JP" sz="1200" dirty="0">
              <a:latin typeface="+mn-ea"/>
              <a:ea typeface="+mn-ea"/>
            </a:endParaRPr>
          </a:p>
          <a:p>
            <a:r>
              <a:rPr lang="ja-JP" altLang="en-US" sz="1200" dirty="0">
                <a:latin typeface="+mn-ea"/>
                <a:ea typeface="+mn-ea"/>
              </a:rPr>
              <a:t>検収が行えない状況である場合には、検収予定日の変更（翌月以降へ）を指示します。</a:t>
            </a:r>
            <a:endParaRPr lang="en-US" altLang="ja-JP" sz="1200" dirty="0">
              <a:latin typeface="+mn-ea"/>
              <a:ea typeface="+mn-ea"/>
            </a:endParaRPr>
          </a:p>
        </p:txBody>
      </p:sp>
      <p:sp>
        <p:nvSpPr>
          <p:cNvPr id="8" name="正方形/長方形 7">
            <a:extLst>
              <a:ext uri="{FF2B5EF4-FFF2-40B4-BE49-F238E27FC236}">
                <a16:creationId xmlns:a16="http://schemas.microsoft.com/office/drawing/2014/main" id="{463309CA-9037-467D-84F1-E207CEFF9ADA}"/>
              </a:ext>
            </a:extLst>
          </p:cNvPr>
          <p:cNvSpPr/>
          <p:nvPr/>
        </p:nvSpPr>
        <p:spPr>
          <a:xfrm>
            <a:off x="507270" y="2892499"/>
            <a:ext cx="7945850" cy="5807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276D0278-595B-4EEB-94FD-12C44B6BDC0D}"/>
              </a:ext>
            </a:extLst>
          </p:cNvPr>
          <p:cNvSpPr/>
          <p:nvPr/>
        </p:nvSpPr>
        <p:spPr>
          <a:xfrm>
            <a:off x="6766429" y="4099454"/>
            <a:ext cx="1036452" cy="21076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吹き出し 15">
            <a:extLst>
              <a:ext uri="{FF2B5EF4-FFF2-40B4-BE49-F238E27FC236}">
                <a16:creationId xmlns:a16="http://schemas.microsoft.com/office/drawing/2014/main" id="{2A94D944-2324-4708-B206-B2CF64873F9F}"/>
              </a:ext>
            </a:extLst>
          </p:cNvPr>
          <p:cNvSpPr/>
          <p:nvPr/>
        </p:nvSpPr>
        <p:spPr>
          <a:xfrm>
            <a:off x="6001611" y="2048247"/>
            <a:ext cx="3776869" cy="737253"/>
          </a:xfrm>
          <a:prstGeom prst="wedgeRoundRectCallout">
            <a:avLst>
              <a:gd name="adj1" fmla="val -56135"/>
              <a:gd name="adj2" fmla="val 24612"/>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u="sng" dirty="0">
                <a:solidFill>
                  <a:schemeClr val="tx1"/>
                </a:solidFill>
              </a:rPr>
              <a:t>【</a:t>
            </a:r>
            <a:r>
              <a:rPr lang="ja-JP" altLang="en-US" sz="1200" b="1" u="sng" dirty="0">
                <a:solidFill>
                  <a:schemeClr val="tx1"/>
                </a:solidFill>
              </a:rPr>
              <a:t>当月検収予定一覧</a:t>
            </a:r>
            <a:r>
              <a:rPr lang="en-US" altLang="ja-JP" sz="1200" b="1" u="sng" dirty="0">
                <a:solidFill>
                  <a:schemeClr val="tx1"/>
                </a:solidFill>
              </a:rPr>
              <a:t>】</a:t>
            </a:r>
          </a:p>
          <a:p>
            <a:r>
              <a:rPr lang="ja-JP" altLang="en-US" sz="1200" dirty="0">
                <a:solidFill>
                  <a:schemeClr val="tx1"/>
                </a:solidFill>
              </a:rPr>
              <a:t>当月検収予定となっているプロジェクトを表示して、検収日、検収予定金額の入力完了を確認します。</a:t>
            </a:r>
            <a:endParaRPr lang="en-US" altLang="ja-JP" sz="1200" dirty="0">
              <a:solidFill>
                <a:schemeClr val="tx1"/>
              </a:solidFill>
            </a:endParaRPr>
          </a:p>
        </p:txBody>
      </p:sp>
      <p:sp>
        <p:nvSpPr>
          <p:cNvPr id="11" name="角丸四角形吹き出し 15">
            <a:extLst>
              <a:ext uri="{FF2B5EF4-FFF2-40B4-BE49-F238E27FC236}">
                <a16:creationId xmlns:a16="http://schemas.microsoft.com/office/drawing/2014/main" id="{C381A9FD-0F0B-4104-A409-B8F82EA0B57A}"/>
              </a:ext>
            </a:extLst>
          </p:cNvPr>
          <p:cNvSpPr/>
          <p:nvPr/>
        </p:nvSpPr>
        <p:spPr>
          <a:xfrm>
            <a:off x="7890045" y="5462145"/>
            <a:ext cx="3839040" cy="1020945"/>
          </a:xfrm>
          <a:prstGeom prst="wedgeRoundRectCallout">
            <a:avLst>
              <a:gd name="adj1" fmla="val -12431"/>
              <a:gd name="adj2" fmla="val 27000"/>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200" b="1" u="sng" dirty="0">
                <a:solidFill>
                  <a:srgbClr val="000000"/>
                </a:solidFill>
                <a:latin typeface="ＭＳ Ｐゴシック"/>
              </a:rPr>
              <a:t>【</a:t>
            </a:r>
            <a:r>
              <a:rPr lang="ja-JP" altLang="en-US" sz="1200" b="1" u="sng" dirty="0">
                <a:solidFill>
                  <a:srgbClr val="000000"/>
                </a:solidFill>
                <a:latin typeface="ＭＳ Ｐゴシック"/>
              </a:rPr>
              <a:t>検収日を入力しなかったら</a:t>
            </a:r>
            <a:r>
              <a:rPr lang="en-US" altLang="ja-JP" sz="1200" b="1" u="sng" dirty="0">
                <a:solidFill>
                  <a:srgbClr val="000000"/>
                </a:solidFill>
                <a:latin typeface="ＭＳ Ｐゴシック"/>
              </a:rPr>
              <a:t>】</a:t>
            </a:r>
          </a:p>
          <a:p>
            <a:pPr lvl="0"/>
            <a:r>
              <a:rPr lang="ja-JP" altLang="en-US" sz="1200" dirty="0">
                <a:solidFill>
                  <a:srgbClr val="000000"/>
                </a:solidFill>
                <a:latin typeface="ＭＳ Ｐゴシック"/>
              </a:rPr>
              <a:t>当月検収にも拘らず検収日を入力しなかった場合、本締め処理時に強制的に翌月検収へと変更されます。</a:t>
            </a:r>
            <a:endParaRPr lang="en-US" altLang="ja-JP" sz="1200" dirty="0">
              <a:solidFill>
                <a:srgbClr val="000000"/>
              </a:solidFill>
              <a:latin typeface="ＭＳ Ｐゴシック"/>
            </a:endParaRPr>
          </a:p>
        </p:txBody>
      </p:sp>
      <p:sp>
        <p:nvSpPr>
          <p:cNvPr id="12" name="角丸四角形吹き出し 15">
            <a:extLst>
              <a:ext uri="{FF2B5EF4-FFF2-40B4-BE49-F238E27FC236}">
                <a16:creationId xmlns:a16="http://schemas.microsoft.com/office/drawing/2014/main" id="{7F5DFD7E-F1EC-4EA0-9632-962792F4FD97}"/>
              </a:ext>
            </a:extLst>
          </p:cNvPr>
          <p:cNvSpPr/>
          <p:nvPr/>
        </p:nvSpPr>
        <p:spPr>
          <a:xfrm>
            <a:off x="8239907" y="3414296"/>
            <a:ext cx="3444823" cy="1089289"/>
          </a:xfrm>
          <a:prstGeom prst="wedgeRoundRectCallout">
            <a:avLst>
              <a:gd name="adj1" fmla="val -63976"/>
              <a:gd name="adj2" fmla="val 25277"/>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u="sng" dirty="0">
                <a:solidFill>
                  <a:schemeClr val="tx1"/>
                </a:solidFill>
              </a:rPr>
              <a:t>【</a:t>
            </a:r>
            <a:r>
              <a:rPr lang="ja-JP" altLang="en-US" sz="1200" b="1" u="sng" dirty="0">
                <a:solidFill>
                  <a:schemeClr val="tx1"/>
                </a:solidFill>
              </a:rPr>
              <a:t>検収日未入力</a:t>
            </a:r>
            <a:r>
              <a:rPr lang="en-US" altLang="ja-JP" sz="1200" b="1" u="sng" dirty="0">
                <a:solidFill>
                  <a:schemeClr val="tx1"/>
                </a:solidFill>
              </a:rPr>
              <a:t>】</a:t>
            </a:r>
          </a:p>
          <a:p>
            <a:r>
              <a:rPr lang="ja-JP" altLang="en-US" sz="1200" dirty="0">
                <a:solidFill>
                  <a:schemeClr val="tx1"/>
                </a:solidFill>
              </a:rPr>
              <a:t>未入力のプロジェクトがある場合、検収日、検収予定金額を入力するよう指示します。</a:t>
            </a:r>
            <a:endParaRPr lang="en-US" altLang="ja-JP" sz="1200" dirty="0">
              <a:solidFill>
                <a:schemeClr val="tx1"/>
              </a:solidFill>
            </a:endParaRPr>
          </a:p>
          <a:p>
            <a:r>
              <a:rPr lang="ja-JP" altLang="en-US" sz="1200" b="1" u="sng" dirty="0">
                <a:solidFill>
                  <a:srgbClr val="FF0000"/>
                </a:solidFill>
              </a:rPr>
              <a:t>２－１１．プロジェクト検収</a:t>
            </a:r>
            <a:endParaRPr lang="en-US" altLang="ja-JP" sz="1200" b="1" u="sng" dirty="0">
              <a:solidFill>
                <a:srgbClr val="FF0000"/>
              </a:solidFill>
            </a:endParaRPr>
          </a:p>
        </p:txBody>
      </p:sp>
    </p:spTree>
    <p:extLst>
      <p:ext uri="{BB962C8B-B14F-4D97-AF65-F5344CB8AC3E}">
        <p14:creationId xmlns:p14="http://schemas.microsoft.com/office/powerpoint/2010/main" val="568550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8724ACFA-A385-F6E4-E18A-C929671B8C76}"/>
              </a:ext>
            </a:extLst>
          </p:cNvPr>
          <p:cNvPicPr>
            <a:picLocks noChangeAspect="1"/>
          </p:cNvPicPr>
          <p:nvPr/>
        </p:nvPicPr>
        <p:blipFill>
          <a:blip r:embed="rId2"/>
          <a:stretch>
            <a:fillRect/>
          </a:stretch>
        </p:blipFill>
        <p:spPr>
          <a:xfrm>
            <a:off x="932833" y="2057017"/>
            <a:ext cx="8574173" cy="4432601"/>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４．本締め処理に向けて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４－６．当月の入力を変更させる（システム管理者の作業）</a:t>
            </a:r>
          </a:p>
        </p:txBody>
      </p:sp>
      <p:sp>
        <p:nvSpPr>
          <p:cNvPr id="7" name="テキスト ボックス 6">
            <a:extLst>
              <a:ext uri="{FF2B5EF4-FFF2-40B4-BE49-F238E27FC236}">
                <a16:creationId xmlns:a16="http://schemas.microsoft.com/office/drawing/2014/main" id="{6C194165-F754-4283-A84A-8F104213024E}"/>
              </a:ext>
            </a:extLst>
          </p:cNvPr>
          <p:cNvSpPr txBox="1"/>
          <p:nvPr/>
        </p:nvSpPr>
        <p:spPr>
          <a:xfrm>
            <a:off x="467544" y="1484784"/>
            <a:ext cx="11010148" cy="46166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仮締め処理実施時に、当月の入力を禁止して検証作業を行います。</a:t>
            </a:r>
            <a:endParaRPr lang="en-US" altLang="ja-JP" sz="1200" dirty="0">
              <a:latin typeface="+mn-ea"/>
              <a:ea typeface="+mn-ea"/>
            </a:endParaRPr>
          </a:p>
          <a:p>
            <a:r>
              <a:rPr lang="ja-JP" altLang="en-US" sz="1200" dirty="0">
                <a:latin typeface="+mn-ea"/>
                <a:ea typeface="+mn-ea"/>
              </a:rPr>
              <a:t>入力漏れ等が発生していて、現場に再入力や修正を指示する場合には、一時的に当月の入力を許可することが出来ます。</a:t>
            </a:r>
            <a:endParaRPr lang="en-US" altLang="ja-JP" sz="1200" dirty="0">
              <a:latin typeface="+mn-ea"/>
              <a:ea typeface="+mn-ea"/>
            </a:endParaRPr>
          </a:p>
        </p:txBody>
      </p:sp>
      <p:sp>
        <p:nvSpPr>
          <p:cNvPr id="12" name="下矢印 14">
            <a:extLst>
              <a:ext uri="{FF2B5EF4-FFF2-40B4-BE49-F238E27FC236}">
                <a16:creationId xmlns:a16="http://schemas.microsoft.com/office/drawing/2014/main" id="{6A884CB3-BBF5-4869-A0C5-1C2DAB70BB66}"/>
              </a:ext>
            </a:extLst>
          </p:cNvPr>
          <p:cNvSpPr/>
          <p:nvPr/>
        </p:nvSpPr>
        <p:spPr>
          <a:xfrm flipV="1">
            <a:off x="6609307" y="5930887"/>
            <a:ext cx="326876" cy="30365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pic>
        <p:nvPicPr>
          <p:cNvPr id="16" name="図 15">
            <a:extLst>
              <a:ext uri="{FF2B5EF4-FFF2-40B4-BE49-F238E27FC236}">
                <a16:creationId xmlns:a16="http://schemas.microsoft.com/office/drawing/2014/main" id="{3876500A-D4E4-963A-0100-F08529DFAC5C}"/>
              </a:ext>
            </a:extLst>
          </p:cNvPr>
          <p:cNvPicPr>
            <a:picLocks noChangeAspect="1"/>
          </p:cNvPicPr>
          <p:nvPr/>
        </p:nvPicPr>
        <p:blipFill>
          <a:blip r:embed="rId3"/>
          <a:stretch>
            <a:fillRect/>
          </a:stretch>
        </p:blipFill>
        <p:spPr>
          <a:xfrm>
            <a:off x="4743725" y="5605113"/>
            <a:ext cx="1657581" cy="457264"/>
          </a:xfrm>
          <a:prstGeom prst="rect">
            <a:avLst/>
          </a:prstGeom>
        </p:spPr>
      </p:pic>
      <p:pic>
        <p:nvPicPr>
          <p:cNvPr id="18" name="図 17">
            <a:extLst>
              <a:ext uri="{FF2B5EF4-FFF2-40B4-BE49-F238E27FC236}">
                <a16:creationId xmlns:a16="http://schemas.microsoft.com/office/drawing/2014/main" id="{F3043B59-F0A1-366D-BE50-45A8C590550E}"/>
              </a:ext>
            </a:extLst>
          </p:cNvPr>
          <p:cNvPicPr>
            <a:picLocks noChangeAspect="1"/>
          </p:cNvPicPr>
          <p:nvPr/>
        </p:nvPicPr>
        <p:blipFill>
          <a:blip r:embed="rId4"/>
          <a:stretch>
            <a:fillRect/>
          </a:stretch>
        </p:blipFill>
        <p:spPr>
          <a:xfrm>
            <a:off x="7036676" y="5635898"/>
            <a:ext cx="1638529" cy="447737"/>
          </a:xfrm>
          <a:prstGeom prst="rect">
            <a:avLst/>
          </a:prstGeom>
        </p:spPr>
      </p:pic>
      <p:sp>
        <p:nvSpPr>
          <p:cNvPr id="13" name="下矢印 14">
            <a:extLst>
              <a:ext uri="{FF2B5EF4-FFF2-40B4-BE49-F238E27FC236}">
                <a16:creationId xmlns:a16="http://schemas.microsoft.com/office/drawing/2014/main" id="{A4F994D2-BE5D-44B7-A322-E9B1BCB6735D}"/>
              </a:ext>
            </a:extLst>
          </p:cNvPr>
          <p:cNvSpPr/>
          <p:nvPr/>
        </p:nvSpPr>
        <p:spPr>
          <a:xfrm flipV="1">
            <a:off x="6470996" y="5651951"/>
            <a:ext cx="590050" cy="303659"/>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84825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7D61472F-8BAB-3417-A4B9-E00F1699F957}"/>
              </a:ext>
            </a:extLst>
          </p:cNvPr>
          <p:cNvPicPr>
            <a:picLocks noChangeAspect="1"/>
          </p:cNvPicPr>
          <p:nvPr/>
        </p:nvPicPr>
        <p:blipFill>
          <a:blip r:embed="rId2"/>
          <a:stretch>
            <a:fillRect/>
          </a:stretch>
        </p:blipFill>
        <p:spPr>
          <a:xfrm>
            <a:off x="488733" y="2083667"/>
            <a:ext cx="8565218" cy="4531103"/>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４．本締め処理に向けて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４－７．月次締処理指示（本締め）</a:t>
            </a:r>
            <a:endParaRPr lang="en-US" altLang="ja-JP" dirty="0"/>
          </a:p>
          <a:p>
            <a:pPr marL="0" indent="0">
              <a:buNone/>
            </a:pPr>
            <a:r>
              <a:rPr lang="ja-JP" altLang="en-US" dirty="0"/>
              <a:t>システム管理者の作業</a:t>
            </a:r>
          </a:p>
        </p:txBody>
      </p:sp>
      <p:sp>
        <p:nvSpPr>
          <p:cNvPr id="7" name="テキスト ボックス 6">
            <a:extLst>
              <a:ext uri="{FF2B5EF4-FFF2-40B4-BE49-F238E27FC236}">
                <a16:creationId xmlns:a16="http://schemas.microsoft.com/office/drawing/2014/main" id="{C4002844-57D6-432A-95F7-5E6FD2832CAB}"/>
              </a:ext>
            </a:extLst>
          </p:cNvPr>
          <p:cNvSpPr txBox="1"/>
          <p:nvPr/>
        </p:nvSpPr>
        <p:spPr>
          <a:xfrm>
            <a:off x="467543" y="1484784"/>
            <a:ext cx="10999019" cy="369332"/>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本締め処理を行うと、当月の実績が確定します。</a:t>
            </a:r>
            <a:r>
              <a:rPr lang="ja-JP" altLang="en-US" sz="1200" b="1" u="sng" dirty="0">
                <a:solidFill>
                  <a:srgbClr val="FF0000"/>
                </a:solidFill>
                <a:latin typeface="+mn-ea"/>
                <a:ea typeface="+mn-ea"/>
              </a:rPr>
              <a:t>一度本締め処理を行うと、前月に戻すことはできません</a:t>
            </a:r>
            <a:r>
              <a:rPr lang="ja-JP" altLang="en-US" b="1" u="sng" dirty="0">
                <a:solidFill>
                  <a:srgbClr val="FF0000"/>
                </a:solidFill>
                <a:latin typeface="+mn-ea"/>
                <a:ea typeface="+mn-ea"/>
              </a:rPr>
              <a:t>。</a:t>
            </a:r>
            <a:endParaRPr lang="en-US" altLang="ja-JP" b="1" u="sng" dirty="0">
              <a:solidFill>
                <a:srgbClr val="FF0000"/>
              </a:solidFill>
              <a:latin typeface="+mn-ea"/>
              <a:ea typeface="+mn-ea"/>
            </a:endParaRPr>
          </a:p>
        </p:txBody>
      </p:sp>
      <p:sp>
        <p:nvSpPr>
          <p:cNvPr id="8" name="正方形/長方形 7">
            <a:extLst>
              <a:ext uri="{FF2B5EF4-FFF2-40B4-BE49-F238E27FC236}">
                <a16:creationId xmlns:a16="http://schemas.microsoft.com/office/drawing/2014/main" id="{CC6356DF-CDD7-4EFD-B127-9153FE359399}"/>
              </a:ext>
            </a:extLst>
          </p:cNvPr>
          <p:cNvSpPr/>
          <p:nvPr/>
        </p:nvSpPr>
        <p:spPr>
          <a:xfrm>
            <a:off x="6002841" y="3557243"/>
            <a:ext cx="239240" cy="13093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B8463454-964D-4E1B-994B-2AD7DC6CDDA8}"/>
              </a:ext>
            </a:extLst>
          </p:cNvPr>
          <p:cNvSpPr/>
          <p:nvPr/>
        </p:nvSpPr>
        <p:spPr>
          <a:xfrm>
            <a:off x="7437365" y="6284660"/>
            <a:ext cx="567264" cy="21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吹き出し 15">
            <a:extLst>
              <a:ext uri="{FF2B5EF4-FFF2-40B4-BE49-F238E27FC236}">
                <a16:creationId xmlns:a16="http://schemas.microsoft.com/office/drawing/2014/main" id="{76FC63E8-2811-46F3-8EAA-4EC109BF6A07}"/>
              </a:ext>
            </a:extLst>
          </p:cNvPr>
          <p:cNvSpPr/>
          <p:nvPr/>
        </p:nvSpPr>
        <p:spPr>
          <a:xfrm>
            <a:off x="467543" y="5710918"/>
            <a:ext cx="5484185" cy="681742"/>
          </a:xfrm>
          <a:prstGeom prst="wedgeRoundRectCallout">
            <a:avLst>
              <a:gd name="adj1" fmla="val -18117"/>
              <a:gd name="adj2" fmla="val 21394"/>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b="1" u="sng" dirty="0">
                <a:solidFill>
                  <a:srgbClr val="FF0000"/>
                </a:solidFill>
                <a:latin typeface="ＭＳ Ｐゴシック"/>
              </a:rPr>
              <a:t>月次締処理の詳細については、月次締処理指示画面のヘルプを参照ください。</a:t>
            </a:r>
            <a:endParaRPr lang="en-US" altLang="ja-JP" sz="1200" b="1" u="sng" dirty="0">
              <a:solidFill>
                <a:srgbClr val="FF0000"/>
              </a:solidFill>
              <a:latin typeface="ＭＳ Ｐゴシック"/>
            </a:endParaRPr>
          </a:p>
        </p:txBody>
      </p:sp>
      <p:sp>
        <p:nvSpPr>
          <p:cNvPr id="11" name="角丸四角形吹き出し 15">
            <a:extLst>
              <a:ext uri="{FF2B5EF4-FFF2-40B4-BE49-F238E27FC236}">
                <a16:creationId xmlns:a16="http://schemas.microsoft.com/office/drawing/2014/main" id="{F3F1A55A-DBC3-4A80-85AE-AB8198FA0275}"/>
              </a:ext>
            </a:extLst>
          </p:cNvPr>
          <p:cNvSpPr/>
          <p:nvPr/>
        </p:nvSpPr>
        <p:spPr>
          <a:xfrm>
            <a:off x="8789437" y="3193834"/>
            <a:ext cx="3196899" cy="1222524"/>
          </a:xfrm>
          <a:prstGeom prst="wedgeRoundRectCallout">
            <a:avLst>
              <a:gd name="adj1" fmla="val -10451"/>
              <a:gd name="adj2" fmla="val 26700"/>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srgbClr val="000000"/>
                </a:solidFill>
                <a:latin typeface="ＭＳ Ｐゴシック"/>
              </a:rPr>
              <a:t>本締め処理を行うと、システムの当月が更新されます。</a:t>
            </a:r>
            <a:r>
              <a:rPr lang="ja-JP" altLang="en-US" sz="1200" b="1" dirty="0">
                <a:solidFill>
                  <a:srgbClr val="000000"/>
                </a:solidFill>
                <a:latin typeface="ＭＳ Ｐゴシック"/>
              </a:rPr>
              <a:t>一度本締め処理を行うと、前月に戻すことはできません。</a:t>
            </a:r>
            <a:endParaRPr lang="en-US" altLang="ja-JP" sz="1200" b="1" dirty="0">
              <a:solidFill>
                <a:srgbClr val="000000"/>
              </a:solidFill>
              <a:latin typeface="ＭＳ Ｐゴシック"/>
            </a:endParaRPr>
          </a:p>
          <a:p>
            <a:pPr lvl="0"/>
            <a:r>
              <a:rPr lang="ja-JP" altLang="en-US" sz="1200" dirty="0">
                <a:solidFill>
                  <a:srgbClr val="000000"/>
                </a:solidFill>
                <a:latin typeface="ＭＳ Ｐゴシック"/>
              </a:rPr>
              <a:t>登録漏れ等がないかいま一度確認した後に実行してください。</a:t>
            </a:r>
            <a:endParaRPr lang="en-US" altLang="ja-JP" sz="1200" dirty="0">
              <a:solidFill>
                <a:srgbClr val="000000"/>
              </a:solidFill>
              <a:latin typeface="ＭＳ Ｐゴシック"/>
            </a:endParaRPr>
          </a:p>
        </p:txBody>
      </p:sp>
      <p:sp>
        <p:nvSpPr>
          <p:cNvPr id="13" name="四角形吹き出し 3">
            <a:extLst>
              <a:ext uri="{FF2B5EF4-FFF2-40B4-BE49-F238E27FC236}">
                <a16:creationId xmlns:a16="http://schemas.microsoft.com/office/drawing/2014/main" id="{C2285372-F92D-4AB5-BFBA-47E1F8167AD1}"/>
              </a:ext>
            </a:extLst>
          </p:cNvPr>
          <p:cNvSpPr/>
          <p:nvPr/>
        </p:nvSpPr>
        <p:spPr>
          <a:xfrm>
            <a:off x="9021107" y="2396575"/>
            <a:ext cx="2371161" cy="576064"/>
          </a:xfrm>
          <a:prstGeom prst="borderCallout2">
            <a:avLst>
              <a:gd name="adj1" fmla="val 17551"/>
              <a:gd name="adj2" fmla="val -2350"/>
              <a:gd name="adj3" fmla="val 16599"/>
              <a:gd name="adj4" fmla="val -17663"/>
              <a:gd name="adj5" fmla="val 196069"/>
              <a:gd name="adj6" fmla="val -123376"/>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solidFill>
                  <a:schemeClr val="tx1"/>
                </a:solidFill>
              </a:rPr>
              <a:t>実行チェックして即時実行をクリック</a:t>
            </a:r>
            <a:endParaRPr lang="en-US" altLang="ja-JP" b="1" u="sng" dirty="0">
              <a:solidFill>
                <a:srgbClr val="FF0000"/>
              </a:solidFill>
            </a:endParaRPr>
          </a:p>
        </p:txBody>
      </p:sp>
      <p:sp>
        <p:nvSpPr>
          <p:cNvPr id="14" name="四角形吹き出し 3">
            <a:extLst>
              <a:ext uri="{FF2B5EF4-FFF2-40B4-BE49-F238E27FC236}">
                <a16:creationId xmlns:a16="http://schemas.microsoft.com/office/drawing/2014/main" id="{F5648350-15FD-494D-9B84-E25A2543B319}"/>
              </a:ext>
            </a:extLst>
          </p:cNvPr>
          <p:cNvSpPr/>
          <p:nvPr/>
        </p:nvSpPr>
        <p:spPr>
          <a:xfrm>
            <a:off x="8981881" y="2396575"/>
            <a:ext cx="2858666" cy="576064"/>
          </a:xfrm>
          <a:prstGeom prst="borderCallout2">
            <a:avLst>
              <a:gd name="adj1" fmla="val 17551"/>
              <a:gd name="adj2" fmla="val -2776"/>
              <a:gd name="adj3" fmla="val 48304"/>
              <a:gd name="adj4" fmla="val -9928"/>
              <a:gd name="adj5" fmla="val 678787"/>
              <a:gd name="adj6" fmla="val -35180"/>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solidFill>
                  <a:schemeClr val="tx1"/>
                </a:solidFill>
              </a:rPr>
              <a:t>実行チェックして即時実行をクリック</a:t>
            </a:r>
            <a:endParaRPr lang="en-US" altLang="ja-JP" sz="1200" b="1" u="sng" dirty="0">
              <a:solidFill>
                <a:srgbClr val="FF0000"/>
              </a:solidFill>
            </a:endParaRPr>
          </a:p>
        </p:txBody>
      </p:sp>
      <p:sp>
        <p:nvSpPr>
          <p:cNvPr id="15" name="四角形吹き出し 3">
            <a:extLst>
              <a:ext uri="{FF2B5EF4-FFF2-40B4-BE49-F238E27FC236}">
                <a16:creationId xmlns:a16="http://schemas.microsoft.com/office/drawing/2014/main" id="{AAB559E1-02D6-4BCA-89F1-48861CB307CC}"/>
              </a:ext>
            </a:extLst>
          </p:cNvPr>
          <p:cNvSpPr/>
          <p:nvPr/>
        </p:nvSpPr>
        <p:spPr>
          <a:xfrm>
            <a:off x="1130820" y="5085184"/>
            <a:ext cx="2371161" cy="576064"/>
          </a:xfrm>
          <a:prstGeom prst="borderCallout2">
            <a:avLst>
              <a:gd name="adj1" fmla="val -6127"/>
              <a:gd name="adj2" fmla="val 13203"/>
              <a:gd name="adj3" fmla="val -32512"/>
              <a:gd name="adj4" fmla="val 12378"/>
              <a:gd name="adj5" fmla="val -233786"/>
              <a:gd name="adj6" fmla="val 44392"/>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solidFill>
                  <a:schemeClr val="tx1"/>
                </a:solidFill>
              </a:rPr>
              <a:t>自動でチェック</a:t>
            </a:r>
            <a:r>
              <a:rPr lang="en-US" altLang="ja-JP" dirty="0">
                <a:solidFill>
                  <a:schemeClr val="tx1"/>
                </a:solidFill>
              </a:rPr>
              <a:t>ON</a:t>
            </a:r>
            <a:r>
              <a:rPr lang="ja-JP" altLang="en-US" dirty="0">
                <a:solidFill>
                  <a:schemeClr val="tx1"/>
                </a:solidFill>
              </a:rPr>
              <a:t>になります。</a:t>
            </a:r>
            <a:endParaRPr lang="en-US" altLang="ja-JP" dirty="0">
              <a:solidFill>
                <a:schemeClr val="tx1"/>
              </a:solidFill>
            </a:endParaRPr>
          </a:p>
          <a:p>
            <a:r>
              <a:rPr lang="ja-JP" altLang="en-US" dirty="0">
                <a:solidFill>
                  <a:schemeClr val="tx1"/>
                </a:solidFill>
              </a:rPr>
              <a:t>そのまま実行します。</a:t>
            </a:r>
          </a:p>
        </p:txBody>
      </p:sp>
      <p:sp>
        <p:nvSpPr>
          <p:cNvPr id="16" name="正方形/長方形 15">
            <a:extLst>
              <a:ext uri="{FF2B5EF4-FFF2-40B4-BE49-F238E27FC236}">
                <a16:creationId xmlns:a16="http://schemas.microsoft.com/office/drawing/2014/main" id="{F37F5735-E163-4728-B9A2-8C915E87461F}"/>
              </a:ext>
            </a:extLst>
          </p:cNvPr>
          <p:cNvSpPr/>
          <p:nvPr/>
        </p:nvSpPr>
        <p:spPr>
          <a:xfrm>
            <a:off x="2156139" y="3549206"/>
            <a:ext cx="239240" cy="1826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吹き出し 3">
            <a:extLst>
              <a:ext uri="{FF2B5EF4-FFF2-40B4-BE49-F238E27FC236}">
                <a16:creationId xmlns:a16="http://schemas.microsoft.com/office/drawing/2014/main" id="{9CEE1354-6AD3-4AAE-851A-937EB02727E8}"/>
              </a:ext>
            </a:extLst>
          </p:cNvPr>
          <p:cNvSpPr/>
          <p:nvPr/>
        </p:nvSpPr>
        <p:spPr>
          <a:xfrm>
            <a:off x="1130819" y="5091498"/>
            <a:ext cx="2371161" cy="576064"/>
          </a:xfrm>
          <a:prstGeom prst="borderCallout2">
            <a:avLst>
              <a:gd name="adj1" fmla="val -4373"/>
              <a:gd name="adj2" fmla="val 13629"/>
              <a:gd name="adj3" fmla="val -46821"/>
              <a:gd name="adj4" fmla="val 33231"/>
              <a:gd name="adj5" fmla="val -239185"/>
              <a:gd name="adj6" fmla="val 150371"/>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solidFill>
                  <a:schemeClr val="tx1"/>
                </a:solidFill>
              </a:rPr>
              <a:t>自動でチェック</a:t>
            </a:r>
            <a:r>
              <a:rPr lang="en-US" altLang="ja-JP" dirty="0">
                <a:solidFill>
                  <a:schemeClr val="tx1"/>
                </a:solidFill>
              </a:rPr>
              <a:t>ON</a:t>
            </a:r>
            <a:r>
              <a:rPr lang="ja-JP" altLang="en-US" dirty="0">
                <a:solidFill>
                  <a:schemeClr val="tx1"/>
                </a:solidFill>
              </a:rPr>
              <a:t>になります。</a:t>
            </a:r>
            <a:endParaRPr lang="en-US" altLang="ja-JP" dirty="0">
              <a:solidFill>
                <a:schemeClr val="tx1"/>
              </a:solidFill>
            </a:endParaRPr>
          </a:p>
          <a:p>
            <a:r>
              <a:rPr lang="ja-JP" altLang="en-US" dirty="0">
                <a:solidFill>
                  <a:schemeClr val="tx1"/>
                </a:solidFill>
              </a:rPr>
              <a:t>そのまま実行します。</a:t>
            </a:r>
          </a:p>
        </p:txBody>
      </p:sp>
      <p:sp>
        <p:nvSpPr>
          <p:cNvPr id="20" name="四角形吹き出し 3">
            <a:extLst>
              <a:ext uri="{FF2B5EF4-FFF2-40B4-BE49-F238E27FC236}">
                <a16:creationId xmlns:a16="http://schemas.microsoft.com/office/drawing/2014/main" id="{BBA8EEA5-F6D9-4191-8D7C-79625F00B826}"/>
              </a:ext>
            </a:extLst>
          </p:cNvPr>
          <p:cNvSpPr/>
          <p:nvPr/>
        </p:nvSpPr>
        <p:spPr>
          <a:xfrm>
            <a:off x="1130820" y="5085184"/>
            <a:ext cx="2371161" cy="576064"/>
          </a:xfrm>
          <a:prstGeom prst="borderCallout2">
            <a:avLst>
              <a:gd name="adj1" fmla="val -4373"/>
              <a:gd name="adj2" fmla="val 13629"/>
              <a:gd name="adj3" fmla="val -14972"/>
              <a:gd name="adj4" fmla="val 19835"/>
              <a:gd name="adj5" fmla="val -240715"/>
              <a:gd name="adj6" fmla="val 189240"/>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solidFill>
                  <a:schemeClr val="tx1"/>
                </a:solidFill>
              </a:rPr>
              <a:t>自動でチェック</a:t>
            </a:r>
            <a:r>
              <a:rPr lang="en-US" altLang="ja-JP" sz="1200" dirty="0">
                <a:solidFill>
                  <a:schemeClr val="tx1"/>
                </a:solidFill>
              </a:rPr>
              <a:t>ON</a:t>
            </a:r>
            <a:r>
              <a:rPr lang="ja-JP" altLang="en-US" sz="1200" dirty="0">
                <a:solidFill>
                  <a:schemeClr val="tx1"/>
                </a:solidFill>
              </a:rPr>
              <a:t>になります。</a:t>
            </a:r>
            <a:endParaRPr lang="en-US" altLang="ja-JP" sz="1200" dirty="0">
              <a:solidFill>
                <a:schemeClr val="tx1"/>
              </a:solidFill>
            </a:endParaRPr>
          </a:p>
          <a:p>
            <a:r>
              <a:rPr lang="ja-JP" altLang="en-US" sz="1200" dirty="0">
                <a:solidFill>
                  <a:schemeClr val="tx1"/>
                </a:solidFill>
              </a:rPr>
              <a:t>そのまま実行します。</a:t>
            </a:r>
          </a:p>
        </p:txBody>
      </p:sp>
      <p:sp>
        <p:nvSpPr>
          <p:cNvPr id="22" name="正方形/長方形 21">
            <a:extLst>
              <a:ext uri="{FF2B5EF4-FFF2-40B4-BE49-F238E27FC236}">
                <a16:creationId xmlns:a16="http://schemas.microsoft.com/office/drawing/2014/main" id="{F1C618AC-34BB-4615-8AC0-1B8894065B66}"/>
              </a:ext>
            </a:extLst>
          </p:cNvPr>
          <p:cNvSpPr/>
          <p:nvPr/>
        </p:nvSpPr>
        <p:spPr>
          <a:xfrm>
            <a:off x="4757519" y="3536350"/>
            <a:ext cx="351409" cy="1826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7C642B92-749C-41E1-AB1F-6F7396DB3EC7}"/>
              </a:ext>
            </a:extLst>
          </p:cNvPr>
          <p:cNvSpPr/>
          <p:nvPr/>
        </p:nvSpPr>
        <p:spPr>
          <a:xfrm>
            <a:off x="5364479" y="3557596"/>
            <a:ext cx="640839" cy="1512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26719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4EA4E764-90AE-F0EC-9036-1D0D3B089F4E}"/>
              </a:ext>
            </a:extLst>
          </p:cNvPr>
          <p:cNvPicPr>
            <a:picLocks noChangeAspect="1"/>
          </p:cNvPicPr>
          <p:nvPr/>
        </p:nvPicPr>
        <p:blipFill>
          <a:blip r:embed="rId2"/>
          <a:stretch>
            <a:fillRect/>
          </a:stretch>
        </p:blipFill>
        <p:spPr>
          <a:xfrm>
            <a:off x="444370" y="2340500"/>
            <a:ext cx="10928605" cy="3863879"/>
          </a:xfrm>
          <a:prstGeom prst="rect">
            <a:avLst/>
          </a:prstGeom>
          <a:ln>
            <a:solidFill>
              <a:schemeClr val="bg1">
                <a:lumMod val="50000"/>
              </a:schemeClr>
            </a:solidFill>
          </a:ln>
        </p:spPr>
      </p:pic>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455E90BA-A017-AC5F-2DF6-E1D3C2CB1428}"/>
              </a:ext>
            </a:extLst>
          </p:cNvPr>
          <p:cNvPicPr>
            <a:picLocks noChangeAspect="1"/>
          </p:cNvPicPr>
          <p:nvPr/>
        </p:nvPicPr>
        <p:blipFill>
          <a:blip r:embed="rId3"/>
          <a:srcRect r="21492"/>
          <a:stretch>
            <a:fillRect/>
          </a:stretch>
        </p:blipFill>
        <p:spPr>
          <a:xfrm>
            <a:off x="3872569" y="4089090"/>
            <a:ext cx="6738207" cy="2734438"/>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４．本締め処理に向けて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４－８．月次締処理指示（本締め）時のアラート</a:t>
            </a:r>
          </a:p>
          <a:p>
            <a:pPr marL="0" indent="0">
              <a:buNone/>
            </a:pPr>
            <a:r>
              <a:rPr lang="ja-JP" altLang="en-US" dirty="0"/>
              <a:t>システム管理者の作業</a:t>
            </a:r>
          </a:p>
        </p:txBody>
      </p:sp>
      <p:sp>
        <p:nvSpPr>
          <p:cNvPr id="7" name="テキスト ボックス 6">
            <a:extLst>
              <a:ext uri="{FF2B5EF4-FFF2-40B4-BE49-F238E27FC236}">
                <a16:creationId xmlns:a16="http://schemas.microsoft.com/office/drawing/2014/main" id="{02C0ECB3-238E-4F5B-9D91-E17296E311DD}"/>
              </a:ext>
            </a:extLst>
          </p:cNvPr>
          <p:cNvSpPr txBox="1"/>
          <p:nvPr/>
        </p:nvSpPr>
        <p:spPr>
          <a:xfrm>
            <a:off x="467544" y="1589241"/>
            <a:ext cx="11001760"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本締め処理を行う際、自社マスタ設定での設定により、必要な実績が入力されていない場合にエラー情報が表示されます。</a:t>
            </a:r>
            <a:endParaRPr lang="en-US" altLang="ja-JP" sz="1200" dirty="0">
              <a:latin typeface="+mn-ea"/>
              <a:ea typeface="+mn-ea"/>
            </a:endParaRPr>
          </a:p>
          <a:p>
            <a:r>
              <a:rPr lang="ja-JP" altLang="en-US" sz="1200" dirty="0">
                <a:latin typeface="+mn-ea"/>
                <a:ea typeface="+mn-ea"/>
              </a:rPr>
              <a:t>（同じエラー内容でも、仮締めは処理できるが、本締めは処理できないというものもあります）</a:t>
            </a:r>
            <a:endParaRPr lang="en-US" altLang="ja-JP" sz="1200" dirty="0">
              <a:latin typeface="+mn-ea"/>
              <a:ea typeface="+mn-ea"/>
            </a:endParaRPr>
          </a:p>
          <a:p>
            <a:r>
              <a:rPr lang="ja-JP" altLang="en-US" sz="1200" dirty="0">
                <a:latin typeface="+mn-ea"/>
                <a:ea typeface="+mn-ea"/>
              </a:rPr>
              <a:t>それぞれのアラートに従って、実績入力を行う必要があります。実績の入力は、システム管理者から現場へ入力指示をするようにしてください。</a:t>
            </a:r>
            <a:endParaRPr lang="en-US" altLang="ja-JP" sz="1200" dirty="0">
              <a:latin typeface="+mn-ea"/>
              <a:ea typeface="+mn-ea"/>
            </a:endParaRPr>
          </a:p>
        </p:txBody>
      </p:sp>
      <p:sp>
        <p:nvSpPr>
          <p:cNvPr id="10" name="テキスト ボックス 9">
            <a:extLst>
              <a:ext uri="{FF2B5EF4-FFF2-40B4-BE49-F238E27FC236}">
                <a16:creationId xmlns:a16="http://schemas.microsoft.com/office/drawing/2014/main" id="{78256E18-DA6C-4AD8-9FF7-B4A06E4F6BBB}"/>
              </a:ext>
            </a:extLst>
          </p:cNvPr>
          <p:cNvSpPr txBox="1"/>
          <p:nvPr/>
        </p:nvSpPr>
        <p:spPr>
          <a:xfrm>
            <a:off x="5299788" y="2353184"/>
            <a:ext cx="6169516" cy="262379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100" b="1" dirty="0">
                <a:latin typeface="+mn-ea"/>
                <a:ea typeface="+mn-ea"/>
              </a:rPr>
              <a:t>検出時の処理実行可否の項目区分</a:t>
            </a:r>
            <a:endParaRPr lang="en-US" altLang="ja-JP" sz="1100" b="1" dirty="0">
              <a:latin typeface="+mn-ea"/>
              <a:ea typeface="+mn-ea"/>
            </a:endParaRPr>
          </a:p>
          <a:p>
            <a:endParaRPr lang="en-US" altLang="ja-JP" sz="1100" b="1" dirty="0">
              <a:latin typeface="+mn-ea"/>
              <a:ea typeface="+mn-ea"/>
            </a:endParaRPr>
          </a:p>
          <a:p>
            <a:r>
              <a:rPr lang="en-US" altLang="ja-JP" sz="1100" b="1" dirty="0">
                <a:latin typeface="+mn-ea"/>
                <a:ea typeface="+mn-ea"/>
              </a:rPr>
              <a:t>【</a:t>
            </a:r>
            <a:r>
              <a:rPr lang="ja-JP" altLang="en-US" sz="1100" b="1" dirty="0">
                <a:latin typeface="+mn-ea"/>
                <a:ea typeface="+mn-ea"/>
              </a:rPr>
              <a:t>不可</a:t>
            </a:r>
            <a:r>
              <a:rPr lang="en-US" altLang="ja-JP" sz="1100" b="1" dirty="0">
                <a:latin typeface="+mn-ea"/>
                <a:ea typeface="+mn-ea"/>
              </a:rPr>
              <a:t>】</a:t>
            </a:r>
          </a:p>
          <a:p>
            <a:r>
              <a:rPr lang="ja-JP" altLang="en-US" sz="1100" b="1" dirty="0">
                <a:latin typeface="+mn-ea"/>
                <a:ea typeface="+mn-ea"/>
              </a:rPr>
              <a:t>検出された入力不備のある項目がすべて解消されるまで、締処理を行うことはできません。</a:t>
            </a:r>
            <a:endParaRPr lang="en-US" altLang="ja-JP" sz="1100" b="1" dirty="0">
              <a:latin typeface="+mn-ea"/>
              <a:ea typeface="+mn-ea"/>
            </a:endParaRPr>
          </a:p>
          <a:p>
            <a:endParaRPr lang="en-US" altLang="ja-JP" sz="1100" b="1" dirty="0">
              <a:latin typeface="+mn-ea"/>
              <a:ea typeface="+mn-ea"/>
            </a:endParaRPr>
          </a:p>
          <a:p>
            <a:r>
              <a:rPr lang="en-US" altLang="ja-JP" sz="1100" b="1" dirty="0">
                <a:latin typeface="+mn-ea"/>
                <a:ea typeface="+mn-ea"/>
              </a:rPr>
              <a:t>【</a:t>
            </a:r>
            <a:r>
              <a:rPr lang="ja-JP" altLang="en-US" sz="1100" b="1" dirty="0">
                <a:latin typeface="+mn-ea"/>
                <a:ea typeface="+mn-ea"/>
              </a:rPr>
              <a:t>可</a:t>
            </a:r>
            <a:r>
              <a:rPr lang="en-US" altLang="ja-JP" sz="1100" b="1" dirty="0">
                <a:latin typeface="+mn-ea"/>
                <a:ea typeface="+mn-ea"/>
              </a:rPr>
              <a:t>】</a:t>
            </a:r>
          </a:p>
          <a:p>
            <a:r>
              <a:rPr lang="ja-JP" altLang="en-US" sz="1100" b="1" dirty="0">
                <a:latin typeface="+mn-ea"/>
                <a:ea typeface="+mn-ea"/>
              </a:rPr>
              <a:t>検出された入力不備のある項目を解消しなくても締処理を行うことができます。</a:t>
            </a:r>
            <a:endParaRPr lang="en-US" altLang="ja-JP" sz="1100" b="1" dirty="0">
              <a:latin typeface="+mn-ea"/>
              <a:ea typeface="+mn-ea"/>
            </a:endParaRPr>
          </a:p>
          <a:p>
            <a:r>
              <a:rPr lang="ja-JP" altLang="en-US" sz="1100" b="1" dirty="0">
                <a:latin typeface="+mn-ea"/>
                <a:ea typeface="+mn-ea"/>
              </a:rPr>
              <a:t>（チェックのみを実施し、その内容に特に問題がなければ締処理を行っても問題ありません）</a:t>
            </a:r>
            <a:endParaRPr lang="en-US" altLang="ja-JP" sz="1100" b="1" dirty="0">
              <a:latin typeface="+mn-ea"/>
              <a:ea typeface="+mn-ea"/>
            </a:endParaRPr>
          </a:p>
          <a:p>
            <a:endParaRPr lang="en-US" altLang="ja-JP" sz="1100" b="1" dirty="0">
              <a:latin typeface="+mn-ea"/>
              <a:ea typeface="+mn-ea"/>
            </a:endParaRPr>
          </a:p>
          <a:p>
            <a:r>
              <a:rPr lang="en-US" altLang="ja-JP" sz="1100" b="1" dirty="0">
                <a:latin typeface="+mn-ea"/>
                <a:ea typeface="+mn-ea"/>
              </a:rPr>
              <a:t>【</a:t>
            </a:r>
            <a:r>
              <a:rPr lang="ja-JP" altLang="en-US" sz="1100" b="1" dirty="0">
                <a:latin typeface="+mn-ea"/>
                <a:ea typeface="+mn-ea"/>
              </a:rPr>
              <a:t>対象外</a:t>
            </a:r>
            <a:r>
              <a:rPr lang="en-US" altLang="ja-JP" sz="1100" b="1" dirty="0">
                <a:latin typeface="+mn-ea"/>
                <a:ea typeface="+mn-ea"/>
              </a:rPr>
              <a:t>】</a:t>
            </a:r>
          </a:p>
          <a:p>
            <a:r>
              <a:rPr lang="ja-JP" altLang="en-US" sz="1100" b="1" dirty="0">
                <a:latin typeface="+mn-ea"/>
                <a:ea typeface="+mn-ea"/>
              </a:rPr>
              <a:t>入力内容の不備をチェックしません。</a:t>
            </a:r>
            <a:endParaRPr lang="en-US" altLang="ja-JP" sz="1100" b="1" dirty="0">
              <a:latin typeface="+mn-ea"/>
              <a:ea typeface="+mn-ea"/>
            </a:endParaRPr>
          </a:p>
          <a:p>
            <a:endParaRPr lang="en-US" altLang="ja-JP" sz="1100" b="1" dirty="0">
              <a:latin typeface="+mn-ea"/>
              <a:ea typeface="+mn-ea"/>
            </a:endParaRPr>
          </a:p>
          <a:p>
            <a:r>
              <a:rPr lang="en-US" altLang="ja-JP" sz="1100" b="1" dirty="0">
                <a:latin typeface="+mn-ea"/>
                <a:ea typeface="+mn-ea"/>
              </a:rPr>
              <a:t>※</a:t>
            </a:r>
            <a:r>
              <a:rPr lang="ja-JP" altLang="en-US" sz="1100" b="1" dirty="0">
                <a:latin typeface="+mn-ea"/>
                <a:ea typeface="+mn-ea"/>
              </a:rPr>
              <a:t>検収情報に関しては、</a:t>
            </a:r>
            <a:r>
              <a:rPr lang="en-US" altLang="ja-JP" sz="1100" b="1" dirty="0">
                <a:latin typeface="+mn-ea"/>
                <a:ea typeface="+mn-ea"/>
              </a:rPr>
              <a:t>OBPM</a:t>
            </a:r>
            <a:r>
              <a:rPr lang="ja-JP" altLang="en-US" sz="1100" b="1" dirty="0">
                <a:latin typeface="+mn-ea"/>
                <a:ea typeface="+mn-ea"/>
              </a:rPr>
              <a:t>のシステム上、必ず入力不備をなくした上で締処理をする必要があるので、</a:t>
            </a:r>
            <a:r>
              <a:rPr lang="en-US" altLang="ja-JP" sz="1100" b="1" dirty="0">
                <a:latin typeface="+mn-ea"/>
                <a:ea typeface="+mn-ea"/>
              </a:rPr>
              <a:t>【</a:t>
            </a:r>
            <a:r>
              <a:rPr lang="ja-JP" altLang="en-US" sz="1100" b="1" dirty="0">
                <a:latin typeface="+mn-ea"/>
                <a:ea typeface="+mn-ea"/>
              </a:rPr>
              <a:t>不可</a:t>
            </a:r>
            <a:r>
              <a:rPr lang="en-US" altLang="ja-JP" sz="1100" b="1" dirty="0">
                <a:latin typeface="+mn-ea"/>
                <a:ea typeface="+mn-ea"/>
              </a:rPr>
              <a:t>】</a:t>
            </a:r>
            <a:r>
              <a:rPr lang="ja-JP" altLang="en-US" sz="1100" b="1" dirty="0">
                <a:latin typeface="+mn-ea"/>
                <a:ea typeface="+mn-ea"/>
              </a:rPr>
              <a:t>以外は選択できません。</a:t>
            </a:r>
            <a:endParaRPr lang="en-US" altLang="ja-JP" sz="1100" b="1" dirty="0">
              <a:latin typeface="+mn-ea"/>
              <a:ea typeface="+mn-ea"/>
            </a:endParaRPr>
          </a:p>
          <a:p>
            <a:endParaRPr lang="en-US" altLang="ja-JP" sz="1050" b="1" dirty="0">
              <a:latin typeface="+mn-ea"/>
              <a:ea typeface="+mn-ea"/>
            </a:endParaRPr>
          </a:p>
        </p:txBody>
      </p:sp>
      <p:sp>
        <p:nvSpPr>
          <p:cNvPr id="11" name="角丸四角形吹き出し 15">
            <a:extLst>
              <a:ext uri="{FF2B5EF4-FFF2-40B4-BE49-F238E27FC236}">
                <a16:creationId xmlns:a16="http://schemas.microsoft.com/office/drawing/2014/main" id="{50DC1710-A1DD-4DC3-A8F2-C8F347D6EB2C}"/>
              </a:ext>
            </a:extLst>
          </p:cNvPr>
          <p:cNvSpPr/>
          <p:nvPr/>
        </p:nvSpPr>
        <p:spPr>
          <a:xfrm>
            <a:off x="4607166" y="5904079"/>
            <a:ext cx="2977668" cy="502223"/>
          </a:xfrm>
          <a:prstGeom prst="wedgeRoundRectCallout">
            <a:avLst>
              <a:gd name="adj1" fmla="val 54963"/>
              <a:gd name="adj2" fmla="val -54892"/>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発生したエラーの内容に対処してから</a:t>
            </a:r>
            <a:endParaRPr lang="en-US" altLang="ja-JP" sz="1200" dirty="0">
              <a:solidFill>
                <a:schemeClr val="tx1"/>
              </a:solidFill>
            </a:endParaRPr>
          </a:p>
          <a:p>
            <a:r>
              <a:rPr lang="ja-JP" altLang="en-US" sz="1200" dirty="0">
                <a:solidFill>
                  <a:schemeClr val="tx1"/>
                </a:solidFill>
              </a:rPr>
              <a:t>仮締め処理を行う</a:t>
            </a:r>
            <a:endParaRPr lang="en-US" altLang="ja-JP" sz="1200" dirty="0">
              <a:solidFill>
                <a:schemeClr val="tx1"/>
              </a:solidFill>
            </a:endParaRPr>
          </a:p>
        </p:txBody>
      </p:sp>
      <p:sp>
        <p:nvSpPr>
          <p:cNvPr id="12" name="下矢印 14">
            <a:extLst>
              <a:ext uri="{FF2B5EF4-FFF2-40B4-BE49-F238E27FC236}">
                <a16:creationId xmlns:a16="http://schemas.microsoft.com/office/drawing/2014/main" id="{B10BA3E6-72D3-4D6C-AD1C-0DE724CB1C7C}"/>
              </a:ext>
            </a:extLst>
          </p:cNvPr>
          <p:cNvSpPr/>
          <p:nvPr/>
        </p:nvSpPr>
        <p:spPr>
          <a:xfrm rot="5400000">
            <a:off x="2854270" y="5560033"/>
            <a:ext cx="720081" cy="864096"/>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742940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18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１．月次締処理全体の流れ</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zh-TW" altLang="en-US" dirty="0"/>
              <a:t>１－１</a:t>
            </a:r>
            <a:r>
              <a:rPr lang="ja-JP" altLang="en-US" dirty="0"/>
              <a:t> ．</a:t>
            </a:r>
            <a:r>
              <a:rPr lang="zh-TW" altLang="en-US" dirty="0"/>
              <a:t>月次締処理業務一覧</a:t>
            </a:r>
            <a:r>
              <a:rPr lang="ja-JP" altLang="en-US" dirty="0"/>
              <a:t>（○：主担当　△：副担当）</a:t>
            </a:r>
            <a:endParaRPr lang="zh-TW" altLang="en-US" dirty="0"/>
          </a:p>
        </p:txBody>
      </p:sp>
      <p:graphicFrame>
        <p:nvGraphicFramePr>
          <p:cNvPr id="6" name="表 5">
            <a:extLst>
              <a:ext uri="{FF2B5EF4-FFF2-40B4-BE49-F238E27FC236}">
                <a16:creationId xmlns:a16="http://schemas.microsoft.com/office/drawing/2014/main" id="{FB85850E-3103-46A0-ACE8-B534098C5E8B}"/>
              </a:ext>
            </a:extLst>
          </p:cNvPr>
          <p:cNvGraphicFramePr>
            <a:graphicFrameLocks noGrp="1"/>
          </p:cNvGraphicFramePr>
          <p:nvPr>
            <p:extLst>
              <p:ext uri="{D42A27DB-BD31-4B8C-83A1-F6EECF244321}">
                <p14:modId xmlns:p14="http://schemas.microsoft.com/office/powerpoint/2010/main" val="1716001681"/>
              </p:ext>
            </p:extLst>
          </p:nvPr>
        </p:nvGraphicFramePr>
        <p:xfrm>
          <a:off x="475929" y="1322529"/>
          <a:ext cx="11428045" cy="2794984"/>
        </p:xfrm>
        <a:graphic>
          <a:graphicData uri="http://schemas.openxmlformats.org/drawingml/2006/table">
            <a:tbl>
              <a:tblPr firstRow="1" bandRow="1">
                <a:tableStyleId>{00A15C55-8517-42AA-B614-E9B94910E393}</a:tableStyleId>
              </a:tblPr>
              <a:tblGrid>
                <a:gridCol w="544192">
                  <a:extLst>
                    <a:ext uri="{9D8B030D-6E8A-4147-A177-3AD203B41FA5}">
                      <a16:colId xmlns:a16="http://schemas.microsoft.com/office/drawing/2014/main" val="20000"/>
                    </a:ext>
                  </a:extLst>
                </a:gridCol>
                <a:gridCol w="2369028">
                  <a:extLst>
                    <a:ext uri="{9D8B030D-6E8A-4147-A177-3AD203B41FA5}">
                      <a16:colId xmlns:a16="http://schemas.microsoft.com/office/drawing/2014/main" val="20001"/>
                    </a:ext>
                  </a:extLst>
                </a:gridCol>
                <a:gridCol w="4161275">
                  <a:extLst>
                    <a:ext uri="{9D8B030D-6E8A-4147-A177-3AD203B41FA5}">
                      <a16:colId xmlns:a16="http://schemas.microsoft.com/office/drawing/2014/main" val="20002"/>
                    </a:ext>
                  </a:extLst>
                </a:gridCol>
                <a:gridCol w="870710">
                  <a:extLst>
                    <a:ext uri="{9D8B030D-6E8A-4147-A177-3AD203B41FA5}">
                      <a16:colId xmlns:a16="http://schemas.microsoft.com/office/drawing/2014/main" val="20003"/>
                    </a:ext>
                  </a:extLst>
                </a:gridCol>
                <a:gridCol w="870710">
                  <a:extLst>
                    <a:ext uri="{9D8B030D-6E8A-4147-A177-3AD203B41FA5}">
                      <a16:colId xmlns:a16="http://schemas.microsoft.com/office/drawing/2014/main" val="20004"/>
                    </a:ext>
                  </a:extLst>
                </a:gridCol>
                <a:gridCol w="870710">
                  <a:extLst>
                    <a:ext uri="{9D8B030D-6E8A-4147-A177-3AD203B41FA5}">
                      <a16:colId xmlns:a16="http://schemas.microsoft.com/office/drawing/2014/main" val="20005"/>
                    </a:ext>
                  </a:extLst>
                </a:gridCol>
                <a:gridCol w="870710">
                  <a:extLst>
                    <a:ext uri="{9D8B030D-6E8A-4147-A177-3AD203B41FA5}">
                      <a16:colId xmlns:a16="http://schemas.microsoft.com/office/drawing/2014/main" val="20006"/>
                    </a:ext>
                  </a:extLst>
                </a:gridCol>
                <a:gridCol w="870710">
                  <a:extLst>
                    <a:ext uri="{9D8B030D-6E8A-4147-A177-3AD203B41FA5}">
                      <a16:colId xmlns:a16="http://schemas.microsoft.com/office/drawing/2014/main" val="20007"/>
                    </a:ext>
                  </a:extLst>
                </a:gridCol>
              </a:tblGrid>
              <a:tr h="214862">
                <a:tc>
                  <a:txBody>
                    <a:bodyPr/>
                    <a:lstStyle/>
                    <a:p>
                      <a:pPr algn="ctr"/>
                      <a:r>
                        <a:rPr kumimoji="1" lang="en-US" altLang="ja-JP" sz="900" dirty="0"/>
                        <a:t>No</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solidFill>
                            <a:schemeClr val="bg1"/>
                          </a:solidFill>
                        </a:rPr>
                        <a:t>仮締め前</a:t>
                      </a:r>
                      <a:r>
                        <a:rPr kumimoji="1" lang="ja-JP" altLang="en-US" sz="900" dirty="0"/>
                        <a:t>の作業項目</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t>概要</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t>メンバー</a:t>
                      </a:r>
                      <a:endParaRPr kumimoji="1" lang="ja-JP" altLang="en-US" sz="900" dirty="0">
                        <a:solidFill>
                          <a:schemeClr val="bg1"/>
                        </a:solidFill>
                      </a:endParaRPr>
                    </a:p>
                  </a:txBody>
                  <a:tcPr>
                    <a:solidFill>
                      <a:schemeClr val="accent2"/>
                    </a:solidFill>
                  </a:tcPr>
                </a:tc>
                <a:tc>
                  <a:txBody>
                    <a:bodyPr/>
                    <a:lstStyle/>
                    <a:p>
                      <a:pPr algn="ctr"/>
                      <a:r>
                        <a:rPr kumimoji="1" lang="en-US" altLang="ja-JP" sz="900" dirty="0"/>
                        <a:t>PM/PL</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管理者</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経理</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参照章</a:t>
                      </a:r>
                      <a:endParaRPr kumimoji="1" lang="ja-JP" altLang="en-US" sz="900" dirty="0">
                        <a:solidFill>
                          <a:schemeClr val="tx1"/>
                        </a:solidFill>
                      </a:endParaRPr>
                    </a:p>
                  </a:txBody>
                  <a:tcPr>
                    <a:solidFill>
                      <a:schemeClr val="accent2"/>
                    </a:solidFill>
                  </a:tcPr>
                </a:tc>
                <a:extLst>
                  <a:ext uri="{0D108BD9-81ED-4DB2-BD59-A6C34878D82A}">
                    <a16:rowId xmlns:a16="http://schemas.microsoft.com/office/drawing/2014/main" val="10000"/>
                  </a:ext>
                </a:extLst>
              </a:tr>
              <a:tr h="214862">
                <a:tc>
                  <a:txBody>
                    <a:bodyPr/>
                    <a:lstStyle/>
                    <a:p>
                      <a:pPr algn="r"/>
                      <a:r>
                        <a:rPr kumimoji="1" lang="ja-JP" altLang="en-US" sz="900" dirty="0"/>
                        <a:t>１</a:t>
                      </a:r>
                    </a:p>
                  </a:txBody>
                  <a:tcPr/>
                </a:tc>
                <a:tc>
                  <a:txBody>
                    <a:bodyPr/>
                    <a:lstStyle/>
                    <a:p>
                      <a:pPr algn="l"/>
                      <a:r>
                        <a:rPr kumimoji="1" lang="ja-JP" altLang="en-US" sz="900" dirty="0"/>
                        <a:t>勤務実績の確定</a:t>
                      </a:r>
                    </a:p>
                  </a:txBody>
                  <a:tcPr/>
                </a:tc>
                <a:tc>
                  <a:txBody>
                    <a:bodyPr/>
                    <a:lstStyle/>
                    <a:p>
                      <a:pPr algn="l"/>
                      <a:r>
                        <a:rPr kumimoji="1" lang="ja-JP" altLang="en-US" sz="800" dirty="0"/>
                        <a:t>月末までの勤務実績入力を確定させます。</a:t>
                      </a:r>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２－１</a:t>
                      </a:r>
                    </a:p>
                  </a:txBody>
                  <a:tcPr/>
                </a:tc>
                <a:extLst>
                  <a:ext uri="{0D108BD9-81ED-4DB2-BD59-A6C34878D82A}">
                    <a16:rowId xmlns:a16="http://schemas.microsoft.com/office/drawing/2014/main" val="10001"/>
                  </a:ext>
                </a:extLst>
              </a:tr>
              <a:tr h="214862">
                <a:tc>
                  <a:txBody>
                    <a:bodyPr/>
                    <a:lstStyle/>
                    <a:p>
                      <a:pPr algn="r"/>
                      <a:r>
                        <a:rPr kumimoji="1" lang="ja-JP" altLang="en-US" sz="900" dirty="0"/>
                        <a:t>２</a:t>
                      </a:r>
                    </a:p>
                  </a:txBody>
                  <a:tcPr/>
                </a:tc>
                <a:tc>
                  <a:txBody>
                    <a:bodyPr/>
                    <a:lstStyle/>
                    <a:p>
                      <a:pPr algn="l"/>
                      <a:r>
                        <a:rPr kumimoji="1" lang="ja-JP" altLang="en-US" sz="900" dirty="0"/>
                        <a:t>工数実績の確定</a:t>
                      </a:r>
                    </a:p>
                  </a:txBody>
                  <a:tcPr/>
                </a:tc>
                <a:tc>
                  <a:txBody>
                    <a:bodyPr/>
                    <a:lstStyle/>
                    <a:p>
                      <a:pPr algn="l"/>
                      <a:r>
                        <a:rPr kumimoji="1" lang="ja-JP" altLang="en-US" sz="800" dirty="0"/>
                        <a:t>月末までの工数入力を確定させます。</a:t>
                      </a:r>
                    </a:p>
                  </a:txBody>
                  <a:tcPr/>
                </a:tc>
                <a:tc>
                  <a:txBody>
                    <a:bodyPr/>
                    <a:lstStyle/>
                    <a:p>
                      <a:pPr algn="ctr"/>
                      <a:r>
                        <a:rPr kumimoji="1" lang="ja-JP" altLang="en-US" sz="900" dirty="0"/>
                        <a:t>○</a:t>
                      </a:r>
                    </a:p>
                  </a:txBody>
                  <a:tcPr/>
                </a:tc>
                <a:tc>
                  <a:txBody>
                    <a:bodyPr/>
                    <a:lstStyle/>
                    <a:p>
                      <a:pPr algn="ctr"/>
                      <a:r>
                        <a:rPr kumimoji="1" lang="ja-JP" altLang="en-US" sz="900" dirty="0"/>
                        <a:t>○</a:t>
                      </a:r>
                      <a:endParaRPr kumimoji="1" lang="en-US" altLang="ja-JP" sz="900" dirty="0"/>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２－２</a:t>
                      </a:r>
                    </a:p>
                  </a:txBody>
                  <a:tcPr/>
                </a:tc>
                <a:extLst>
                  <a:ext uri="{0D108BD9-81ED-4DB2-BD59-A6C34878D82A}">
                    <a16:rowId xmlns:a16="http://schemas.microsoft.com/office/drawing/2014/main" val="10002"/>
                  </a:ext>
                </a:extLst>
              </a:tr>
              <a:tr h="214862">
                <a:tc>
                  <a:txBody>
                    <a:bodyPr/>
                    <a:lstStyle/>
                    <a:p>
                      <a:pPr algn="r"/>
                      <a:r>
                        <a:rPr kumimoji="1" lang="ja-JP" altLang="en-US" sz="900" dirty="0"/>
                        <a:t>３</a:t>
                      </a:r>
                    </a:p>
                  </a:txBody>
                  <a:tcPr/>
                </a:tc>
                <a:tc>
                  <a:txBody>
                    <a:bodyPr/>
                    <a:lstStyle/>
                    <a:p>
                      <a:pPr algn="l"/>
                      <a:r>
                        <a:rPr kumimoji="1" lang="ja-JP" altLang="en-US" sz="900" dirty="0"/>
                        <a:t>個人別進捗率の確定</a:t>
                      </a:r>
                    </a:p>
                  </a:txBody>
                  <a:tcPr/>
                </a:tc>
                <a:tc>
                  <a:txBody>
                    <a:bodyPr/>
                    <a:lstStyle/>
                    <a:p>
                      <a:pPr algn="l"/>
                      <a:r>
                        <a:rPr kumimoji="1" lang="ja-JP" altLang="en-US" sz="800" dirty="0"/>
                        <a:t>個人管理の明細別進捗率を確定します。</a:t>
                      </a:r>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２－３</a:t>
                      </a:r>
                    </a:p>
                  </a:txBody>
                  <a:tcPr/>
                </a:tc>
                <a:extLst>
                  <a:ext uri="{0D108BD9-81ED-4DB2-BD59-A6C34878D82A}">
                    <a16:rowId xmlns:a16="http://schemas.microsoft.com/office/drawing/2014/main" val="10003"/>
                  </a:ext>
                </a:extLst>
              </a:tr>
              <a:tr h="214862">
                <a:tc>
                  <a:txBody>
                    <a:bodyPr/>
                    <a:lstStyle/>
                    <a:p>
                      <a:pPr algn="r"/>
                      <a:r>
                        <a:rPr kumimoji="1" lang="ja-JP" altLang="en-US" sz="900" dirty="0"/>
                        <a:t>４</a:t>
                      </a:r>
                    </a:p>
                  </a:txBody>
                  <a:tcPr/>
                </a:tc>
                <a:tc>
                  <a:txBody>
                    <a:bodyPr/>
                    <a:lstStyle/>
                    <a:p>
                      <a:pPr algn="l"/>
                      <a:r>
                        <a:rPr kumimoji="1" lang="ja-JP" altLang="en-US" sz="900" dirty="0"/>
                        <a:t>プロジェクト全体の進捗率確定</a:t>
                      </a:r>
                    </a:p>
                  </a:txBody>
                  <a:tcPr/>
                </a:tc>
                <a:tc>
                  <a:txBody>
                    <a:bodyPr/>
                    <a:lstStyle/>
                    <a:p>
                      <a:pPr algn="l"/>
                      <a:r>
                        <a:rPr kumimoji="1" lang="ja-JP" altLang="en-US" sz="800" dirty="0"/>
                        <a:t>プロジェクト全体の進捗率を確定します。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２－４</a:t>
                      </a:r>
                    </a:p>
                  </a:txBody>
                  <a:tcPr/>
                </a:tc>
                <a:extLst>
                  <a:ext uri="{0D108BD9-81ED-4DB2-BD59-A6C34878D82A}">
                    <a16:rowId xmlns:a16="http://schemas.microsoft.com/office/drawing/2014/main" val="10004"/>
                  </a:ext>
                </a:extLst>
              </a:tr>
              <a:tr h="231044">
                <a:tc>
                  <a:txBody>
                    <a:bodyPr/>
                    <a:lstStyle/>
                    <a:p>
                      <a:pPr algn="r"/>
                      <a:r>
                        <a:rPr kumimoji="1" lang="ja-JP" altLang="en-US" sz="900" dirty="0"/>
                        <a:t>５</a:t>
                      </a:r>
                    </a:p>
                  </a:txBody>
                  <a:tcPr/>
                </a:tc>
                <a:tc>
                  <a:txBody>
                    <a:bodyPr/>
                    <a:lstStyle/>
                    <a:p>
                      <a:pPr algn="l"/>
                      <a:r>
                        <a:rPr kumimoji="1" lang="ja-JP" altLang="en-US" sz="900" dirty="0"/>
                        <a:t>月次進捗報告の作成</a:t>
                      </a:r>
                    </a:p>
                  </a:txBody>
                  <a:tcPr/>
                </a:tc>
                <a:tc>
                  <a:txBody>
                    <a:bodyPr/>
                    <a:lstStyle/>
                    <a:p>
                      <a:pPr algn="l"/>
                      <a:r>
                        <a:rPr kumimoji="1" lang="ja-JP" altLang="en-US" sz="800" dirty="0"/>
                        <a:t>月末時点でのプロジェクト進捗状況を、月次進捗報告として作成します。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２－５</a:t>
                      </a:r>
                    </a:p>
                  </a:txBody>
                  <a:tcPr/>
                </a:tc>
                <a:extLst>
                  <a:ext uri="{0D108BD9-81ED-4DB2-BD59-A6C34878D82A}">
                    <a16:rowId xmlns:a16="http://schemas.microsoft.com/office/drawing/2014/main" val="10005"/>
                  </a:ext>
                </a:extLst>
              </a:tr>
              <a:tr h="231044">
                <a:tc>
                  <a:txBody>
                    <a:bodyPr/>
                    <a:lstStyle/>
                    <a:p>
                      <a:pPr algn="r"/>
                      <a:r>
                        <a:rPr kumimoji="1" lang="ja-JP" altLang="en-US" sz="900" dirty="0"/>
                        <a:t>６</a:t>
                      </a:r>
                    </a:p>
                  </a:txBody>
                  <a:tcPr/>
                </a:tc>
                <a:tc>
                  <a:txBody>
                    <a:bodyPr/>
                    <a:lstStyle/>
                    <a:p>
                      <a:pPr algn="l"/>
                      <a:r>
                        <a:rPr kumimoji="1" lang="ja-JP" altLang="en-US" sz="900" dirty="0"/>
                        <a:t>経費入力の確定</a:t>
                      </a:r>
                    </a:p>
                  </a:txBody>
                  <a:tcPr/>
                </a:tc>
                <a:tc>
                  <a:txBody>
                    <a:bodyPr/>
                    <a:lstStyle/>
                    <a:p>
                      <a:pPr algn="l"/>
                      <a:r>
                        <a:rPr kumimoji="1" lang="ja-JP" altLang="en-US" sz="800" dirty="0"/>
                        <a:t>プロジェクト別の発生経費（確定分）を入力します。（</a:t>
                      </a:r>
                      <a:r>
                        <a:rPr kumimoji="1" lang="en-US" altLang="ja-JP" sz="800" dirty="0"/>
                        <a:t>CSV</a:t>
                      </a:r>
                      <a:r>
                        <a:rPr kumimoji="1" lang="ja-JP" altLang="en-US" sz="800" dirty="0"/>
                        <a:t>取込可能）</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l"/>
                      <a:r>
                        <a:rPr kumimoji="1" lang="ja-JP" altLang="en-US" sz="900" dirty="0"/>
                        <a:t>２－６</a:t>
                      </a:r>
                    </a:p>
                  </a:txBody>
                  <a:tcPr/>
                </a:tc>
                <a:extLst>
                  <a:ext uri="{0D108BD9-81ED-4DB2-BD59-A6C34878D82A}">
                    <a16:rowId xmlns:a16="http://schemas.microsoft.com/office/drawing/2014/main" val="10006"/>
                  </a:ext>
                </a:extLst>
              </a:tr>
              <a:tr h="214862">
                <a:tc>
                  <a:txBody>
                    <a:bodyPr/>
                    <a:lstStyle/>
                    <a:p>
                      <a:pPr algn="r"/>
                      <a:r>
                        <a:rPr kumimoji="1" lang="ja-JP" altLang="en-US" sz="900" dirty="0"/>
                        <a:t>７</a:t>
                      </a:r>
                    </a:p>
                  </a:txBody>
                  <a:tcPr/>
                </a:tc>
                <a:tc>
                  <a:txBody>
                    <a:bodyPr/>
                    <a:lstStyle/>
                    <a:p>
                      <a:pPr algn="l"/>
                      <a:r>
                        <a:rPr kumimoji="1" lang="ja-JP" altLang="en-US" sz="900" dirty="0"/>
                        <a:t>一括委託契約の検収確認</a:t>
                      </a:r>
                    </a:p>
                  </a:txBody>
                  <a:tcPr/>
                </a:tc>
                <a:tc>
                  <a:txBody>
                    <a:bodyPr/>
                    <a:lstStyle/>
                    <a:p>
                      <a:pPr algn="l"/>
                      <a:r>
                        <a:rPr kumimoji="1" lang="ja-JP" altLang="en-US" sz="800" dirty="0"/>
                        <a:t>一括委託契約の契約情報の確認と、検収を行います。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l"/>
                      <a:r>
                        <a:rPr kumimoji="1" lang="ja-JP" altLang="en-US" sz="900" dirty="0"/>
                        <a:t>２－８</a:t>
                      </a:r>
                    </a:p>
                  </a:txBody>
                  <a:tcPr/>
                </a:tc>
                <a:extLst>
                  <a:ext uri="{0D108BD9-81ED-4DB2-BD59-A6C34878D82A}">
                    <a16:rowId xmlns:a16="http://schemas.microsoft.com/office/drawing/2014/main" val="10007"/>
                  </a:ext>
                </a:extLst>
              </a:tr>
              <a:tr h="214862">
                <a:tc>
                  <a:txBody>
                    <a:bodyPr/>
                    <a:lstStyle/>
                    <a:p>
                      <a:pPr algn="r"/>
                      <a:r>
                        <a:rPr kumimoji="1" lang="ja-JP" altLang="en-US" sz="900" dirty="0"/>
                        <a:t>８</a:t>
                      </a:r>
                    </a:p>
                  </a:txBody>
                  <a:tcPr/>
                </a:tc>
                <a:tc>
                  <a:txBody>
                    <a:bodyPr/>
                    <a:lstStyle/>
                    <a:p>
                      <a:pPr algn="l"/>
                      <a:r>
                        <a:rPr kumimoji="1" lang="ja-JP" altLang="en-US" sz="900" dirty="0"/>
                        <a:t>工数委託契約の委託費計上確認</a:t>
                      </a:r>
                    </a:p>
                  </a:txBody>
                  <a:tcPr/>
                </a:tc>
                <a:tc>
                  <a:txBody>
                    <a:bodyPr/>
                    <a:lstStyle/>
                    <a:p>
                      <a:pPr algn="l"/>
                      <a:r>
                        <a:rPr kumimoji="1" lang="ja-JP" altLang="en-US" sz="800" dirty="0"/>
                        <a:t>工数委託・派遣契約分の契約確認及び、委託費計上を行います。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l"/>
                      <a:r>
                        <a:rPr kumimoji="1" lang="ja-JP" altLang="en-US" sz="900" dirty="0"/>
                        <a:t>２－９</a:t>
                      </a:r>
                    </a:p>
                  </a:txBody>
                  <a:tcPr/>
                </a:tc>
                <a:extLst>
                  <a:ext uri="{0D108BD9-81ED-4DB2-BD59-A6C34878D82A}">
                    <a16:rowId xmlns:a16="http://schemas.microsoft.com/office/drawing/2014/main" val="10008"/>
                  </a:ext>
                </a:extLst>
              </a:tr>
              <a:tr h="214862">
                <a:tc>
                  <a:txBody>
                    <a:bodyPr/>
                    <a:lstStyle/>
                    <a:p>
                      <a:pPr algn="r"/>
                      <a:r>
                        <a:rPr kumimoji="1" lang="ja-JP" altLang="en-US" sz="900" dirty="0"/>
                        <a:t>９</a:t>
                      </a:r>
                    </a:p>
                  </a:txBody>
                  <a:tcPr/>
                </a:tc>
                <a:tc>
                  <a:txBody>
                    <a:bodyPr/>
                    <a:lstStyle/>
                    <a:p>
                      <a:pPr algn="l"/>
                      <a:r>
                        <a:rPr kumimoji="1" lang="ja-JP" altLang="en-US" sz="900" dirty="0"/>
                        <a:t>プロジェクト検収</a:t>
                      </a:r>
                    </a:p>
                  </a:txBody>
                  <a:tcPr/>
                </a:tc>
                <a:tc>
                  <a:txBody>
                    <a:bodyPr/>
                    <a:lstStyle/>
                    <a:p>
                      <a:pPr algn="l"/>
                      <a:r>
                        <a:rPr kumimoji="1" lang="ja-JP" altLang="en-US" sz="800" dirty="0"/>
                        <a:t>当月検収のプロジェクトに対して、検収実績を入力します。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２－１１</a:t>
                      </a:r>
                    </a:p>
                  </a:txBody>
                  <a:tcPr/>
                </a:tc>
                <a:extLst>
                  <a:ext uri="{0D108BD9-81ED-4DB2-BD59-A6C34878D82A}">
                    <a16:rowId xmlns:a16="http://schemas.microsoft.com/office/drawing/2014/main" val="10009"/>
                  </a:ext>
                </a:extLst>
              </a:tr>
              <a:tr h="252048">
                <a:tc>
                  <a:txBody>
                    <a:bodyPr/>
                    <a:lstStyle/>
                    <a:p>
                      <a:pPr algn="r"/>
                      <a:r>
                        <a:rPr kumimoji="1" lang="ja-JP" altLang="en-US" sz="900" dirty="0"/>
                        <a:t>１０</a:t>
                      </a:r>
                    </a:p>
                  </a:txBody>
                  <a:tcPr/>
                </a:tc>
                <a:tc>
                  <a:txBody>
                    <a:bodyPr/>
                    <a:lstStyle/>
                    <a:p>
                      <a:pPr algn="l"/>
                      <a:r>
                        <a:rPr kumimoji="1" lang="ja-JP" altLang="en-US" sz="900" dirty="0"/>
                        <a:t>プロジェクトの完了</a:t>
                      </a:r>
                    </a:p>
                  </a:txBody>
                  <a:tcPr/>
                </a:tc>
                <a:tc>
                  <a:txBody>
                    <a:bodyPr/>
                    <a:lstStyle/>
                    <a:p>
                      <a:pPr algn="l"/>
                      <a:r>
                        <a:rPr kumimoji="1" lang="ja-JP" altLang="en-US" sz="800" dirty="0"/>
                        <a:t>完了するプロジェクトへ完了情報を入力します。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２－１２</a:t>
                      </a:r>
                    </a:p>
                  </a:txBody>
                  <a:tcPr/>
                </a:tc>
                <a:extLst>
                  <a:ext uri="{0D108BD9-81ED-4DB2-BD59-A6C34878D82A}">
                    <a16:rowId xmlns:a16="http://schemas.microsoft.com/office/drawing/2014/main" val="10010"/>
                  </a:ext>
                </a:extLst>
              </a:tr>
              <a:tr h="252048">
                <a:tc>
                  <a:txBody>
                    <a:bodyPr/>
                    <a:lstStyle/>
                    <a:p>
                      <a:pPr algn="r"/>
                      <a:r>
                        <a:rPr kumimoji="1" lang="ja-JP" altLang="en-US" sz="900" dirty="0"/>
                        <a:t>１１</a:t>
                      </a:r>
                    </a:p>
                  </a:txBody>
                  <a:tcPr/>
                </a:tc>
                <a:tc>
                  <a:txBody>
                    <a:bodyPr/>
                    <a:lstStyle/>
                    <a:p>
                      <a:pPr algn="l"/>
                      <a:r>
                        <a:rPr kumimoji="1" lang="ja-JP" altLang="en-US" sz="900" dirty="0"/>
                        <a:t>月次締処理指示（仮締め）</a:t>
                      </a:r>
                    </a:p>
                  </a:txBody>
                  <a:tcPr/>
                </a:tc>
                <a:tc>
                  <a:txBody>
                    <a:bodyPr/>
                    <a:lstStyle/>
                    <a:p>
                      <a:pPr algn="l"/>
                      <a:r>
                        <a:rPr kumimoji="1" lang="ja-JP" altLang="en-US" sz="800" dirty="0"/>
                        <a:t>月次締処理（仮締め）を実施します。</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l"/>
                      <a:r>
                        <a:rPr kumimoji="1" lang="ja-JP" altLang="en-US" sz="900" dirty="0"/>
                        <a:t>２－１３</a:t>
                      </a:r>
                    </a:p>
                  </a:txBody>
                  <a:tcPr/>
                </a:tc>
                <a:extLst>
                  <a:ext uri="{0D108BD9-81ED-4DB2-BD59-A6C34878D82A}">
                    <a16:rowId xmlns:a16="http://schemas.microsoft.com/office/drawing/2014/main" val="10011"/>
                  </a:ext>
                </a:extLst>
              </a:tr>
            </a:tbl>
          </a:graphicData>
        </a:graphic>
      </p:graphicFrame>
      <p:graphicFrame>
        <p:nvGraphicFramePr>
          <p:cNvPr id="7" name="表 6">
            <a:extLst>
              <a:ext uri="{FF2B5EF4-FFF2-40B4-BE49-F238E27FC236}">
                <a16:creationId xmlns:a16="http://schemas.microsoft.com/office/drawing/2014/main" id="{9718FBEE-263B-4F7E-B178-AF0C421BAD4B}"/>
              </a:ext>
            </a:extLst>
          </p:cNvPr>
          <p:cNvGraphicFramePr>
            <a:graphicFrameLocks noGrp="1"/>
          </p:cNvGraphicFramePr>
          <p:nvPr>
            <p:extLst>
              <p:ext uri="{D42A27DB-BD31-4B8C-83A1-F6EECF244321}">
                <p14:modId xmlns:p14="http://schemas.microsoft.com/office/powerpoint/2010/main" val="1363288115"/>
              </p:ext>
            </p:extLst>
          </p:nvPr>
        </p:nvGraphicFramePr>
        <p:xfrm>
          <a:off x="475932" y="4664977"/>
          <a:ext cx="11428045" cy="1857136"/>
        </p:xfrm>
        <a:graphic>
          <a:graphicData uri="http://schemas.openxmlformats.org/drawingml/2006/table">
            <a:tbl>
              <a:tblPr firstRow="1" bandRow="1">
                <a:tableStyleId>{00A15C55-8517-42AA-B614-E9B94910E393}</a:tableStyleId>
              </a:tblPr>
              <a:tblGrid>
                <a:gridCol w="544192">
                  <a:extLst>
                    <a:ext uri="{9D8B030D-6E8A-4147-A177-3AD203B41FA5}">
                      <a16:colId xmlns:a16="http://schemas.microsoft.com/office/drawing/2014/main" val="20000"/>
                    </a:ext>
                  </a:extLst>
                </a:gridCol>
                <a:gridCol w="2432861">
                  <a:extLst>
                    <a:ext uri="{9D8B030D-6E8A-4147-A177-3AD203B41FA5}">
                      <a16:colId xmlns:a16="http://schemas.microsoft.com/office/drawing/2014/main" val="20001"/>
                    </a:ext>
                  </a:extLst>
                </a:gridCol>
                <a:gridCol w="4097442">
                  <a:extLst>
                    <a:ext uri="{9D8B030D-6E8A-4147-A177-3AD203B41FA5}">
                      <a16:colId xmlns:a16="http://schemas.microsoft.com/office/drawing/2014/main" val="20002"/>
                    </a:ext>
                  </a:extLst>
                </a:gridCol>
                <a:gridCol w="870710">
                  <a:extLst>
                    <a:ext uri="{9D8B030D-6E8A-4147-A177-3AD203B41FA5}">
                      <a16:colId xmlns:a16="http://schemas.microsoft.com/office/drawing/2014/main" val="20003"/>
                    </a:ext>
                  </a:extLst>
                </a:gridCol>
                <a:gridCol w="870710">
                  <a:extLst>
                    <a:ext uri="{9D8B030D-6E8A-4147-A177-3AD203B41FA5}">
                      <a16:colId xmlns:a16="http://schemas.microsoft.com/office/drawing/2014/main" val="20004"/>
                    </a:ext>
                  </a:extLst>
                </a:gridCol>
                <a:gridCol w="870710">
                  <a:extLst>
                    <a:ext uri="{9D8B030D-6E8A-4147-A177-3AD203B41FA5}">
                      <a16:colId xmlns:a16="http://schemas.microsoft.com/office/drawing/2014/main" val="20005"/>
                    </a:ext>
                  </a:extLst>
                </a:gridCol>
                <a:gridCol w="870710">
                  <a:extLst>
                    <a:ext uri="{9D8B030D-6E8A-4147-A177-3AD203B41FA5}">
                      <a16:colId xmlns:a16="http://schemas.microsoft.com/office/drawing/2014/main" val="20006"/>
                    </a:ext>
                  </a:extLst>
                </a:gridCol>
                <a:gridCol w="870710">
                  <a:extLst>
                    <a:ext uri="{9D8B030D-6E8A-4147-A177-3AD203B41FA5}">
                      <a16:colId xmlns:a16="http://schemas.microsoft.com/office/drawing/2014/main" val="20007"/>
                    </a:ext>
                  </a:extLst>
                </a:gridCol>
              </a:tblGrid>
              <a:tr h="214862">
                <a:tc>
                  <a:txBody>
                    <a:bodyPr/>
                    <a:lstStyle/>
                    <a:p>
                      <a:pPr algn="ctr"/>
                      <a:r>
                        <a:rPr kumimoji="1" lang="en-US" altLang="ja-JP" sz="900" dirty="0"/>
                        <a:t>No</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solidFill>
                            <a:schemeClr val="bg1"/>
                          </a:solidFill>
                        </a:rPr>
                        <a:t>本締め前</a:t>
                      </a:r>
                      <a:r>
                        <a:rPr kumimoji="1" lang="ja-JP" altLang="en-US" sz="900" dirty="0"/>
                        <a:t>の作業項目</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t>概要</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t>メンバー</a:t>
                      </a:r>
                      <a:endParaRPr kumimoji="1" lang="ja-JP" altLang="en-US" sz="900" dirty="0">
                        <a:solidFill>
                          <a:schemeClr val="bg1"/>
                        </a:solidFill>
                      </a:endParaRPr>
                    </a:p>
                  </a:txBody>
                  <a:tcPr>
                    <a:solidFill>
                      <a:schemeClr val="accent2"/>
                    </a:solidFill>
                  </a:tcPr>
                </a:tc>
                <a:tc>
                  <a:txBody>
                    <a:bodyPr/>
                    <a:lstStyle/>
                    <a:p>
                      <a:pPr algn="ctr"/>
                      <a:r>
                        <a:rPr kumimoji="1" lang="en-US" altLang="ja-JP" sz="900" dirty="0"/>
                        <a:t>PM/PL</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管理者</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経理</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参照章</a:t>
                      </a:r>
                      <a:endParaRPr kumimoji="1" lang="ja-JP" altLang="en-US" sz="900" dirty="0">
                        <a:solidFill>
                          <a:schemeClr val="tx1"/>
                        </a:solidFill>
                      </a:endParaRPr>
                    </a:p>
                  </a:txBody>
                  <a:tcPr>
                    <a:solidFill>
                      <a:schemeClr val="accent2"/>
                    </a:solidFill>
                  </a:tcPr>
                </a:tc>
                <a:extLst>
                  <a:ext uri="{0D108BD9-81ED-4DB2-BD59-A6C34878D82A}">
                    <a16:rowId xmlns:a16="http://schemas.microsoft.com/office/drawing/2014/main" val="10000"/>
                  </a:ext>
                </a:extLst>
              </a:tr>
              <a:tr h="231044">
                <a:tc>
                  <a:txBody>
                    <a:bodyPr/>
                    <a:lstStyle/>
                    <a:p>
                      <a:pPr algn="r"/>
                      <a:r>
                        <a:rPr kumimoji="1" lang="ja-JP" altLang="en-US" sz="900" dirty="0"/>
                        <a:t>１</a:t>
                      </a:r>
                    </a:p>
                  </a:txBody>
                  <a:tcPr/>
                </a:tc>
                <a:tc>
                  <a:txBody>
                    <a:bodyPr/>
                    <a:lstStyle/>
                    <a:p>
                      <a:pPr algn="l"/>
                      <a:r>
                        <a:rPr kumimoji="1" lang="ja-JP" altLang="en-US" sz="900" dirty="0"/>
                        <a:t>プロジェクト別採算登録の確認</a:t>
                      </a:r>
                    </a:p>
                  </a:txBody>
                  <a:tcPr/>
                </a:tc>
                <a:tc>
                  <a:txBody>
                    <a:bodyPr/>
                    <a:lstStyle/>
                    <a:p>
                      <a:pPr algn="l"/>
                      <a:r>
                        <a:rPr kumimoji="1" lang="ja-JP" altLang="en-US" sz="800" dirty="0"/>
                        <a:t>仮締めで仮確定した採算情報を確認し、実績の乖離を確認します。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４－１</a:t>
                      </a:r>
                    </a:p>
                  </a:txBody>
                  <a:tcPr/>
                </a:tc>
                <a:extLst>
                  <a:ext uri="{0D108BD9-81ED-4DB2-BD59-A6C34878D82A}">
                    <a16:rowId xmlns:a16="http://schemas.microsoft.com/office/drawing/2014/main" val="10001"/>
                  </a:ext>
                </a:extLst>
              </a:tr>
              <a:tr h="231044">
                <a:tc>
                  <a:txBody>
                    <a:bodyPr/>
                    <a:lstStyle/>
                    <a:p>
                      <a:pPr algn="r"/>
                      <a:r>
                        <a:rPr kumimoji="1" lang="ja-JP" altLang="en-US" sz="900" dirty="0"/>
                        <a:t>２</a:t>
                      </a:r>
                    </a:p>
                  </a:txBody>
                  <a:tcPr/>
                </a:tc>
                <a:tc>
                  <a:txBody>
                    <a:bodyPr/>
                    <a:lstStyle/>
                    <a:p>
                      <a:pPr algn="l"/>
                      <a:r>
                        <a:rPr kumimoji="1" lang="ja-JP" altLang="en-US" sz="900" dirty="0"/>
                        <a:t>プロジェクト一覧の確認</a:t>
                      </a:r>
                    </a:p>
                  </a:txBody>
                  <a:tcPr/>
                </a:tc>
                <a:tc>
                  <a:txBody>
                    <a:bodyPr/>
                    <a:lstStyle/>
                    <a:p>
                      <a:pPr algn="l"/>
                      <a:r>
                        <a:rPr kumimoji="1" lang="ja-JP" altLang="en-US" sz="800" dirty="0"/>
                        <a:t>「！」アラートプロジェクトが出現した場合、進捗率等を確認します。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４－２</a:t>
                      </a:r>
                    </a:p>
                  </a:txBody>
                  <a:tcPr/>
                </a:tc>
                <a:extLst>
                  <a:ext uri="{0D108BD9-81ED-4DB2-BD59-A6C34878D82A}">
                    <a16:rowId xmlns:a16="http://schemas.microsoft.com/office/drawing/2014/main" val="10002"/>
                  </a:ext>
                </a:extLst>
              </a:tr>
              <a:tr h="214862">
                <a:tc>
                  <a:txBody>
                    <a:bodyPr/>
                    <a:lstStyle/>
                    <a:p>
                      <a:pPr algn="r"/>
                      <a:r>
                        <a:rPr kumimoji="1" lang="ja-JP" altLang="en-US" sz="900" dirty="0"/>
                        <a:t>３</a:t>
                      </a:r>
                    </a:p>
                  </a:txBody>
                  <a:tcPr/>
                </a:tc>
                <a:tc>
                  <a:txBody>
                    <a:bodyPr/>
                    <a:lstStyle/>
                    <a:p>
                      <a:pPr algn="l"/>
                      <a:r>
                        <a:rPr kumimoji="1" lang="ja-JP" altLang="en-US" sz="900" dirty="0"/>
                        <a:t>勤務実績・工数入力の完了確認</a:t>
                      </a:r>
                    </a:p>
                  </a:txBody>
                  <a:tcPr/>
                </a:tc>
                <a:tc>
                  <a:txBody>
                    <a:bodyPr/>
                    <a:lstStyle/>
                    <a:p>
                      <a:pPr algn="l"/>
                      <a:r>
                        <a:rPr kumimoji="1" lang="ja-JP" altLang="en-US" sz="800" dirty="0"/>
                        <a:t>勤務実績、工数入力の全入力完了を確認します。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l"/>
                      <a:r>
                        <a:rPr kumimoji="1" lang="ja-JP" altLang="en-US" sz="900" dirty="0"/>
                        <a:t>４－３</a:t>
                      </a:r>
                    </a:p>
                  </a:txBody>
                  <a:tcPr/>
                </a:tc>
                <a:extLst>
                  <a:ext uri="{0D108BD9-81ED-4DB2-BD59-A6C34878D82A}">
                    <a16:rowId xmlns:a16="http://schemas.microsoft.com/office/drawing/2014/main" val="10003"/>
                  </a:ext>
                </a:extLst>
              </a:tr>
              <a:tr h="214862">
                <a:tc>
                  <a:txBody>
                    <a:bodyPr/>
                    <a:lstStyle/>
                    <a:p>
                      <a:pPr algn="r"/>
                      <a:r>
                        <a:rPr kumimoji="1" lang="ja-JP" altLang="en-US" sz="900" dirty="0"/>
                        <a:t>４</a:t>
                      </a:r>
                    </a:p>
                  </a:txBody>
                  <a:tcPr/>
                </a:tc>
                <a:tc>
                  <a:txBody>
                    <a:bodyPr/>
                    <a:lstStyle/>
                    <a:p>
                      <a:pPr algn="l"/>
                      <a:r>
                        <a:rPr kumimoji="1" lang="ja-JP" altLang="en-US" sz="900" dirty="0"/>
                        <a:t>委託費計上の確認</a:t>
                      </a:r>
                    </a:p>
                  </a:txBody>
                  <a:tcPr/>
                </a:tc>
                <a:tc>
                  <a:txBody>
                    <a:bodyPr/>
                    <a:lstStyle/>
                    <a:p>
                      <a:pPr algn="l"/>
                      <a:r>
                        <a:rPr kumimoji="1" lang="ja-JP" altLang="en-US" sz="800" dirty="0"/>
                        <a:t>委託契約及び、委託費計上の確認をします。</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l"/>
                      <a:r>
                        <a:rPr kumimoji="1" lang="ja-JP" altLang="en-US" sz="900" dirty="0"/>
                        <a:t>４－４</a:t>
                      </a:r>
                    </a:p>
                  </a:txBody>
                  <a:tcPr/>
                </a:tc>
                <a:extLst>
                  <a:ext uri="{0D108BD9-81ED-4DB2-BD59-A6C34878D82A}">
                    <a16:rowId xmlns:a16="http://schemas.microsoft.com/office/drawing/2014/main" val="10004"/>
                  </a:ext>
                </a:extLst>
              </a:tr>
              <a:tr h="252048">
                <a:tc>
                  <a:txBody>
                    <a:bodyPr/>
                    <a:lstStyle/>
                    <a:p>
                      <a:pPr algn="r"/>
                      <a:r>
                        <a:rPr kumimoji="1" lang="ja-JP" altLang="en-US" sz="900" dirty="0"/>
                        <a:t>５</a:t>
                      </a:r>
                    </a:p>
                  </a:txBody>
                  <a:tcPr/>
                </a:tc>
                <a:tc>
                  <a:txBody>
                    <a:bodyPr/>
                    <a:lstStyle/>
                    <a:p>
                      <a:pPr algn="l"/>
                      <a:r>
                        <a:rPr kumimoji="1" lang="ja-JP" altLang="en-US" sz="900" dirty="0"/>
                        <a:t>当月検収予定プロジェクトの確認</a:t>
                      </a:r>
                    </a:p>
                  </a:txBody>
                  <a:tcPr/>
                </a:tc>
                <a:tc>
                  <a:txBody>
                    <a:bodyPr/>
                    <a:lstStyle/>
                    <a:p>
                      <a:pPr algn="l"/>
                      <a:r>
                        <a:rPr kumimoji="1" lang="ja-JP" altLang="en-US" sz="800" dirty="0"/>
                        <a:t>当月検収プロジェクトの検収漏れを確認します。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l"/>
                      <a:r>
                        <a:rPr kumimoji="1" lang="ja-JP" altLang="en-US" sz="900" dirty="0"/>
                        <a:t>４－５</a:t>
                      </a:r>
                    </a:p>
                  </a:txBody>
                  <a:tcPr/>
                </a:tc>
                <a:extLst>
                  <a:ext uri="{0D108BD9-81ED-4DB2-BD59-A6C34878D82A}">
                    <a16:rowId xmlns:a16="http://schemas.microsoft.com/office/drawing/2014/main" val="10005"/>
                  </a:ext>
                </a:extLst>
              </a:tr>
              <a:tr h="214862">
                <a:tc>
                  <a:txBody>
                    <a:bodyPr/>
                    <a:lstStyle/>
                    <a:p>
                      <a:pPr algn="r"/>
                      <a:r>
                        <a:rPr kumimoji="1" lang="ja-JP" altLang="en-US" sz="900" dirty="0"/>
                        <a:t>６</a:t>
                      </a:r>
                    </a:p>
                  </a:txBody>
                  <a:tcPr/>
                </a:tc>
                <a:tc>
                  <a:txBody>
                    <a:bodyPr/>
                    <a:lstStyle/>
                    <a:p>
                      <a:pPr algn="l"/>
                      <a:r>
                        <a:rPr kumimoji="1" lang="ja-JP" altLang="en-US" sz="900" dirty="0"/>
                        <a:t>当月の入力を変更させる</a:t>
                      </a:r>
                    </a:p>
                  </a:txBody>
                  <a:tcPr/>
                </a:tc>
                <a:tc>
                  <a:txBody>
                    <a:bodyPr/>
                    <a:lstStyle/>
                    <a:p>
                      <a:pPr algn="l"/>
                      <a:r>
                        <a:rPr kumimoji="1" lang="ja-JP" altLang="en-US" sz="800" dirty="0"/>
                        <a:t>入力漏れが発生している場合に、再入力・修正をします。</a:t>
                      </a:r>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l"/>
                      <a:r>
                        <a:rPr kumimoji="1" lang="ja-JP" altLang="en-US" sz="900" dirty="0"/>
                        <a:t>４－６</a:t>
                      </a:r>
                    </a:p>
                  </a:txBody>
                  <a:tcPr/>
                </a:tc>
                <a:extLst>
                  <a:ext uri="{0D108BD9-81ED-4DB2-BD59-A6C34878D82A}">
                    <a16:rowId xmlns:a16="http://schemas.microsoft.com/office/drawing/2014/main" val="10006"/>
                  </a:ext>
                </a:extLst>
              </a:tr>
              <a:tr h="214862">
                <a:tc>
                  <a:txBody>
                    <a:bodyPr/>
                    <a:lstStyle/>
                    <a:p>
                      <a:pPr algn="r"/>
                      <a:r>
                        <a:rPr kumimoji="1" lang="ja-JP" altLang="en-US" sz="900" dirty="0"/>
                        <a:t>７</a:t>
                      </a:r>
                    </a:p>
                  </a:txBody>
                  <a:tcPr/>
                </a:tc>
                <a:tc>
                  <a:txBody>
                    <a:bodyPr/>
                    <a:lstStyle/>
                    <a:p>
                      <a:pPr algn="l"/>
                      <a:r>
                        <a:rPr kumimoji="1" lang="ja-JP" altLang="en-US" sz="900" dirty="0"/>
                        <a:t>月次締処理指示（本締め）</a:t>
                      </a:r>
                    </a:p>
                  </a:txBody>
                  <a:tcPr/>
                </a:tc>
                <a:tc>
                  <a:txBody>
                    <a:bodyPr/>
                    <a:lstStyle/>
                    <a:p>
                      <a:pPr algn="l"/>
                      <a:r>
                        <a:rPr kumimoji="1" lang="ja-JP" altLang="en-US" sz="800" dirty="0"/>
                        <a:t>月次締処理（本締め）を実施します。</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l"/>
                      <a:r>
                        <a:rPr kumimoji="1" lang="ja-JP" altLang="en-US" sz="900" dirty="0"/>
                        <a:t>４－７</a:t>
                      </a:r>
                    </a:p>
                  </a:txBody>
                  <a:tcPr/>
                </a:tc>
                <a:extLst>
                  <a:ext uri="{0D108BD9-81ED-4DB2-BD59-A6C34878D82A}">
                    <a16:rowId xmlns:a16="http://schemas.microsoft.com/office/drawing/2014/main" val="10007"/>
                  </a:ext>
                </a:extLst>
              </a:tr>
            </a:tbl>
          </a:graphicData>
        </a:graphic>
      </p:graphicFrame>
      <p:graphicFrame>
        <p:nvGraphicFramePr>
          <p:cNvPr id="8" name="表 7">
            <a:extLst>
              <a:ext uri="{FF2B5EF4-FFF2-40B4-BE49-F238E27FC236}">
                <a16:creationId xmlns:a16="http://schemas.microsoft.com/office/drawing/2014/main" id="{59178DBB-A2FF-4C1A-8681-76B9D23AE9F7}"/>
              </a:ext>
            </a:extLst>
          </p:cNvPr>
          <p:cNvGraphicFramePr>
            <a:graphicFrameLocks noGrp="1"/>
          </p:cNvGraphicFramePr>
          <p:nvPr>
            <p:extLst>
              <p:ext uri="{D42A27DB-BD31-4B8C-83A1-F6EECF244321}">
                <p14:modId xmlns:p14="http://schemas.microsoft.com/office/powerpoint/2010/main" val="332175230"/>
              </p:ext>
            </p:extLst>
          </p:nvPr>
        </p:nvGraphicFramePr>
        <p:xfrm>
          <a:off x="475929" y="3853821"/>
          <a:ext cx="11428045" cy="821045"/>
        </p:xfrm>
        <a:graphic>
          <a:graphicData uri="http://schemas.openxmlformats.org/drawingml/2006/table">
            <a:tbl>
              <a:tblPr firstRow="1" bandRow="1">
                <a:tableStyleId>{00A15C55-8517-42AA-B614-E9B94910E393}</a:tableStyleId>
              </a:tblPr>
              <a:tblGrid>
                <a:gridCol w="544192">
                  <a:extLst>
                    <a:ext uri="{9D8B030D-6E8A-4147-A177-3AD203B41FA5}">
                      <a16:colId xmlns:a16="http://schemas.microsoft.com/office/drawing/2014/main" val="20000"/>
                    </a:ext>
                  </a:extLst>
                </a:gridCol>
                <a:gridCol w="2432861">
                  <a:extLst>
                    <a:ext uri="{9D8B030D-6E8A-4147-A177-3AD203B41FA5}">
                      <a16:colId xmlns:a16="http://schemas.microsoft.com/office/drawing/2014/main" val="20001"/>
                    </a:ext>
                  </a:extLst>
                </a:gridCol>
                <a:gridCol w="4097442">
                  <a:extLst>
                    <a:ext uri="{9D8B030D-6E8A-4147-A177-3AD203B41FA5}">
                      <a16:colId xmlns:a16="http://schemas.microsoft.com/office/drawing/2014/main" val="20002"/>
                    </a:ext>
                  </a:extLst>
                </a:gridCol>
                <a:gridCol w="870710">
                  <a:extLst>
                    <a:ext uri="{9D8B030D-6E8A-4147-A177-3AD203B41FA5}">
                      <a16:colId xmlns:a16="http://schemas.microsoft.com/office/drawing/2014/main" val="20003"/>
                    </a:ext>
                  </a:extLst>
                </a:gridCol>
                <a:gridCol w="870710">
                  <a:extLst>
                    <a:ext uri="{9D8B030D-6E8A-4147-A177-3AD203B41FA5}">
                      <a16:colId xmlns:a16="http://schemas.microsoft.com/office/drawing/2014/main" val="20004"/>
                    </a:ext>
                  </a:extLst>
                </a:gridCol>
                <a:gridCol w="870710">
                  <a:extLst>
                    <a:ext uri="{9D8B030D-6E8A-4147-A177-3AD203B41FA5}">
                      <a16:colId xmlns:a16="http://schemas.microsoft.com/office/drawing/2014/main" val="20005"/>
                    </a:ext>
                  </a:extLst>
                </a:gridCol>
                <a:gridCol w="870710">
                  <a:extLst>
                    <a:ext uri="{9D8B030D-6E8A-4147-A177-3AD203B41FA5}">
                      <a16:colId xmlns:a16="http://schemas.microsoft.com/office/drawing/2014/main" val="20006"/>
                    </a:ext>
                  </a:extLst>
                </a:gridCol>
                <a:gridCol w="870710">
                  <a:extLst>
                    <a:ext uri="{9D8B030D-6E8A-4147-A177-3AD203B41FA5}">
                      <a16:colId xmlns:a16="http://schemas.microsoft.com/office/drawing/2014/main" val="20007"/>
                    </a:ext>
                  </a:extLst>
                </a:gridCol>
              </a:tblGrid>
              <a:tr h="272710">
                <a:tc>
                  <a:txBody>
                    <a:bodyPr/>
                    <a:lstStyle/>
                    <a:p>
                      <a:pPr algn="ctr"/>
                      <a:r>
                        <a:rPr kumimoji="1" lang="en-US" altLang="ja-JP" sz="900" dirty="0"/>
                        <a:t>No</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solidFill>
                            <a:schemeClr val="bg1"/>
                          </a:solidFill>
                        </a:rPr>
                        <a:t>実際原価取込</a:t>
                      </a:r>
                      <a:r>
                        <a:rPr kumimoji="1" lang="ja-JP" altLang="en-US" sz="900" dirty="0"/>
                        <a:t>の作業項目</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t>概要</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t>メンバー</a:t>
                      </a:r>
                      <a:endParaRPr kumimoji="1" lang="ja-JP" altLang="en-US" sz="900" dirty="0">
                        <a:solidFill>
                          <a:schemeClr val="bg1"/>
                        </a:solidFill>
                      </a:endParaRPr>
                    </a:p>
                  </a:txBody>
                  <a:tcPr>
                    <a:solidFill>
                      <a:schemeClr val="accent2"/>
                    </a:solidFill>
                  </a:tcPr>
                </a:tc>
                <a:tc>
                  <a:txBody>
                    <a:bodyPr/>
                    <a:lstStyle/>
                    <a:p>
                      <a:pPr algn="ctr"/>
                      <a:r>
                        <a:rPr kumimoji="1" lang="en-US" altLang="ja-JP" sz="900" dirty="0"/>
                        <a:t>PM/PL</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管理者</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経理</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参照章</a:t>
                      </a:r>
                      <a:endParaRPr kumimoji="1" lang="ja-JP" altLang="en-US" sz="900" dirty="0">
                        <a:solidFill>
                          <a:schemeClr val="tx1"/>
                        </a:solidFill>
                      </a:endParaRPr>
                    </a:p>
                  </a:txBody>
                  <a:tcPr>
                    <a:solidFill>
                      <a:schemeClr val="accent2"/>
                    </a:solidFill>
                  </a:tcPr>
                </a:tc>
                <a:extLst>
                  <a:ext uri="{0D108BD9-81ED-4DB2-BD59-A6C34878D82A}">
                    <a16:rowId xmlns:a16="http://schemas.microsoft.com/office/drawing/2014/main" val="10000"/>
                  </a:ext>
                </a:extLst>
              </a:tr>
              <a:tr h="275625">
                <a:tc>
                  <a:txBody>
                    <a:bodyPr/>
                    <a:lstStyle/>
                    <a:p>
                      <a:pPr algn="r"/>
                      <a:r>
                        <a:rPr kumimoji="1" lang="ja-JP" altLang="en-US" sz="900" dirty="0"/>
                        <a:t>１</a:t>
                      </a:r>
                    </a:p>
                  </a:txBody>
                  <a:tcPr/>
                </a:tc>
                <a:tc>
                  <a:txBody>
                    <a:bodyPr/>
                    <a:lstStyle/>
                    <a:p>
                      <a:pPr algn="l"/>
                      <a:r>
                        <a:rPr kumimoji="1" lang="ja-JP" altLang="en-US" sz="900" dirty="0"/>
                        <a:t>実際原価の取込</a:t>
                      </a:r>
                    </a:p>
                  </a:txBody>
                  <a:tcPr/>
                </a:tc>
                <a:tc>
                  <a:txBody>
                    <a:bodyPr/>
                    <a:lstStyle/>
                    <a:p>
                      <a:pPr algn="l"/>
                      <a:r>
                        <a:rPr kumimoji="1" lang="ja-JP" altLang="en-US" sz="800" dirty="0"/>
                        <a:t>アカウント別、または部門別に算出された実際原価を取り込みます。</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l"/>
                      <a:r>
                        <a:rPr kumimoji="1" lang="ja-JP" altLang="en-US" sz="900" dirty="0"/>
                        <a:t>３－１</a:t>
                      </a:r>
                    </a:p>
                  </a:txBody>
                  <a:tcPr/>
                </a:tc>
                <a:extLst>
                  <a:ext uri="{0D108BD9-81ED-4DB2-BD59-A6C34878D82A}">
                    <a16:rowId xmlns:a16="http://schemas.microsoft.com/office/drawing/2014/main" val="10001"/>
                  </a:ext>
                </a:extLst>
              </a:tr>
              <a:tr h="272710">
                <a:tc>
                  <a:txBody>
                    <a:bodyPr/>
                    <a:lstStyle/>
                    <a:p>
                      <a:pPr algn="r"/>
                      <a:r>
                        <a:rPr kumimoji="1" lang="ja-JP" altLang="en-US" sz="900" dirty="0"/>
                        <a:t>２</a:t>
                      </a:r>
                    </a:p>
                  </a:txBody>
                  <a:tcPr/>
                </a:tc>
                <a:tc>
                  <a:txBody>
                    <a:bodyPr/>
                    <a:lstStyle/>
                    <a:p>
                      <a:pPr algn="l"/>
                      <a:r>
                        <a:rPr kumimoji="1" lang="ja-JP" altLang="en-US" sz="900" dirty="0"/>
                        <a:t>月次締処理指示（仮締め）</a:t>
                      </a:r>
                    </a:p>
                  </a:txBody>
                  <a:tcPr/>
                </a:tc>
                <a:tc>
                  <a:txBody>
                    <a:bodyPr/>
                    <a:lstStyle/>
                    <a:p>
                      <a:pPr algn="l"/>
                      <a:r>
                        <a:rPr kumimoji="1" lang="ja-JP" altLang="en-US" sz="800" dirty="0"/>
                        <a:t>月次締処理（仮締め）を実施します。</a:t>
                      </a:r>
                    </a:p>
                  </a:txBody>
                  <a:tcPr/>
                </a:tc>
                <a:tc>
                  <a:txBody>
                    <a:bodyPr/>
                    <a:lstStyle/>
                    <a:p>
                      <a:pPr algn="ctr"/>
                      <a:endParaRPr kumimoji="1" lang="ja-JP" altLang="en-US" sz="900" dirty="0"/>
                    </a:p>
                  </a:txBody>
                  <a:tcPr/>
                </a:tc>
                <a:tc>
                  <a:txBody>
                    <a:bodyPr/>
                    <a:lstStyle/>
                    <a:p>
                      <a:pPr algn="ctr"/>
                      <a:endParaRPr kumimoji="1" lang="en-US" altLang="ja-JP"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l"/>
                      <a:r>
                        <a:rPr kumimoji="1" lang="ja-JP" altLang="en-US" sz="900" dirty="0"/>
                        <a:t>３－２</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055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月次締処理全体の流れ</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１－２．月次締処理業務のタイミング</a:t>
            </a:r>
          </a:p>
        </p:txBody>
      </p:sp>
      <p:sp>
        <p:nvSpPr>
          <p:cNvPr id="5" name="ホームベース 14">
            <a:extLst>
              <a:ext uri="{FF2B5EF4-FFF2-40B4-BE49-F238E27FC236}">
                <a16:creationId xmlns:a16="http://schemas.microsoft.com/office/drawing/2014/main" id="{CDC554B6-AC5D-487A-95F3-748BA8596A8D}"/>
              </a:ext>
            </a:extLst>
          </p:cNvPr>
          <p:cNvSpPr/>
          <p:nvPr/>
        </p:nvSpPr>
        <p:spPr>
          <a:xfrm>
            <a:off x="979042" y="2436829"/>
            <a:ext cx="9878662" cy="432048"/>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線吹き出し 2 8">
            <a:extLst>
              <a:ext uri="{FF2B5EF4-FFF2-40B4-BE49-F238E27FC236}">
                <a16:creationId xmlns:a16="http://schemas.microsoft.com/office/drawing/2014/main" id="{C9802F92-1ED3-442F-AC41-FC56A495E31C}"/>
              </a:ext>
            </a:extLst>
          </p:cNvPr>
          <p:cNvSpPr/>
          <p:nvPr/>
        </p:nvSpPr>
        <p:spPr>
          <a:xfrm>
            <a:off x="1483098" y="1932773"/>
            <a:ext cx="559170" cy="288032"/>
          </a:xfrm>
          <a:prstGeom prst="callout2">
            <a:avLst>
              <a:gd name="adj1" fmla="val 48512"/>
              <a:gd name="adj2" fmla="val 5159"/>
              <a:gd name="adj3" fmla="val 48512"/>
              <a:gd name="adj4" fmla="val -38846"/>
              <a:gd name="adj5" fmla="val 167460"/>
              <a:gd name="adj6" fmla="val -91800"/>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月初</a:t>
            </a:r>
          </a:p>
        </p:txBody>
      </p:sp>
      <p:sp>
        <p:nvSpPr>
          <p:cNvPr id="7" name="ホームベース 10">
            <a:extLst>
              <a:ext uri="{FF2B5EF4-FFF2-40B4-BE49-F238E27FC236}">
                <a16:creationId xmlns:a16="http://schemas.microsoft.com/office/drawing/2014/main" id="{CBC2AE72-275C-4191-B3F9-08A4E3BB1F1D}"/>
              </a:ext>
            </a:extLst>
          </p:cNvPr>
          <p:cNvSpPr/>
          <p:nvPr/>
        </p:nvSpPr>
        <p:spPr>
          <a:xfrm>
            <a:off x="4795465" y="2436829"/>
            <a:ext cx="1677509" cy="432048"/>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線吹き出し 2 11">
            <a:extLst>
              <a:ext uri="{FF2B5EF4-FFF2-40B4-BE49-F238E27FC236}">
                <a16:creationId xmlns:a16="http://schemas.microsoft.com/office/drawing/2014/main" id="{26500E99-05F7-4458-BABF-B9CAC444E0CF}"/>
              </a:ext>
            </a:extLst>
          </p:cNvPr>
          <p:cNvSpPr/>
          <p:nvPr/>
        </p:nvSpPr>
        <p:spPr>
          <a:xfrm>
            <a:off x="5717772" y="1915855"/>
            <a:ext cx="559170" cy="288032"/>
          </a:xfrm>
          <a:prstGeom prst="callout2">
            <a:avLst>
              <a:gd name="adj1" fmla="val 48512"/>
              <a:gd name="adj2" fmla="val 5159"/>
              <a:gd name="adj3" fmla="val 48512"/>
              <a:gd name="adj4" fmla="val -38846"/>
              <a:gd name="adj5" fmla="val 170372"/>
              <a:gd name="adj6" fmla="val -115804"/>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月末</a:t>
            </a:r>
          </a:p>
        </p:txBody>
      </p:sp>
      <p:sp>
        <p:nvSpPr>
          <p:cNvPr id="9" name="線吹き出し 2 12">
            <a:extLst>
              <a:ext uri="{FF2B5EF4-FFF2-40B4-BE49-F238E27FC236}">
                <a16:creationId xmlns:a16="http://schemas.microsoft.com/office/drawing/2014/main" id="{3D46BFE6-6863-4792-B153-97D996C772C2}"/>
              </a:ext>
            </a:extLst>
          </p:cNvPr>
          <p:cNvSpPr/>
          <p:nvPr/>
        </p:nvSpPr>
        <p:spPr>
          <a:xfrm>
            <a:off x="6705089" y="3005277"/>
            <a:ext cx="2165248" cy="288032"/>
          </a:xfrm>
          <a:prstGeom prst="callout2">
            <a:avLst>
              <a:gd name="adj1" fmla="val 48512"/>
              <a:gd name="adj2" fmla="val 5159"/>
              <a:gd name="adj3" fmla="val 48512"/>
              <a:gd name="adj4" fmla="val -14840"/>
              <a:gd name="adj5" fmla="val -44265"/>
              <a:gd name="adj6" fmla="val -19102"/>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本締め日（第</a:t>
            </a:r>
            <a:r>
              <a:rPr kumimoji="1" lang="en-US" altLang="ja-JP" sz="1400" dirty="0">
                <a:solidFill>
                  <a:schemeClr val="tx1"/>
                </a:solidFill>
              </a:rPr>
              <a:t>5</a:t>
            </a:r>
            <a:r>
              <a:rPr kumimoji="1" lang="ja-JP" altLang="en-US" sz="1400" dirty="0">
                <a:solidFill>
                  <a:schemeClr val="tx1"/>
                </a:solidFill>
              </a:rPr>
              <a:t>営業日）</a:t>
            </a:r>
          </a:p>
        </p:txBody>
      </p:sp>
      <p:sp>
        <p:nvSpPr>
          <p:cNvPr id="10" name="ホームベース 7">
            <a:extLst>
              <a:ext uri="{FF2B5EF4-FFF2-40B4-BE49-F238E27FC236}">
                <a16:creationId xmlns:a16="http://schemas.microsoft.com/office/drawing/2014/main" id="{BB68ACC2-1EE6-45C4-A9BC-0C70F6F7CCCF}"/>
              </a:ext>
            </a:extLst>
          </p:cNvPr>
          <p:cNvSpPr/>
          <p:nvPr/>
        </p:nvSpPr>
        <p:spPr>
          <a:xfrm>
            <a:off x="979042" y="2436829"/>
            <a:ext cx="4320480" cy="432048"/>
          </a:xfrm>
          <a:prstGeom prst="homePlate">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左中かっこ 10">
            <a:extLst>
              <a:ext uri="{FF2B5EF4-FFF2-40B4-BE49-F238E27FC236}">
                <a16:creationId xmlns:a16="http://schemas.microsoft.com/office/drawing/2014/main" id="{4E76A148-F079-4B5F-BD9A-A13EE4C9DAFB}"/>
              </a:ext>
            </a:extLst>
          </p:cNvPr>
          <p:cNvSpPr/>
          <p:nvPr/>
        </p:nvSpPr>
        <p:spPr>
          <a:xfrm rot="16200000">
            <a:off x="3483976" y="435951"/>
            <a:ext cx="288032" cy="529789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左中かっこ 11">
            <a:extLst>
              <a:ext uri="{FF2B5EF4-FFF2-40B4-BE49-F238E27FC236}">
                <a16:creationId xmlns:a16="http://schemas.microsoft.com/office/drawing/2014/main" id="{E61BD193-D468-47E9-8570-C4AAD8A17764}"/>
              </a:ext>
            </a:extLst>
          </p:cNvPr>
          <p:cNvSpPr/>
          <p:nvPr/>
        </p:nvSpPr>
        <p:spPr>
          <a:xfrm rot="16200000">
            <a:off x="5557919" y="2444655"/>
            <a:ext cx="288034" cy="116929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線吹き出し 2 (枠付き) 18">
            <a:extLst>
              <a:ext uri="{FF2B5EF4-FFF2-40B4-BE49-F238E27FC236}">
                <a16:creationId xmlns:a16="http://schemas.microsoft.com/office/drawing/2014/main" id="{07104F5F-4B06-4014-A0DE-13A50F0FCF29}"/>
              </a:ext>
            </a:extLst>
          </p:cNvPr>
          <p:cNvSpPr/>
          <p:nvPr/>
        </p:nvSpPr>
        <p:spPr>
          <a:xfrm>
            <a:off x="443929" y="3717741"/>
            <a:ext cx="5004948" cy="2880618"/>
          </a:xfrm>
          <a:prstGeom prst="borderCallout2">
            <a:avLst>
              <a:gd name="adj1" fmla="val -229"/>
              <a:gd name="adj2" fmla="val 40339"/>
              <a:gd name="adj3" fmla="val -13029"/>
              <a:gd name="adj4" fmla="val 45522"/>
              <a:gd name="adj5" fmla="val -16625"/>
              <a:gd name="adj6" fmla="val 63403"/>
            </a:avLst>
          </a:prstGeom>
          <a:solidFill>
            <a:srgbClr val="F7FA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２－１．勤務実績の確定</a:t>
            </a:r>
            <a:endParaRPr kumimoji="1" lang="en-US" altLang="ja-JP" dirty="0">
              <a:solidFill>
                <a:schemeClr val="tx1"/>
              </a:solidFill>
            </a:endParaRPr>
          </a:p>
          <a:p>
            <a:pPr lvl="0" fontAlgn="auto">
              <a:spcBef>
                <a:spcPts val="0"/>
              </a:spcBef>
              <a:spcAft>
                <a:spcPts val="0"/>
              </a:spcAft>
            </a:pPr>
            <a:r>
              <a:rPr lang="ja-JP" altLang="en-US" dirty="0">
                <a:solidFill>
                  <a:schemeClr val="tx1"/>
                </a:solidFill>
              </a:rPr>
              <a:t>２－２．</a:t>
            </a:r>
            <a:r>
              <a:rPr lang="ja-JP" altLang="en-US" dirty="0">
                <a:solidFill>
                  <a:srgbClr val="000000"/>
                </a:solidFill>
              </a:rPr>
              <a:t>工数実績の確定</a:t>
            </a:r>
            <a:endParaRPr lang="en-US" altLang="ja-JP" dirty="0">
              <a:solidFill>
                <a:srgbClr val="000000"/>
              </a:solidFill>
            </a:endParaRPr>
          </a:p>
          <a:p>
            <a:pPr lvl="0" fontAlgn="auto">
              <a:spcBef>
                <a:spcPts val="0"/>
              </a:spcBef>
              <a:spcAft>
                <a:spcPts val="0"/>
              </a:spcAft>
            </a:pPr>
            <a:r>
              <a:rPr lang="ja-JP" altLang="en-US" dirty="0">
                <a:solidFill>
                  <a:srgbClr val="000000"/>
                </a:solidFill>
              </a:rPr>
              <a:t>２－３．個人別進捗率の確定</a:t>
            </a:r>
            <a:endParaRPr lang="en-US" altLang="ja-JP" dirty="0">
              <a:solidFill>
                <a:srgbClr val="000000"/>
              </a:solidFill>
            </a:endParaRPr>
          </a:p>
          <a:p>
            <a:pPr lvl="0" fontAlgn="auto">
              <a:spcBef>
                <a:spcPts val="0"/>
              </a:spcBef>
              <a:spcAft>
                <a:spcPts val="0"/>
              </a:spcAft>
            </a:pPr>
            <a:r>
              <a:rPr lang="ja-JP" altLang="en-US" dirty="0">
                <a:solidFill>
                  <a:srgbClr val="000000"/>
                </a:solidFill>
              </a:rPr>
              <a:t>２－４．プロジェクト全体の進捗率確定</a:t>
            </a:r>
            <a:endParaRPr lang="en-US" altLang="ja-JP" dirty="0">
              <a:solidFill>
                <a:srgbClr val="000000"/>
              </a:solidFill>
            </a:endParaRPr>
          </a:p>
          <a:p>
            <a:pPr lvl="0" fontAlgn="auto">
              <a:spcBef>
                <a:spcPts val="0"/>
              </a:spcBef>
              <a:spcAft>
                <a:spcPts val="0"/>
              </a:spcAft>
            </a:pPr>
            <a:r>
              <a:rPr lang="ja-JP" altLang="en-US" dirty="0">
                <a:solidFill>
                  <a:srgbClr val="000000"/>
                </a:solidFill>
              </a:rPr>
              <a:t>２－５．月次進捗報告の作成</a:t>
            </a:r>
            <a:endParaRPr lang="en-US" altLang="ja-JP" dirty="0">
              <a:solidFill>
                <a:srgbClr val="000000"/>
              </a:solidFill>
            </a:endParaRPr>
          </a:p>
          <a:p>
            <a:pPr lvl="0" fontAlgn="auto">
              <a:spcBef>
                <a:spcPts val="0"/>
              </a:spcBef>
              <a:spcAft>
                <a:spcPts val="0"/>
              </a:spcAft>
            </a:pPr>
            <a:r>
              <a:rPr lang="ja-JP" altLang="en-US" dirty="0">
                <a:solidFill>
                  <a:srgbClr val="000000"/>
                </a:solidFill>
              </a:rPr>
              <a:t>２－６．経費入力の確定</a:t>
            </a:r>
            <a:endParaRPr lang="en-US" altLang="ja-JP" dirty="0">
              <a:solidFill>
                <a:srgbClr val="000000"/>
              </a:solidFill>
            </a:endParaRPr>
          </a:p>
          <a:p>
            <a:pPr lvl="0" fontAlgn="auto">
              <a:spcBef>
                <a:spcPts val="0"/>
              </a:spcBef>
              <a:spcAft>
                <a:spcPts val="0"/>
              </a:spcAft>
            </a:pPr>
            <a:r>
              <a:rPr lang="ja-JP" altLang="en-US" dirty="0">
                <a:solidFill>
                  <a:srgbClr val="000000"/>
                </a:solidFill>
              </a:rPr>
              <a:t>２－８．一括委託契約の検収確認</a:t>
            </a:r>
            <a:endParaRPr lang="en-US" altLang="ja-JP" dirty="0">
              <a:solidFill>
                <a:srgbClr val="000000"/>
              </a:solidFill>
            </a:endParaRPr>
          </a:p>
          <a:p>
            <a:pPr lvl="0" fontAlgn="auto">
              <a:spcBef>
                <a:spcPts val="0"/>
              </a:spcBef>
              <a:spcAft>
                <a:spcPts val="0"/>
              </a:spcAft>
            </a:pPr>
            <a:r>
              <a:rPr lang="ja-JP" altLang="en-US" dirty="0">
                <a:solidFill>
                  <a:srgbClr val="000000"/>
                </a:solidFill>
              </a:rPr>
              <a:t>２－９．工数委託契約の委託費計上確認</a:t>
            </a:r>
            <a:endParaRPr lang="en-US" altLang="ja-JP" dirty="0">
              <a:solidFill>
                <a:srgbClr val="000000"/>
              </a:solidFill>
            </a:endParaRPr>
          </a:p>
          <a:p>
            <a:pPr lvl="0" fontAlgn="auto">
              <a:spcBef>
                <a:spcPts val="0"/>
              </a:spcBef>
              <a:spcAft>
                <a:spcPts val="0"/>
              </a:spcAft>
            </a:pPr>
            <a:r>
              <a:rPr lang="ja-JP" altLang="en-US" dirty="0">
                <a:solidFill>
                  <a:srgbClr val="000000"/>
                </a:solidFill>
              </a:rPr>
              <a:t>２－１１．プロジェクト検収</a:t>
            </a:r>
            <a:endParaRPr lang="en-US" altLang="ja-JP" dirty="0">
              <a:solidFill>
                <a:srgbClr val="000000"/>
              </a:solidFill>
            </a:endParaRPr>
          </a:p>
          <a:p>
            <a:pPr lvl="0" fontAlgn="auto">
              <a:spcBef>
                <a:spcPts val="0"/>
              </a:spcBef>
              <a:spcAft>
                <a:spcPts val="0"/>
              </a:spcAft>
            </a:pPr>
            <a:r>
              <a:rPr lang="ja-JP" altLang="en-US" dirty="0">
                <a:solidFill>
                  <a:srgbClr val="000000"/>
                </a:solidFill>
              </a:rPr>
              <a:t>２－１５．プロジェクトの完了</a:t>
            </a:r>
          </a:p>
        </p:txBody>
      </p:sp>
      <p:sp>
        <p:nvSpPr>
          <p:cNvPr id="14" name="線吹き出し 2 (枠付き) 19">
            <a:extLst>
              <a:ext uri="{FF2B5EF4-FFF2-40B4-BE49-F238E27FC236}">
                <a16:creationId xmlns:a16="http://schemas.microsoft.com/office/drawing/2014/main" id="{99082D5E-2C4C-48AA-ABC4-7A7BA9887A9B}"/>
              </a:ext>
            </a:extLst>
          </p:cNvPr>
          <p:cNvSpPr/>
          <p:nvPr/>
        </p:nvSpPr>
        <p:spPr>
          <a:xfrm>
            <a:off x="6036520" y="1391716"/>
            <a:ext cx="3897243" cy="432048"/>
          </a:xfrm>
          <a:prstGeom prst="borderCallout2">
            <a:avLst>
              <a:gd name="adj1" fmla="val 115407"/>
              <a:gd name="adj2" fmla="val 16225"/>
              <a:gd name="adj3" fmla="val 175083"/>
              <a:gd name="adj4" fmla="val 16427"/>
              <a:gd name="adj5" fmla="val 283501"/>
              <a:gd name="adj6" fmla="val 1010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４</a:t>
            </a:r>
            <a:r>
              <a:rPr kumimoji="1" lang="ja-JP" altLang="en-US" dirty="0">
                <a:solidFill>
                  <a:schemeClr val="tx1"/>
                </a:solidFill>
              </a:rPr>
              <a:t>－７．月次締処理指示（本締め）</a:t>
            </a:r>
            <a:endParaRPr lang="ja-JP" altLang="en-US" dirty="0">
              <a:solidFill>
                <a:srgbClr val="000000"/>
              </a:solidFill>
            </a:endParaRPr>
          </a:p>
        </p:txBody>
      </p:sp>
      <p:sp>
        <p:nvSpPr>
          <p:cNvPr id="15" name="星 5 20">
            <a:extLst>
              <a:ext uri="{FF2B5EF4-FFF2-40B4-BE49-F238E27FC236}">
                <a16:creationId xmlns:a16="http://schemas.microsoft.com/office/drawing/2014/main" id="{32757E8A-FA56-4C87-9D88-4D56B20C0C83}"/>
              </a:ext>
            </a:extLst>
          </p:cNvPr>
          <p:cNvSpPr/>
          <p:nvPr/>
        </p:nvSpPr>
        <p:spPr>
          <a:xfrm>
            <a:off x="5055051" y="2472833"/>
            <a:ext cx="393826" cy="360040"/>
          </a:xfrm>
          <a:prstGeom prst="star5">
            <a:avLst/>
          </a:prstGeom>
          <a:solidFill>
            <a:srgbClr val="FFFF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線吹き出し 2 (枠付き) 23">
            <a:extLst>
              <a:ext uri="{FF2B5EF4-FFF2-40B4-BE49-F238E27FC236}">
                <a16:creationId xmlns:a16="http://schemas.microsoft.com/office/drawing/2014/main" id="{ADC2D1D8-56DD-4CAC-87C8-B4445A09F963}"/>
              </a:ext>
            </a:extLst>
          </p:cNvPr>
          <p:cNvSpPr/>
          <p:nvPr/>
        </p:nvSpPr>
        <p:spPr>
          <a:xfrm>
            <a:off x="623356" y="1391716"/>
            <a:ext cx="4168926" cy="432048"/>
          </a:xfrm>
          <a:prstGeom prst="borderCallout2">
            <a:avLst>
              <a:gd name="adj1" fmla="val 123846"/>
              <a:gd name="adj2" fmla="val 95191"/>
              <a:gd name="adj3" fmla="val 184848"/>
              <a:gd name="adj4" fmla="val 95407"/>
              <a:gd name="adj5" fmla="val 290316"/>
              <a:gd name="adj6" fmla="val 110269"/>
            </a:avLst>
          </a:prstGeom>
          <a:solidFill>
            <a:srgbClr val="FFFF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２－１３．月次締処理指示（仮締め）</a:t>
            </a:r>
            <a:endParaRPr lang="ja-JP" altLang="en-US" dirty="0">
              <a:solidFill>
                <a:srgbClr val="000000"/>
              </a:solidFill>
            </a:endParaRPr>
          </a:p>
        </p:txBody>
      </p:sp>
      <p:sp>
        <p:nvSpPr>
          <p:cNvPr id="17" name="線吹き出し 2 (枠付き) 24">
            <a:extLst>
              <a:ext uri="{FF2B5EF4-FFF2-40B4-BE49-F238E27FC236}">
                <a16:creationId xmlns:a16="http://schemas.microsoft.com/office/drawing/2014/main" id="{38139980-0ACB-4CD0-B596-7CAB733D6D13}"/>
              </a:ext>
            </a:extLst>
          </p:cNvPr>
          <p:cNvSpPr/>
          <p:nvPr/>
        </p:nvSpPr>
        <p:spPr>
          <a:xfrm>
            <a:off x="6462508" y="3717741"/>
            <a:ext cx="4580765" cy="2879909"/>
          </a:xfrm>
          <a:prstGeom prst="borderCallout2">
            <a:avLst>
              <a:gd name="adj1" fmla="val -392"/>
              <a:gd name="adj2" fmla="val 10055"/>
              <a:gd name="adj3" fmla="val -14888"/>
              <a:gd name="adj4" fmla="val 4499"/>
              <a:gd name="adj5" fmla="val -18762"/>
              <a:gd name="adj6" fmla="val -16415"/>
            </a:avLst>
          </a:prstGeom>
          <a:solidFill>
            <a:srgbClr val="F7FA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３</a:t>
            </a:r>
            <a:r>
              <a:rPr kumimoji="1" lang="ja-JP" altLang="en-US" dirty="0">
                <a:solidFill>
                  <a:schemeClr val="tx1"/>
                </a:solidFill>
              </a:rPr>
              <a:t>－１．実際原価の取込</a:t>
            </a:r>
            <a:endParaRPr kumimoji="1" lang="en-US" altLang="ja-JP" dirty="0">
              <a:solidFill>
                <a:schemeClr val="tx1"/>
              </a:solidFill>
            </a:endParaRPr>
          </a:p>
          <a:p>
            <a:r>
              <a:rPr lang="ja-JP" altLang="en-US" dirty="0">
                <a:solidFill>
                  <a:schemeClr val="tx1"/>
                </a:solidFill>
              </a:rPr>
              <a:t>３－２．月次締処理指示（仮締め）</a:t>
            </a:r>
            <a:endParaRPr lang="en-US" altLang="ja-JP" dirty="0">
              <a:solidFill>
                <a:schemeClr val="tx1"/>
              </a:solidFill>
            </a:endParaRPr>
          </a:p>
          <a:p>
            <a:r>
              <a:rPr lang="ja-JP" altLang="en-US" dirty="0">
                <a:solidFill>
                  <a:schemeClr val="tx1"/>
                </a:solidFill>
              </a:rPr>
              <a:t>４－１．プロジェクト別採算登録の確認</a:t>
            </a:r>
            <a:endParaRPr lang="en-US" altLang="ja-JP" dirty="0">
              <a:solidFill>
                <a:schemeClr val="tx1"/>
              </a:solidFill>
            </a:endParaRPr>
          </a:p>
          <a:p>
            <a:r>
              <a:rPr lang="ja-JP" altLang="en-US" dirty="0">
                <a:solidFill>
                  <a:schemeClr val="tx1"/>
                </a:solidFill>
              </a:rPr>
              <a:t>４－２．プロジェクト一覧の確認</a:t>
            </a:r>
            <a:endParaRPr lang="en-US" altLang="ja-JP" dirty="0">
              <a:solidFill>
                <a:schemeClr val="tx1"/>
              </a:solidFill>
            </a:endParaRPr>
          </a:p>
          <a:p>
            <a:r>
              <a:rPr lang="ja-JP" altLang="en-US" dirty="0">
                <a:solidFill>
                  <a:schemeClr val="tx1"/>
                </a:solidFill>
              </a:rPr>
              <a:t>４－３．勤務実績・工数入力の完了確認</a:t>
            </a:r>
            <a:endParaRPr lang="en-US" altLang="ja-JP" dirty="0">
              <a:solidFill>
                <a:schemeClr val="tx1"/>
              </a:solidFill>
            </a:endParaRPr>
          </a:p>
          <a:p>
            <a:r>
              <a:rPr lang="ja-JP" altLang="en-US" dirty="0">
                <a:solidFill>
                  <a:schemeClr val="tx1"/>
                </a:solidFill>
              </a:rPr>
              <a:t>４－４．委託費計上の確認</a:t>
            </a:r>
            <a:endParaRPr lang="en-US" altLang="ja-JP" dirty="0">
              <a:solidFill>
                <a:schemeClr val="tx1"/>
              </a:solidFill>
            </a:endParaRPr>
          </a:p>
          <a:p>
            <a:r>
              <a:rPr lang="ja-JP" altLang="en-US" dirty="0">
                <a:solidFill>
                  <a:schemeClr val="tx1"/>
                </a:solidFill>
              </a:rPr>
              <a:t>４－５．当月検収予定プロジェクトの確認</a:t>
            </a:r>
            <a:endParaRPr lang="en-US" altLang="ja-JP" dirty="0">
              <a:solidFill>
                <a:schemeClr val="tx1"/>
              </a:solidFill>
            </a:endParaRPr>
          </a:p>
          <a:p>
            <a:r>
              <a:rPr lang="ja-JP" altLang="en-US" dirty="0">
                <a:solidFill>
                  <a:schemeClr val="tx1"/>
                </a:solidFill>
              </a:rPr>
              <a:t>４－６．当月の入力を変更させる</a:t>
            </a:r>
            <a:endParaRPr lang="ja-JP" altLang="en-US" dirty="0">
              <a:solidFill>
                <a:srgbClr val="000000"/>
              </a:solidFill>
            </a:endParaRPr>
          </a:p>
          <a:p>
            <a:endParaRPr lang="en-US" altLang="ja-JP" dirty="0">
              <a:solidFill>
                <a:schemeClr val="tx1"/>
              </a:solidFill>
            </a:endParaRPr>
          </a:p>
        </p:txBody>
      </p:sp>
      <p:sp>
        <p:nvSpPr>
          <p:cNvPr id="18" name="星 5 21">
            <a:extLst>
              <a:ext uri="{FF2B5EF4-FFF2-40B4-BE49-F238E27FC236}">
                <a16:creationId xmlns:a16="http://schemas.microsoft.com/office/drawing/2014/main" id="{8129B5FA-F826-4380-936C-998120DCA23C}"/>
              </a:ext>
            </a:extLst>
          </p:cNvPr>
          <p:cNvSpPr/>
          <p:nvPr/>
        </p:nvSpPr>
        <p:spPr>
          <a:xfrm>
            <a:off x="6193817" y="2472833"/>
            <a:ext cx="393826" cy="36004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03228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99513C-7B62-433B-9830-91FBE3536ECD}"/>
              </a:ext>
            </a:extLst>
          </p:cNvPr>
          <p:cNvSpPr>
            <a:spLocks noGrp="1"/>
          </p:cNvSpPr>
          <p:nvPr>
            <p:ph type="title"/>
          </p:nvPr>
        </p:nvSpPr>
        <p:spPr/>
        <p:txBody>
          <a:bodyPr/>
          <a:lstStyle/>
          <a:p>
            <a:r>
              <a:rPr lang="en-US" altLang="ja-JP" dirty="0"/>
              <a:t>【</a:t>
            </a:r>
            <a:r>
              <a:rPr lang="ja-JP" altLang="en-US" dirty="0"/>
              <a:t>２．仮締め処理に向けて</a:t>
            </a:r>
            <a:r>
              <a:rPr lang="en-US" altLang="ja-JP" dirty="0"/>
              <a:t>】</a:t>
            </a:r>
            <a:endParaRPr kumimoji="1" lang="ja-JP" altLang="en-US" dirty="0"/>
          </a:p>
        </p:txBody>
      </p:sp>
    </p:spTree>
    <p:extLst>
      <p:ext uri="{BB962C8B-B14F-4D97-AF65-F5344CB8AC3E}">
        <p14:creationId xmlns:p14="http://schemas.microsoft.com/office/powerpoint/2010/main" val="88279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ーブル&#10;&#10;AI 生成コンテンツは誤りを含む可能性があります。">
            <a:extLst>
              <a:ext uri="{FF2B5EF4-FFF2-40B4-BE49-F238E27FC236}">
                <a16:creationId xmlns:a16="http://schemas.microsoft.com/office/drawing/2014/main" id="{8C6EFD70-6A64-3471-E016-F863C48A2596}"/>
              </a:ext>
            </a:extLst>
          </p:cNvPr>
          <p:cNvPicPr>
            <a:picLocks noChangeAspect="1"/>
          </p:cNvPicPr>
          <p:nvPr/>
        </p:nvPicPr>
        <p:blipFill>
          <a:blip r:embed="rId2"/>
          <a:stretch>
            <a:fillRect/>
          </a:stretch>
        </p:blipFill>
        <p:spPr>
          <a:xfrm>
            <a:off x="360000" y="1980000"/>
            <a:ext cx="6176681" cy="3106155"/>
          </a:xfrm>
          <a:prstGeom prst="rect">
            <a:avLst/>
          </a:prstGeom>
          <a:ln>
            <a:solidFill>
              <a:schemeClr val="bg1">
                <a:lumMod val="50000"/>
              </a:schemeClr>
            </a:solidFill>
          </a:ln>
        </p:spPr>
      </p:pic>
      <p:pic>
        <p:nvPicPr>
          <p:cNvPr id="6" name="図 5" descr="テーブル&#10;&#10;AI 生成コンテンツは誤りを含む可能性があります。">
            <a:extLst>
              <a:ext uri="{FF2B5EF4-FFF2-40B4-BE49-F238E27FC236}">
                <a16:creationId xmlns:a16="http://schemas.microsoft.com/office/drawing/2014/main" id="{2FE4A303-06C2-A8C9-8ADE-BD61D77EFAFE}"/>
              </a:ext>
            </a:extLst>
          </p:cNvPr>
          <p:cNvPicPr>
            <a:picLocks noChangeAspect="1"/>
          </p:cNvPicPr>
          <p:nvPr/>
        </p:nvPicPr>
        <p:blipFill>
          <a:blip r:embed="rId3"/>
          <a:stretch>
            <a:fillRect/>
          </a:stretch>
        </p:blipFill>
        <p:spPr>
          <a:xfrm>
            <a:off x="5466285" y="3639721"/>
            <a:ext cx="6173443" cy="3096438"/>
          </a:xfrm>
          <a:prstGeom prst="rect">
            <a:avLst/>
          </a:prstGeom>
          <a:ln>
            <a:solidFill>
              <a:schemeClr val="bg1">
                <a:lumMod val="50000"/>
              </a:schemeClr>
            </a:solidFill>
          </a:ln>
        </p:spPr>
      </p:pic>
      <p:sp>
        <p:nvSpPr>
          <p:cNvPr id="17" name="角丸四角形吹き出し 15">
            <a:extLst>
              <a:ext uri="{FF2B5EF4-FFF2-40B4-BE49-F238E27FC236}">
                <a16:creationId xmlns:a16="http://schemas.microsoft.com/office/drawing/2014/main" id="{796DD373-8166-449A-B280-1D56B085B8E0}"/>
              </a:ext>
            </a:extLst>
          </p:cNvPr>
          <p:cNvSpPr/>
          <p:nvPr/>
        </p:nvSpPr>
        <p:spPr>
          <a:xfrm>
            <a:off x="1680007" y="5432817"/>
            <a:ext cx="2017723" cy="718102"/>
          </a:xfrm>
          <a:prstGeom prst="wedgeRoundRectCallout">
            <a:avLst>
              <a:gd name="adj1" fmla="val -33539"/>
              <a:gd name="adj2" fmla="val -124044"/>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２－１．勤務実績の確定（メンバーの作業）</a:t>
            </a:r>
          </a:p>
        </p:txBody>
      </p:sp>
      <p:sp>
        <p:nvSpPr>
          <p:cNvPr id="7" name="テキスト ボックス 6">
            <a:extLst>
              <a:ext uri="{FF2B5EF4-FFF2-40B4-BE49-F238E27FC236}">
                <a16:creationId xmlns:a16="http://schemas.microsoft.com/office/drawing/2014/main" id="{3E82C9E9-1ED3-4E54-995D-7C1A41BEF9B1}"/>
              </a:ext>
            </a:extLst>
          </p:cNvPr>
          <p:cNvSpPr txBox="1"/>
          <p:nvPr/>
        </p:nvSpPr>
        <p:spPr>
          <a:xfrm>
            <a:off x="360000" y="1260000"/>
            <a:ext cx="11038159"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自分の</a:t>
            </a:r>
            <a:r>
              <a:rPr lang="en-US" altLang="ja-JP" sz="1200" dirty="0">
                <a:latin typeface="+mn-ea"/>
                <a:ea typeface="+mn-ea"/>
              </a:rPr>
              <a:t>【</a:t>
            </a:r>
            <a:r>
              <a:rPr lang="ja-JP" altLang="en-US" sz="1200" dirty="0">
                <a:latin typeface="+mn-ea"/>
                <a:ea typeface="+mn-ea"/>
              </a:rPr>
              <a:t>勤務実績表入力</a:t>
            </a:r>
            <a:r>
              <a:rPr lang="en-US" altLang="ja-JP" sz="1200" dirty="0">
                <a:latin typeface="+mn-ea"/>
                <a:ea typeface="+mn-ea"/>
              </a:rPr>
              <a:t>】</a:t>
            </a:r>
            <a:r>
              <a:rPr lang="ja-JP" altLang="en-US" sz="1200" dirty="0">
                <a:latin typeface="+mn-ea"/>
                <a:ea typeface="+mn-ea"/>
              </a:rPr>
              <a:t>を起動し</a:t>
            </a:r>
            <a:r>
              <a:rPr kumimoji="1" lang="ja-JP" altLang="en-US" sz="1200" dirty="0">
                <a:latin typeface="+mn-ea"/>
                <a:ea typeface="+mn-ea"/>
              </a:rPr>
              <a:t>て、当月分の全ての勤務実績を入力します。</a:t>
            </a:r>
            <a:endParaRPr kumimoji="1" lang="en-US" altLang="ja-JP" sz="1200" dirty="0">
              <a:latin typeface="+mn-ea"/>
              <a:ea typeface="+mn-ea"/>
            </a:endParaRPr>
          </a:p>
          <a:p>
            <a:r>
              <a:rPr lang="ja-JP" altLang="en-US" sz="1200" dirty="0">
                <a:latin typeface="+mn-ea"/>
                <a:ea typeface="+mn-ea"/>
              </a:rPr>
              <a:t>月末の作業では、「入力完了」にもチェックを入れて、勤務実績表一覧の完了列</a:t>
            </a:r>
            <a:r>
              <a:rPr lang="ja-JP" altLang="en-US" sz="1200" dirty="0">
                <a:latin typeface="+mn-ea"/>
              </a:rPr>
              <a:t>の“✓”印</a:t>
            </a:r>
            <a:r>
              <a:rPr lang="ja-JP" altLang="en-US" sz="1200" dirty="0">
                <a:latin typeface="+mn-ea"/>
                <a:ea typeface="+mn-ea"/>
              </a:rPr>
              <a:t>を確認してください。</a:t>
            </a:r>
            <a:endParaRPr lang="en-US" altLang="ja-JP" sz="1200" dirty="0">
              <a:latin typeface="+mn-ea"/>
              <a:ea typeface="+mn-ea"/>
            </a:endParaRPr>
          </a:p>
          <a:p>
            <a:r>
              <a:rPr lang="ja-JP" altLang="en-US" sz="1200" dirty="0">
                <a:latin typeface="+mn-ea"/>
                <a:ea typeface="+mn-ea"/>
              </a:rPr>
              <a:t>これにより、システム管理者が勤務実績未入力者の確認を行います。</a:t>
            </a:r>
            <a:endParaRPr lang="en-US" altLang="ja-JP" sz="1200" dirty="0">
              <a:latin typeface="+mn-ea"/>
              <a:ea typeface="+mn-ea"/>
            </a:endParaRPr>
          </a:p>
        </p:txBody>
      </p:sp>
      <p:sp>
        <p:nvSpPr>
          <p:cNvPr id="12" name="正方形/長方形 11">
            <a:extLst>
              <a:ext uri="{FF2B5EF4-FFF2-40B4-BE49-F238E27FC236}">
                <a16:creationId xmlns:a16="http://schemas.microsoft.com/office/drawing/2014/main" id="{980A0259-ABEF-4673-A115-29B05A8774C4}"/>
              </a:ext>
            </a:extLst>
          </p:cNvPr>
          <p:cNvSpPr/>
          <p:nvPr/>
        </p:nvSpPr>
        <p:spPr>
          <a:xfrm>
            <a:off x="1936812" y="4599730"/>
            <a:ext cx="432000" cy="155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AB40851E-C1EA-4DD3-83AD-23DF5D4E7CAE}"/>
              </a:ext>
            </a:extLst>
          </p:cNvPr>
          <p:cNvSpPr txBox="1"/>
          <p:nvPr/>
        </p:nvSpPr>
        <p:spPr>
          <a:xfrm>
            <a:off x="6552219" y="2295164"/>
            <a:ext cx="4848419" cy="830997"/>
          </a:xfrm>
          <a:prstGeom prst="rect">
            <a:avLst/>
          </a:prstGeom>
          <a:solidFill>
            <a:srgbClr val="F7FAD2"/>
          </a:solidFill>
          <a:ln w="19050">
            <a:solidFill>
              <a:schemeClr val="accent6">
                <a:lumMod val="60000"/>
                <a:lumOff val="40000"/>
              </a:schemeClr>
            </a:solidFill>
          </a:ln>
        </p:spPr>
        <p:txBody>
          <a:bodyPr wrap="square" rtlCol="0">
            <a:spAutoFit/>
          </a:bodyPr>
          <a:lstStyle/>
          <a:p>
            <a:r>
              <a:rPr lang="en-US" altLang="ja-JP" sz="1200" b="1" dirty="0">
                <a:latin typeface="+mn-ea"/>
                <a:ea typeface="+mn-ea"/>
              </a:rPr>
              <a:t>【</a:t>
            </a:r>
            <a:r>
              <a:rPr lang="ja-JP" altLang="en-US" sz="1200" b="1" dirty="0">
                <a:latin typeface="+mn-ea"/>
                <a:ea typeface="+mn-ea"/>
              </a:rPr>
              <a:t>入力完了チェックが更新できない</a:t>
            </a:r>
            <a:r>
              <a:rPr lang="en-US" altLang="ja-JP" sz="1200" b="1" dirty="0">
                <a:latin typeface="+mn-ea"/>
                <a:ea typeface="+mn-ea"/>
              </a:rPr>
              <a:t>】</a:t>
            </a:r>
          </a:p>
          <a:p>
            <a:r>
              <a:rPr lang="ja-JP" altLang="en-US" sz="1200" dirty="0">
                <a:latin typeface="+mn-ea"/>
                <a:ea typeface="+mn-ea"/>
              </a:rPr>
              <a:t>入力完了のチェックを入れられるのは当月の勤務実績表のみです。入力完了チェックを付けられない場合は、システム管理者へ</a:t>
            </a:r>
            <a:endParaRPr lang="en-US" altLang="ja-JP" sz="1200" dirty="0">
              <a:latin typeface="+mn-ea"/>
              <a:ea typeface="+mn-ea"/>
            </a:endParaRPr>
          </a:p>
          <a:p>
            <a:r>
              <a:rPr lang="ja-JP" altLang="en-US" sz="1200" dirty="0">
                <a:latin typeface="+mn-ea"/>
                <a:ea typeface="+mn-ea"/>
              </a:rPr>
              <a:t>確認してください。</a:t>
            </a:r>
            <a:endParaRPr lang="en-US" altLang="ja-JP" sz="1200" dirty="0">
              <a:latin typeface="+mn-ea"/>
              <a:ea typeface="+mn-ea"/>
            </a:endParaRPr>
          </a:p>
        </p:txBody>
      </p:sp>
      <p:sp>
        <p:nvSpPr>
          <p:cNvPr id="23" name="下矢印 14">
            <a:extLst>
              <a:ext uri="{FF2B5EF4-FFF2-40B4-BE49-F238E27FC236}">
                <a16:creationId xmlns:a16="http://schemas.microsoft.com/office/drawing/2014/main" id="{F4AE6661-B83A-40B5-BF3B-FBE0E0DB91F4}"/>
              </a:ext>
            </a:extLst>
          </p:cNvPr>
          <p:cNvSpPr/>
          <p:nvPr/>
        </p:nvSpPr>
        <p:spPr>
          <a:xfrm rot="16200000">
            <a:off x="4361244" y="5442661"/>
            <a:ext cx="470249" cy="31130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27BDF06B-AF84-4983-BB3C-7A4B6F0C91B2}"/>
              </a:ext>
            </a:extLst>
          </p:cNvPr>
          <p:cNvSpPr/>
          <p:nvPr/>
        </p:nvSpPr>
        <p:spPr>
          <a:xfrm>
            <a:off x="2005508" y="2685713"/>
            <a:ext cx="3204000" cy="17814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図 28">
            <a:extLst>
              <a:ext uri="{FF2B5EF4-FFF2-40B4-BE49-F238E27FC236}">
                <a16:creationId xmlns:a16="http://schemas.microsoft.com/office/drawing/2014/main" id="{4E4321FD-5FDC-43B4-8B1D-6C3EA3453116}"/>
              </a:ext>
            </a:extLst>
          </p:cNvPr>
          <p:cNvPicPr>
            <a:picLocks noChangeAspect="1"/>
          </p:cNvPicPr>
          <p:nvPr/>
        </p:nvPicPr>
        <p:blipFill>
          <a:blip r:embed="rId4"/>
          <a:stretch>
            <a:fillRect/>
          </a:stretch>
        </p:blipFill>
        <p:spPr>
          <a:xfrm>
            <a:off x="2033744" y="5547175"/>
            <a:ext cx="1137103" cy="470870"/>
          </a:xfrm>
          <a:prstGeom prst="rect">
            <a:avLst/>
          </a:prstGeom>
        </p:spPr>
      </p:pic>
      <p:sp>
        <p:nvSpPr>
          <p:cNvPr id="28" name="正方形/長方形 27">
            <a:extLst>
              <a:ext uri="{FF2B5EF4-FFF2-40B4-BE49-F238E27FC236}">
                <a16:creationId xmlns:a16="http://schemas.microsoft.com/office/drawing/2014/main" id="{23003BE7-EC7A-401F-AAA2-98727C02FB16}"/>
              </a:ext>
            </a:extLst>
          </p:cNvPr>
          <p:cNvSpPr/>
          <p:nvPr/>
        </p:nvSpPr>
        <p:spPr>
          <a:xfrm>
            <a:off x="2046142" y="5551191"/>
            <a:ext cx="1137103" cy="4893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吹き出し 18">
            <a:extLst>
              <a:ext uri="{FF2B5EF4-FFF2-40B4-BE49-F238E27FC236}">
                <a16:creationId xmlns:a16="http://schemas.microsoft.com/office/drawing/2014/main" id="{83C5A23C-3E49-443A-9CAF-87C81B6F5781}"/>
              </a:ext>
            </a:extLst>
          </p:cNvPr>
          <p:cNvSpPr/>
          <p:nvPr/>
        </p:nvSpPr>
        <p:spPr>
          <a:xfrm>
            <a:off x="8702785" y="3489820"/>
            <a:ext cx="3183437" cy="1132770"/>
          </a:xfrm>
          <a:prstGeom prst="wedgeRectCallout">
            <a:avLst>
              <a:gd name="adj1" fmla="val -19394"/>
              <a:gd name="adj2" fmla="val 73103"/>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rPr>
              <a:t>入力が完了している場合、</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［完了］欄に「✓」が表示されます。</a:t>
            </a: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入力が未完了の場合、</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［完了］欄は無印となります。</a:t>
            </a:r>
            <a:endParaRPr lang="en-US" altLang="ja-JP" sz="12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87E40953-B47B-40F8-90BE-D7AE8F230B44}"/>
              </a:ext>
            </a:extLst>
          </p:cNvPr>
          <p:cNvSpPr/>
          <p:nvPr/>
        </p:nvSpPr>
        <p:spPr>
          <a:xfrm>
            <a:off x="10341876" y="5325801"/>
            <a:ext cx="147257" cy="79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Tree>
    <p:extLst>
      <p:ext uri="{BB962C8B-B14F-4D97-AF65-F5344CB8AC3E}">
        <p14:creationId xmlns:p14="http://schemas.microsoft.com/office/powerpoint/2010/main" val="1694499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アプリケーション, テーブル&#10;&#10;AI 生成コンテンツは誤りを含む可能性があります。">
            <a:extLst>
              <a:ext uri="{FF2B5EF4-FFF2-40B4-BE49-F238E27FC236}">
                <a16:creationId xmlns:a16="http://schemas.microsoft.com/office/drawing/2014/main" id="{93420DEB-C62B-C805-6797-928239BCDA19}"/>
              </a:ext>
            </a:extLst>
          </p:cNvPr>
          <p:cNvPicPr>
            <a:picLocks noChangeAspect="1"/>
          </p:cNvPicPr>
          <p:nvPr/>
        </p:nvPicPr>
        <p:blipFill>
          <a:blip r:embed="rId2"/>
          <a:stretch>
            <a:fillRect/>
          </a:stretch>
        </p:blipFill>
        <p:spPr>
          <a:xfrm>
            <a:off x="360000" y="1980000"/>
            <a:ext cx="6209071" cy="3096438"/>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２－２．工数実績の確定（メンバーの作業）</a:t>
            </a:r>
          </a:p>
        </p:txBody>
      </p:sp>
      <p:sp>
        <p:nvSpPr>
          <p:cNvPr id="10" name="テキスト ボックス 9">
            <a:extLst>
              <a:ext uri="{FF2B5EF4-FFF2-40B4-BE49-F238E27FC236}">
                <a16:creationId xmlns:a16="http://schemas.microsoft.com/office/drawing/2014/main" id="{6EBE3D0D-6EB6-4C9F-9B3B-BF69A6F41D19}"/>
              </a:ext>
            </a:extLst>
          </p:cNvPr>
          <p:cNvSpPr txBox="1"/>
          <p:nvPr/>
        </p:nvSpPr>
        <p:spPr>
          <a:xfrm>
            <a:off x="360000" y="1260000"/>
            <a:ext cx="10557144"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自分の</a:t>
            </a:r>
            <a:r>
              <a:rPr lang="en-US" altLang="ja-JP" sz="1200" dirty="0">
                <a:latin typeface="+mn-ea"/>
                <a:ea typeface="+mn-ea"/>
              </a:rPr>
              <a:t>【</a:t>
            </a:r>
            <a:r>
              <a:rPr lang="ja-JP" altLang="en-US" sz="1200" dirty="0">
                <a:latin typeface="+mn-ea"/>
                <a:ea typeface="+mn-ea"/>
              </a:rPr>
              <a:t>工数入力</a:t>
            </a:r>
            <a:r>
              <a:rPr lang="en-US" altLang="ja-JP" sz="1200" dirty="0">
                <a:latin typeface="+mn-ea"/>
                <a:ea typeface="+mn-ea"/>
              </a:rPr>
              <a:t>】</a:t>
            </a:r>
            <a:r>
              <a:rPr lang="ja-JP" altLang="en-US" sz="1200" dirty="0">
                <a:latin typeface="+mn-ea"/>
                <a:ea typeface="+mn-ea"/>
              </a:rPr>
              <a:t>を起動し</a:t>
            </a:r>
            <a:r>
              <a:rPr kumimoji="1" lang="ja-JP" altLang="en-US" sz="1200" dirty="0">
                <a:latin typeface="+mn-ea"/>
                <a:ea typeface="+mn-ea"/>
              </a:rPr>
              <a:t>て、当月分の全ての工数実績を入力します。</a:t>
            </a:r>
            <a:endParaRPr kumimoji="1" lang="en-US" altLang="ja-JP" sz="1200" dirty="0">
              <a:latin typeface="+mn-ea"/>
              <a:ea typeface="+mn-ea"/>
            </a:endParaRPr>
          </a:p>
          <a:p>
            <a:r>
              <a:rPr lang="ja-JP" altLang="en-US" sz="1200" dirty="0">
                <a:latin typeface="+mn-ea"/>
                <a:ea typeface="+mn-ea"/>
              </a:rPr>
              <a:t>月末の作業では、「入力完了」にもチェックを入れて、</a:t>
            </a:r>
            <a:r>
              <a:rPr lang="ja-JP" altLang="en-US" sz="1200" dirty="0">
                <a:latin typeface="+mn-ea"/>
              </a:rPr>
              <a:t>工数入力</a:t>
            </a:r>
            <a:r>
              <a:rPr lang="ja-JP" altLang="en-US" sz="1200" dirty="0">
                <a:latin typeface="+mn-ea"/>
                <a:ea typeface="+mn-ea"/>
              </a:rPr>
              <a:t>一覧の完了列</a:t>
            </a:r>
            <a:r>
              <a:rPr lang="ja-JP" altLang="en-US" sz="1200" dirty="0">
                <a:latin typeface="+mn-ea"/>
              </a:rPr>
              <a:t>の“✓”印</a:t>
            </a:r>
            <a:r>
              <a:rPr lang="ja-JP" altLang="en-US" sz="1200" dirty="0">
                <a:latin typeface="+mn-ea"/>
                <a:ea typeface="+mn-ea"/>
              </a:rPr>
              <a:t>を確認してください。</a:t>
            </a:r>
            <a:endParaRPr lang="en-US" altLang="ja-JP" sz="1200" dirty="0">
              <a:latin typeface="+mn-ea"/>
              <a:ea typeface="+mn-ea"/>
            </a:endParaRPr>
          </a:p>
          <a:p>
            <a:r>
              <a:rPr lang="ja-JP" altLang="en-US" sz="1200" dirty="0">
                <a:latin typeface="+mn-ea"/>
                <a:ea typeface="+mn-ea"/>
              </a:rPr>
              <a:t>これにより、システム管理者が工数実績未入力者の確認を行います。</a:t>
            </a:r>
            <a:endParaRPr lang="en-US" altLang="ja-JP" sz="1200" dirty="0">
              <a:latin typeface="+mn-ea"/>
              <a:ea typeface="+mn-ea"/>
            </a:endParaRPr>
          </a:p>
        </p:txBody>
      </p:sp>
      <p:sp>
        <p:nvSpPr>
          <p:cNvPr id="14" name="テキスト ボックス 13">
            <a:extLst>
              <a:ext uri="{FF2B5EF4-FFF2-40B4-BE49-F238E27FC236}">
                <a16:creationId xmlns:a16="http://schemas.microsoft.com/office/drawing/2014/main" id="{D132C420-9A22-4C4A-9CCE-03617915AE46}"/>
              </a:ext>
            </a:extLst>
          </p:cNvPr>
          <p:cNvSpPr txBox="1"/>
          <p:nvPr/>
        </p:nvSpPr>
        <p:spPr>
          <a:xfrm>
            <a:off x="7982967" y="1671638"/>
            <a:ext cx="3851966" cy="830997"/>
          </a:xfrm>
          <a:prstGeom prst="rect">
            <a:avLst/>
          </a:prstGeom>
          <a:solidFill>
            <a:srgbClr val="F7FAD2"/>
          </a:solidFill>
          <a:ln w="19050">
            <a:solidFill>
              <a:schemeClr val="accent6">
                <a:lumMod val="60000"/>
                <a:lumOff val="40000"/>
              </a:schemeClr>
            </a:solidFill>
          </a:ln>
        </p:spPr>
        <p:txBody>
          <a:bodyPr wrap="square" rtlCol="0">
            <a:spAutoFit/>
          </a:bodyPr>
          <a:lstStyle/>
          <a:p>
            <a:r>
              <a:rPr lang="en-US" altLang="ja-JP" sz="1200" b="1" dirty="0">
                <a:latin typeface="+mn-ea"/>
                <a:ea typeface="+mn-ea"/>
              </a:rPr>
              <a:t>【</a:t>
            </a:r>
            <a:r>
              <a:rPr lang="ja-JP" altLang="en-US" sz="1200" b="1" dirty="0">
                <a:latin typeface="+mn-ea"/>
                <a:ea typeface="+mn-ea"/>
              </a:rPr>
              <a:t>入力完了チェックが更新できない</a:t>
            </a:r>
            <a:r>
              <a:rPr lang="en-US" altLang="ja-JP" sz="1200" b="1" dirty="0">
                <a:latin typeface="+mn-ea"/>
                <a:ea typeface="+mn-ea"/>
              </a:rPr>
              <a:t>】</a:t>
            </a:r>
          </a:p>
          <a:p>
            <a:r>
              <a:rPr lang="ja-JP" altLang="en-US" sz="1200" dirty="0">
                <a:latin typeface="+mn-ea"/>
                <a:ea typeface="+mn-ea"/>
              </a:rPr>
              <a:t>入力完了のチェックを入れられるのは当月の勤務実績表のみです。入力完了チェックを付けられない場合は、システム管理者へ確認してください。</a:t>
            </a:r>
            <a:endParaRPr lang="en-US" altLang="ja-JP" sz="1200" dirty="0">
              <a:latin typeface="+mn-ea"/>
              <a:ea typeface="+mn-ea"/>
            </a:endParaRPr>
          </a:p>
        </p:txBody>
      </p:sp>
      <p:sp>
        <p:nvSpPr>
          <p:cNvPr id="15" name="正方形/長方形 14">
            <a:extLst>
              <a:ext uri="{FF2B5EF4-FFF2-40B4-BE49-F238E27FC236}">
                <a16:creationId xmlns:a16="http://schemas.microsoft.com/office/drawing/2014/main" id="{70595FC0-BFA8-4938-97A5-F36218F01311}"/>
              </a:ext>
            </a:extLst>
          </p:cNvPr>
          <p:cNvSpPr/>
          <p:nvPr/>
        </p:nvSpPr>
        <p:spPr>
          <a:xfrm>
            <a:off x="1967062" y="3380783"/>
            <a:ext cx="4511887" cy="11078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角丸四角形吹き出し 15">
            <a:extLst>
              <a:ext uri="{FF2B5EF4-FFF2-40B4-BE49-F238E27FC236}">
                <a16:creationId xmlns:a16="http://schemas.microsoft.com/office/drawing/2014/main" id="{6972FDD6-4034-4B19-9B9C-141F5D6715A3}"/>
              </a:ext>
            </a:extLst>
          </p:cNvPr>
          <p:cNvSpPr/>
          <p:nvPr/>
        </p:nvSpPr>
        <p:spPr>
          <a:xfrm>
            <a:off x="1893143" y="5299357"/>
            <a:ext cx="2017723" cy="718102"/>
          </a:xfrm>
          <a:prstGeom prst="wedgeRoundRectCallout">
            <a:avLst>
              <a:gd name="adj1" fmla="val -33539"/>
              <a:gd name="adj2" fmla="val -124044"/>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F23B4C85-E497-40E7-AB51-BD869A8D1B32}"/>
              </a:ext>
            </a:extLst>
          </p:cNvPr>
          <p:cNvSpPr/>
          <p:nvPr/>
        </p:nvSpPr>
        <p:spPr>
          <a:xfrm>
            <a:off x="2092792" y="4574987"/>
            <a:ext cx="432000" cy="1383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 name="図 29">
            <a:extLst>
              <a:ext uri="{FF2B5EF4-FFF2-40B4-BE49-F238E27FC236}">
                <a16:creationId xmlns:a16="http://schemas.microsoft.com/office/drawing/2014/main" id="{B7636B6A-2430-47CC-BE82-17858CC026E1}"/>
              </a:ext>
            </a:extLst>
          </p:cNvPr>
          <p:cNvPicPr>
            <a:picLocks noChangeAspect="1"/>
          </p:cNvPicPr>
          <p:nvPr/>
        </p:nvPicPr>
        <p:blipFill>
          <a:blip r:embed="rId3"/>
          <a:stretch>
            <a:fillRect/>
          </a:stretch>
        </p:blipFill>
        <p:spPr>
          <a:xfrm>
            <a:off x="2246880" y="5413715"/>
            <a:ext cx="1137103" cy="470870"/>
          </a:xfrm>
          <a:prstGeom prst="rect">
            <a:avLst/>
          </a:prstGeom>
        </p:spPr>
      </p:pic>
      <p:sp>
        <p:nvSpPr>
          <p:cNvPr id="31" name="正方形/長方形 30">
            <a:extLst>
              <a:ext uri="{FF2B5EF4-FFF2-40B4-BE49-F238E27FC236}">
                <a16:creationId xmlns:a16="http://schemas.microsoft.com/office/drawing/2014/main" id="{07750147-2001-4105-9DCE-D4C951815142}"/>
              </a:ext>
            </a:extLst>
          </p:cNvPr>
          <p:cNvSpPr/>
          <p:nvPr/>
        </p:nvSpPr>
        <p:spPr>
          <a:xfrm>
            <a:off x="2246880" y="5395199"/>
            <a:ext cx="1137103" cy="4893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descr="コンピューターのスクリーンショット&#10;&#10;AI 生成コンテンツは誤りを含む可能性があります。">
            <a:extLst>
              <a:ext uri="{FF2B5EF4-FFF2-40B4-BE49-F238E27FC236}">
                <a16:creationId xmlns:a16="http://schemas.microsoft.com/office/drawing/2014/main" id="{4154BA0E-587C-1C4C-104F-DF2C8233D329}"/>
              </a:ext>
            </a:extLst>
          </p:cNvPr>
          <p:cNvPicPr>
            <a:picLocks noChangeAspect="1"/>
          </p:cNvPicPr>
          <p:nvPr/>
        </p:nvPicPr>
        <p:blipFill>
          <a:blip r:embed="rId4"/>
          <a:stretch>
            <a:fillRect/>
          </a:stretch>
        </p:blipFill>
        <p:spPr>
          <a:xfrm>
            <a:off x="5833407" y="3238522"/>
            <a:ext cx="6202593" cy="3132067"/>
          </a:xfrm>
          <a:prstGeom prst="rect">
            <a:avLst/>
          </a:prstGeom>
          <a:ln>
            <a:solidFill>
              <a:schemeClr val="bg1">
                <a:lumMod val="50000"/>
              </a:schemeClr>
            </a:solidFill>
          </a:ln>
        </p:spPr>
      </p:pic>
      <p:sp>
        <p:nvSpPr>
          <p:cNvPr id="16" name="四角形吹き出し 11">
            <a:extLst>
              <a:ext uri="{FF2B5EF4-FFF2-40B4-BE49-F238E27FC236}">
                <a16:creationId xmlns:a16="http://schemas.microsoft.com/office/drawing/2014/main" id="{6B423391-4321-418B-ACA3-1B65E288D52A}"/>
              </a:ext>
            </a:extLst>
          </p:cNvPr>
          <p:cNvSpPr/>
          <p:nvPr/>
        </p:nvSpPr>
        <p:spPr>
          <a:xfrm>
            <a:off x="6831939" y="2515627"/>
            <a:ext cx="3819962" cy="913373"/>
          </a:xfrm>
          <a:prstGeom prst="borderCallout2">
            <a:avLst>
              <a:gd name="adj1" fmla="val 34436"/>
              <a:gd name="adj2" fmla="val -3398"/>
              <a:gd name="adj3" fmla="val 34118"/>
              <a:gd name="adj4" fmla="val -16722"/>
              <a:gd name="adj5" fmla="val 88679"/>
              <a:gd name="adj6" fmla="val -37694"/>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200" dirty="0">
                <a:latin typeface="+mj-ea"/>
                <a:ea typeface="+mj-ea"/>
              </a:rPr>
              <a:t>勤務実績表入力している場合は、工数入力する際、</a:t>
            </a:r>
            <a:endParaRPr kumimoji="1" lang="en-US" altLang="ja-JP" sz="1200" dirty="0">
              <a:latin typeface="+mj-ea"/>
              <a:ea typeface="+mj-ea"/>
            </a:endParaRPr>
          </a:p>
          <a:p>
            <a:r>
              <a:rPr kumimoji="1" lang="ja-JP" altLang="en-US" sz="1200" dirty="0">
                <a:latin typeface="+mj-ea"/>
                <a:ea typeface="+mj-ea"/>
              </a:rPr>
              <a:t>「差異」が発生していないか確認します。</a:t>
            </a:r>
            <a:endParaRPr kumimoji="1" lang="en-US" altLang="ja-JP" sz="1200" dirty="0">
              <a:latin typeface="+mj-ea"/>
              <a:ea typeface="+mj-ea"/>
            </a:endParaRPr>
          </a:p>
          <a:p>
            <a:r>
              <a:rPr kumimoji="1" lang="ja-JP" altLang="en-US" sz="1200" dirty="0">
                <a:latin typeface="+mj-ea"/>
                <a:ea typeface="+mj-ea"/>
              </a:rPr>
              <a:t>「差異」が発生している場合は、</a:t>
            </a:r>
            <a:endParaRPr kumimoji="1" lang="en-US" altLang="ja-JP" sz="1200" dirty="0">
              <a:latin typeface="+mj-ea"/>
              <a:ea typeface="+mj-ea"/>
            </a:endParaRPr>
          </a:p>
          <a:p>
            <a:r>
              <a:rPr kumimoji="1" lang="ja-JP" altLang="en-US" sz="1200" dirty="0">
                <a:latin typeface="+mj-ea"/>
                <a:ea typeface="+mj-ea"/>
              </a:rPr>
              <a:t>一致するよう正しく工数入力します。</a:t>
            </a:r>
          </a:p>
        </p:txBody>
      </p:sp>
      <p:sp>
        <p:nvSpPr>
          <p:cNvPr id="12" name="正方形/長方形 11">
            <a:extLst>
              <a:ext uri="{FF2B5EF4-FFF2-40B4-BE49-F238E27FC236}">
                <a16:creationId xmlns:a16="http://schemas.microsoft.com/office/drawing/2014/main" id="{78BD0D7C-EAFE-4D96-91BA-EC61BC376A4D}"/>
              </a:ext>
            </a:extLst>
          </p:cNvPr>
          <p:cNvSpPr/>
          <p:nvPr/>
        </p:nvSpPr>
        <p:spPr>
          <a:xfrm>
            <a:off x="9201150" y="4713355"/>
            <a:ext cx="171449" cy="10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837246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 テーブル&#10;&#10;AI 生成コンテンツは誤りを含む可能性があります。">
            <a:extLst>
              <a:ext uri="{FF2B5EF4-FFF2-40B4-BE49-F238E27FC236}">
                <a16:creationId xmlns:a16="http://schemas.microsoft.com/office/drawing/2014/main" id="{75C3145C-7F0C-EE0B-3687-8378398E5173}"/>
              </a:ext>
            </a:extLst>
          </p:cNvPr>
          <p:cNvPicPr>
            <a:picLocks noChangeAspect="1"/>
          </p:cNvPicPr>
          <p:nvPr/>
        </p:nvPicPr>
        <p:blipFill>
          <a:blip r:embed="rId2"/>
          <a:stretch>
            <a:fillRect/>
          </a:stretch>
        </p:blipFill>
        <p:spPr>
          <a:xfrm>
            <a:off x="271802" y="2096224"/>
            <a:ext cx="6212310" cy="3119111"/>
          </a:xfrm>
          <a:prstGeom prst="rect">
            <a:avLst/>
          </a:prstGeom>
          <a:ln>
            <a:solidFill>
              <a:schemeClr val="bg1">
                <a:lumMod val="50000"/>
              </a:schemeClr>
            </a:solidFill>
          </a:ln>
        </p:spPr>
      </p:pic>
      <p:pic>
        <p:nvPicPr>
          <p:cNvPr id="10" name="図 9" descr="アプリケーション&#10;&#10;AI 生成コンテンツは誤りを含む可能性があります。">
            <a:extLst>
              <a:ext uri="{FF2B5EF4-FFF2-40B4-BE49-F238E27FC236}">
                <a16:creationId xmlns:a16="http://schemas.microsoft.com/office/drawing/2014/main" id="{27FF0097-45BC-8E6B-46E2-5B36F55C413F}"/>
              </a:ext>
            </a:extLst>
          </p:cNvPr>
          <p:cNvPicPr>
            <a:picLocks noChangeAspect="1"/>
          </p:cNvPicPr>
          <p:nvPr/>
        </p:nvPicPr>
        <p:blipFill>
          <a:blip r:embed="rId3"/>
          <a:stretch>
            <a:fillRect/>
          </a:stretch>
        </p:blipFill>
        <p:spPr>
          <a:xfrm>
            <a:off x="1776135" y="4954457"/>
            <a:ext cx="10355025" cy="1683302"/>
          </a:xfrm>
          <a:prstGeom prst="rect">
            <a:avLst/>
          </a:prstGeom>
          <a:ln>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２－２ ．工数実績の承認（自社マスタ「工数承認」利用時）</a:t>
            </a:r>
            <a:endParaRPr lang="en-US" altLang="ja-JP" dirty="0"/>
          </a:p>
          <a:p>
            <a:pPr marL="0" indent="0">
              <a:buNone/>
            </a:pPr>
            <a:r>
              <a:rPr lang="en-US" altLang="ja-JP" dirty="0"/>
              <a:t>※</a:t>
            </a:r>
            <a:r>
              <a:rPr lang="ja-JP" altLang="en-US" dirty="0"/>
              <a:t>参考：管理職の作業</a:t>
            </a:r>
          </a:p>
          <a:p>
            <a:pPr marL="0" indent="0">
              <a:buNone/>
            </a:pPr>
            <a:endParaRPr kumimoji="1" lang="ja-JP" altLang="en-US" dirty="0"/>
          </a:p>
        </p:txBody>
      </p:sp>
      <p:sp>
        <p:nvSpPr>
          <p:cNvPr id="8" name="テキスト ボックス 7">
            <a:extLst>
              <a:ext uri="{FF2B5EF4-FFF2-40B4-BE49-F238E27FC236}">
                <a16:creationId xmlns:a16="http://schemas.microsoft.com/office/drawing/2014/main" id="{D1D086CE-426E-4735-9119-F80FFB45E53A}"/>
              </a:ext>
            </a:extLst>
          </p:cNvPr>
          <p:cNvSpPr txBox="1"/>
          <p:nvPr/>
        </p:nvSpPr>
        <p:spPr>
          <a:xfrm>
            <a:off x="271803" y="1523893"/>
            <a:ext cx="11288676" cy="46166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勤務実績表一覧で、工数入力完了が“✓”になっているメンバーの工数入力画面を開くと、「承認」にチェックが付けられます。工数の承認を行うと、勤務実績表一覧で、誰が工数を承認したのかが参照できます。</a:t>
            </a:r>
            <a:endParaRPr kumimoji="1" lang="en-US" altLang="ja-JP" sz="1200" dirty="0">
              <a:latin typeface="+mn-ea"/>
              <a:ea typeface="+mn-ea"/>
            </a:endParaRPr>
          </a:p>
        </p:txBody>
      </p:sp>
      <p:sp>
        <p:nvSpPr>
          <p:cNvPr id="9" name="正方形/長方形 8">
            <a:extLst>
              <a:ext uri="{FF2B5EF4-FFF2-40B4-BE49-F238E27FC236}">
                <a16:creationId xmlns:a16="http://schemas.microsoft.com/office/drawing/2014/main" id="{8BB88AF1-5388-476C-BFDD-B2C05668FC71}"/>
              </a:ext>
            </a:extLst>
          </p:cNvPr>
          <p:cNvSpPr/>
          <p:nvPr/>
        </p:nvSpPr>
        <p:spPr>
          <a:xfrm>
            <a:off x="1917447" y="4741665"/>
            <a:ext cx="2160000" cy="1574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894B66AE-86BD-4414-A11C-0CB965E9468E}"/>
              </a:ext>
            </a:extLst>
          </p:cNvPr>
          <p:cNvSpPr/>
          <p:nvPr/>
        </p:nvSpPr>
        <p:spPr>
          <a:xfrm>
            <a:off x="10332720" y="6172836"/>
            <a:ext cx="568337" cy="431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F01C357A-2A71-4170-A9B5-6F8C2C979533}"/>
              </a:ext>
            </a:extLst>
          </p:cNvPr>
          <p:cNvSpPr txBox="1"/>
          <p:nvPr/>
        </p:nvSpPr>
        <p:spPr>
          <a:xfrm>
            <a:off x="8479030" y="2163770"/>
            <a:ext cx="3081449" cy="1015663"/>
          </a:xfrm>
          <a:prstGeom prst="rect">
            <a:avLst/>
          </a:prstGeom>
          <a:solidFill>
            <a:srgbClr val="F7FAD2"/>
          </a:solidFill>
          <a:ln w="19050">
            <a:solidFill>
              <a:schemeClr val="accent6">
                <a:lumMod val="60000"/>
                <a:lumOff val="40000"/>
              </a:schemeClr>
            </a:solidFill>
          </a:ln>
        </p:spPr>
        <p:txBody>
          <a:bodyPr wrap="square" rtlCol="0">
            <a:spAutoFit/>
          </a:bodyPr>
          <a:lstStyle/>
          <a:p>
            <a:r>
              <a:rPr lang="en-US" altLang="ja-JP" sz="1200" b="1" dirty="0">
                <a:latin typeface="+mn-ea"/>
                <a:ea typeface="+mn-ea"/>
              </a:rPr>
              <a:t>【</a:t>
            </a:r>
            <a:r>
              <a:rPr lang="ja-JP" altLang="en-US" sz="1200" b="1" dirty="0">
                <a:latin typeface="+mn-ea"/>
                <a:ea typeface="+mn-ea"/>
              </a:rPr>
              <a:t>承認チェックが更新できない</a:t>
            </a:r>
            <a:r>
              <a:rPr lang="en-US" altLang="ja-JP" sz="1200" b="1" dirty="0">
                <a:latin typeface="+mn-ea"/>
                <a:ea typeface="+mn-ea"/>
              </a:rPr>
              <a:t>】</a:t>
            </a:r>
          </a:p>
          <a:p>
            <a:r>
              <a:rPr lang="ja-JP" altLang="en-US" sz="1200" dirty="0">
                <a:latin typeface="+mn-ea"/>
                <a:ea typeface="+mn-ea"/>
              </a:rPr>
              <a:t>工数の承認ができるのは、入力完了にチェックが付いているアカウントのみです。</a:t>
            </a:r>
            <a:endParaRPr lang="en-US" altLang="ja-JP" sz="1200" dirty="0">
              <a:latin typeface="+mn-ea"/>
              <a:ea typeface="+mn-ea"/>
            </a:endParaRPr>
          </a:p>
          <a:p>
            <a:r>
              <a:rPr lang="ja-JP" altLang="en-US" sz="1200" dirty="0">
                <a:latin typeface="+mn-ea"/>
                <a:ea typeface="+mn-ea"/>
              </a:rPr>
              <a:t>予め、各メンバーが工数入力完了にチェックをつけておく必要があります。</a:t>
            </a:r>
            <a:endParaRPr lang="en-US" altLang="ja-JP" sz="1200" dirty="0">
              <a:latin typeface="+mn-ea"/>
              <a:ea typeface="+mn-ea"/>
            </a:endParaRPr>
          </a:p>
        </p:txBody>
      </p:sp>
      <p:sp>
        <p:nvSpPr>
          <p:cNvPr id="21" name="角丸四角形吹き出し 15">
            <a:extLst>
              <a:ext uri="{FF2B5EF4-FFF2-40B4-BE49-F238E27FC236}">
                <a16:creationId xmlns:a16="http://schemas.microsoft.com/office/drawing/2014/main" id="{4DDF104A-2B7A-4719-A9AC-BF5273CAA4F3}"/>
              </a:ext>
            </a:extLst>
          </p:cNvPr>
          <p:cNvSpPr/>
          <p:nvPr/>
        </p:nvSpPr>
        <p:spPr>
          <a:xfrm>
            <a:off x="6383628" y="3387666"/>
            <a:ext cx="2773794" cy="1180825"/>
          </a:xfrm>
          <a:prstGeom prst="wedgeRoundRectCallout">
            <a:avLst>
              <a:gd name="adj1" fmla="val -132382"/>
              <a:gd name="adj2" fmla="val 71316"/>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n-ea"/>
            </a:endParaRPr>
          </a:p>
          <a:p>
            <a:r>
              <a:rPr lang="ja-JP" altLang="en-US" sz="1200" dirty="0">
                <a:solidFill>
                  <a:schemeClr val="tx1"/>
                </a:solidFill>
                <a:latin typeface="+mn-ea"/>
              </a:rPr>
              <a:t>工数入力完了のチェック有がないと承認チェックができません。</a:t>
            </a:r>
          </a:p>
        </p:txBody>
      </p:sp>
      <p:pic>
        <p:nvPicPr>
          <p:cNvPr id="24" name="図 23">
            <a:extLst>
              <a:ext uri="{FF2B5EF4-FFF2-40B4-BE49-F238E27FC236}">
                <a16:creationId xmlns:a16="http://schemas.microsoft.com/office/drawing/2014/main" id="{E6840ABF-EEA4-4C66-B95A-6EABF2F293BE}"/>
              </a:ext>
            </a:extLst>
          </p:cNvPr>
          <p:cNvPicPr>
            <a:picLocks noChangeAspect="1"/>
          </p:cNvPicPr>
          <p:nvPr/>
        </p:nvPicPr>
        <p:blipFill>
          <a:blip r:embed="rId4"/>
          <a:stretch>
            <a:fillRect/>
          </a:stretch>
        </p:blipFill>
        <p:spPr>
          <a:xfrm>
            <a:off x="6548164" y="3565878"/>
            <a:ext cx="2310460" cy="233165"/>
          </a:xfrm>
          <a:prstGeom prst="rect">
            <a:avLst/>
          </a:prstGeom>
          <a:ln w="12700">
            <a:solidFill>
              <a:schemeClr val="bg1">
                <a:lumMod val="50000"/>
              </a:schemeClr>
            </a:solidFill>
          </a:ln>
        </p:spPr>
      </p:pic>
      <p:sp>
        <p:nvSpPr>
          <p:cNvPr id="27" name="角丸四角形吹き出し 15">
            <a:extLst>
              <a:ext uri="{FF2B5EF4-FFF2-40B4-BE49-F238E27FC236}">
                <a16:creationId xmlns:a16="http://schemas.microsoft.com/office/drawing/2014/main" id="{C2D4FC94-1653-4B4F-B267-681CE10B5FAB}"/>
              </a:ext>
            </a:extLst>
          </p:cNvPr>
          <p:cNvSpPr/>
          <p:nvPr/>
        </p:nvSpPr>
        <p:spPr>
          <a:xfrm>
            <a:off x="8845391" y="5170363"/>
            <a:ext cx="2530097" cy="885629"/>
          </a:xfrm>
          <a:prstGeom prst="wedgeRoundRectCallout">
            <a:avLst>
              <a:gd name="adj1" fmla="val -15527"/>
              <a:gd name="adj2" fmla="val 74990"/>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u="sng" dirty="0">
                <a:solidFill>
                  <a:schemeClr val="tx1"/>
                </a:solidFill>
              </a:rPr>
              <a:t>承認者の列に</a:t>
            </a:r>
            <a:endParaRPr lang="en-US" altLang="ja-JP" sz="1200" b="1" u="sng" dirty="0">
              <a:solidFill>
                <a:schemeClr val="tx1"/>
              </a:solidFill>
            </a:endParaRPr>
          </a:p>
          <a:p>
            <a:pPr algn="ctr"/>
            <a:r>
              <a:rPr lang="ja-JP" altLang="en-US" sz="1200" b="1" u="sng" dirty="0">
                <a:solidFill>
                  <a:schemeClr val="tx1"/>
                </a:solidFill>
              </a:rPr>
              <a:t>名前が表示される</a:t>
            </a:r>
          </a:p>
        </p:txBody>
      </p:sp>
    </p:spTree>
    <p:extLst>
      <p:ext uri="{BB962C8B-B14F-4D97-AF65-F5344CB8AC3E}">
        <p14:creationId xmlns:p14="http://schemas.microsoft.com/office/powerpoint/2010/main" val="3255425063"/>
      </p:ext>
    </p:extLst>
  </p:cSld>
  <p:clrMapOvr>
    <a:masterClrMapping/>
  </p:clrMapOvr>
</p:sld>
</file>

<file path=ppt/theme/theme1.xml><?xml version="1.0" encoding="utf-8"?>
<a:theme xmlns:a="http://schemas.openxmlformats.org/drawingml/2006/main" name="2_デザインの設定">
  <a:themeElements>
    <a:clrScheme name="OB_20200423">
      <a:dk1>
        <a:srgbClr val="323232"/>
      </a:dk1>
      <a:lt1>
        <a:srgbClr val="FFFFFF"/>
      </a:lt1>
      <a:dk2>
        <a:srgbClr val="787878"/>
      </a:dk2>
      <a:lt2>
        <a:srgbClr val="DCDCDC"/>
      </a:lt2>
      <a:accent1>
        <a:srgbClr val="3261AB"/>
      </a:accent1>
      <a:accent2>
        <a:srgbClr val="3957AD"/>
      </a:accent2>
      <a:accent3>
        <a:srgbClr val="404DAF"/>
      </a:accent3>
      <a:accent4>
        <a:srgbClr val="4643B1"/>
      </a:accent4>
      <a:accent5>
        <a:srgbClr val="4D39B3"/>
      </a:accent5>
      <a:accent6>
        <a:srgbClr val="D45D87"/>
      </a:accent6>
      <a:hlink>
        <a:srgbClr val="3261AB"/>
      </a:hlink>
      <a:folHlink>
        <a:srgbClr val="D45D87"/>
      </a:folHlink>
    </a:clrScheme>
    <a:fontScheme name="游ゴシック">
      <a:majorFont>
        <a:latin typeface="游ゴシック Medium"/>
        <a:ea typeface="游ゴシック Medium"/>
        <a:cs typeface=""/>
      </a:majorFont>
      <a:minorFont>
        <a:latin typeface="游ゴシック"/>
        <a:ea typeface="游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accent2"/>
          </a:solidFill>
        </a:ln>
      </a:spPr>
      <a:bodyPr lIns="36000" tIns="36000" rIns="36000" bIns="36000" rtlCol="0" anchor="ctr">
        <a:noAutofit/>
      </a:bodyPr>
      <a:lstStyle>
        <a:defPPr algn="ctr">
          <a:defRPr kumimoji="1" dirty="0" smtClean="0">
            <a:latin typeface="+mn-ea"/>
            <a:ea typeface="+mn-ea"/>
          </a:defRPr>
        </a:defPPr>
      </a:lstStyle>
    </a:spDef>
    <a:lnDef>
      <a:spPr>
        <a:ln w="25400">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kumimoji="1"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B_16-9_20200423.pptx" id="{E551AF40-F9DF-4AB8-B214-83C6723319A9}" vid="{3DAA5B50-6179-41E7-802B-D252061E50A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AB0A5BDFCAEF24684BC64C0642F644D" ma:contentTypeVersion="2" ma:contentTypeDescription="新しいドキュメントを作成します。" ma:contentTypeScope="" ma:versionID="d49f168096cb7931b4cf57e09313e202">
  <xsd:schema xmlns:xsd="http://www.w3.org/2001/XMLSchema" xmlns:xs="http://www.w3.org/2001/XMLSchema" xmlns:p="http://schemas.microsoft.com/office/2006/metadata/properties" xmlns:ns2="0f672a17-45e2-44de-a139-f1cfe4487a56" targetNamespace="http://schemas.microsoft.com/office/2006/metadata/properties" ma:root="true" ma:fieldsID="db619b61ceebf8f79b0738171c3a0abe" ns2:_="">
    <xsd:import namespace="0f672a17-45e2-44de-a139-f1cfe4487a5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72a17-45e2-44de-a139-f1cfe4487a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310F47-CA38-46E4-85BA-18E47D20458B}">
  <ds:schemaRefs>
    <ds:schemaRef ds:uri="http://schemas.microsoft.com/sharepoint/v3/contenttype/forms"/>
  </ds:schemaRefs>
</ds:datastoreItem>
</file>

<file path=customXml/itemProps2.xml><?xml version="1.0" encoding="utf-8"?>
<ds:datastoreItem xmlns:ds="http://schemas.openxmlformats.org/officeDocument/2006/customXml" ds:itemID="{292A9EB2-D2F8-45EE-A41A-620260E276C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b57e3ad-74be-4726-9668-b19e2c635f8d"/>
    <ds:schemaRef ds:uri="7579ce0c-fa05-41fa-8991-dae7585b426b"/>
    <ds:schemaRef ds:uri="http://www.w3.org/XML/1998/namespace"/>
  </ds:schemaRefs>
</ds:datastoreItem>
</file>

<file path=customXml/itemProps3.xml><?xml version="1.0" encoding="utf-8"?>
<ds:datastoreItem xmlns:ds="http://schemas.openxmlformats.org/officeDocument/2006/customXml" ds:itemID="{6ECA2492-FC67-4E50-9BDC-290785DD23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672a17-45e2-44de-a139-f1cfe4487a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OB_16-9_20200423</Template>
  <TotalTime>756</TotalTime>
  <Words>5066</Words>
  <Application>Microsoft Office PowerPoint</Application>
  <PresentationFormat>ワイド画面</PresentationFormat>
  <Paragraphs>511</Paragraphs>
  <Slides>38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38</vt:i4>
      </vt:variant>
    </vt:vector>
  </HeadingPairs>
  <TitlesOfParts>
    <vt:vector size="47" baseType="lpstr">
      <vt:lpstr>HGP創英角ｺﾞｼｯｸUB</vt:lpstr>
      <vt:lpstr>HG丸ｺﾞｼｯｸM-PRO</vt:lpstr>
      <vt:lpstr>Meiryo UI</vt:lpstr>
      <vt:lpstr>ＭＳ Ｐゴシック</vt:lpstr>
      <vt:lpstr>游ゴシック</vt:lpstr>
      <vt:lpstr>Arial</vt:lpstr>
      <vt:lpstr>Bell MT</vt:lpstr>
      <vt:lpstr>Calibri</vt:lpstr>
      <vt:lpstr>2_デザインの設定</vt:lpstr>
      <vt:lpstr>月次締め処理作業</vt:lpstr>
      <vt:lpstr>更新履歴</vt:lpstr>
      <vt:lpstr>【１．月次締処理全体の流れ】</vt:lpstr>
      <vt:lpstr>１．月次締処理全体の流れ</vt:lpstr>
      <vt:lpstr>月次締処理全体の流れ</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（参考）月次締め処理の事前エラーチェック</vt:lpstr>
      <vt:lpstr>２．仮締め処理に向けて</vt:lpstr>
      <vt:lpstr>２．仮締め処理に向けて</vt:lpstr>
      <vt:lpstr>【３．実際原価取込について】</vt:lpstr>
      <vt:lpstr>３．実際原価取込について</vt:lpstr>
      <vt:lpstr>３．実際原価取込について</vt:lpstr>
      <vt:lpstr>【４．本締め処理に向けて】</vt:lpstr>
      <vt:lpstr>４．本締め処理に向けて</vt:lpstr>
      <vt:lpstr>４．本締め処理に向けて</vt:lpstr>
      <vt:lpstr>４．本締め処理に向けて</vt:lpstr>
      <vt:lpstr>４．本締め処理に向けて</vt:lpstr>
      <vt:lpstr>４．本締め処理に向けて</vt:lpstr>
      <vt:lpstr>４．本締め処理に向けて</vt:lpstr>
      <vt:lpstr>４．本締め処理に向けて</vt:lpstr>
      <vt:lpstr>４．本締め処理に向けて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月次締め処理作業</dc:title>
  <dc:creator>Iino Masato</dc:creator>
  <cp:lastModifiedBy>Kawahara Tsuyoshi</cp:lastModifiedBy>
  <cp:revision>83</cp:revision>
  <dcterms:created xsi:type="dcterms:W3CDTF">2020-11-27T02:56:45Z</dcterms:created>
  <dcterms:modified xsi:type="dcterms:W3CDTF">2025-12-10T06:30:49Z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0x0101007AB0A5BDFCAEF24684BC64C0642F644D</vt:lpwstr>
  </property>
</Properties>
</file>